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90" r:id="rId4"/>
    <p:sldId id="275" r:id="rId5"/>
    <p:sldId id="291" r:id="rId6"/>
    <p:sldId id="278" r:id="rId7"/>
    <p:sldId id="284" r:id="rId8"/>
    <p:sldId id="283" r:id="rId9"/>
    <p:sldId id="282" r:id="rId10"/>
    <p:sldId id="279" r:id="rId11"/>
    <p:sldId id="286" r:id="rId12"/>
    <p:sldId id="287" r:id="rId13"/>
    <p:sldId id="293" r:id="rId14"/>
    <p:sldId id="285" r:id="rId15"/>
    <p:sldId id="288" r:id="rId16"/>
    <p:sldId id="292" r:id="rId17"/>
    <p:sldId id="289" r:id="rId18"/>
    <p:sldId id="27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a:srgbClr val="486113"/>
    <a:srgbClr val="FFC000"/>
    <a:srgbClr val="052C34"/>
    <a:srgbClr val="0844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91" autoAdjust="0"/>
  </p:normalViewPr>
  <p:slideViewPr>
    <p:cSldViewPr snapToGrid="0">
      <p:cViewPr varScale="1">
        <p:scale>
          <a:sx n="75" d="100"/>
          <a:sy n="75" d="100"/>
        </p:scale>
        <p:origin x="902" y="6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52C34">
              <a:alpha val="70000"/>
            </a:srgb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4706"/>
            </a:srgb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rgbClr val="052C34">
              <a:alpha val="84706"/>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1507067" y="2404534"/>
            <a:ext cx="7766936" cy="1646302"/>
          </a:xfrm>
        </p:spPr>
        <p:txBody>
          <a:bodyPr anchor="b">
            <a:noAutofit/>
          </a:bodyPr>
          <a:lstStyle>
            <a:lvl1pPr algn="r">
              <a:defRPr sz="5400">
                <a:solidFill>
                  <a:srgbClr val="052C34"/>
                </a:solidFill>
              </a:defRPr>
            </a:lvl1pPr>
          </a:lstStyle>
          <a:p>
            <a:r>
              <a:rPr lang="en-US" dirty="0"/>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rgbClr val="052C3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345DEF1B-B4B9-4258-9044-B025F3EAA999}" type="datetimeFigureOut">
              <a:rPr lang="en-US" smtClean="0"/>
              <a:t>4/28/2023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751439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613175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81639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4755917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795689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12960064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5DEF1B-B4B9-4258-9044-B025F3EAA999}" type="datetimeFigureOut">
              <a:rPr lang="en-US" smtClean="0"/>
              <a:t>4/28/2023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1685475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5DEF1B-B4B9-4258-9044-B025F3EAA999}" type="datetimeFigureOut">
              <a:rPr lang="en-US" smtClean="0"/>
              <a:t>4/28/2023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04734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052C34"/>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rgbClr val="052C34"/>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345DEF1B-B4B9-4258-9044-B025F3EAA999}" type="datetimeFigureOut">
              <a:rPr lang="en-US" smtClean="0"/>
              <a:t>4/28/2023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1389644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875071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45DEF1B-B4B9-4258-9044-B025F3EAA999}" type="datetimeFigureOut">
              <a:rPr lang="en-US" smtClean="0"/>
              <a:t>4/28/2023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708127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45DEF1B-B4B9-4258-9044-B025F3EAA999}" type="datetimeFigureOut">
              <a:rPr lang="en-US" smtClean="0"/>
              <a:t>4/28/2023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49492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45DEF1B-B4B9-4258-9044-B025F3EAA999}" type="datetimeFigureOut">
              <a:rPr lang="en-US" smtClean="0"/>
              <a:t>4/28/2023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437389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5DEF1B-B4B9-4258-9044-B025F3EAA999}" type="datetimeFigureOut">
              <a:rPr lang="en-US" smtClean="0"/>
              <a:t>4/28/2023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877522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5DEF1B-B4B9-4258-9044-B025F3EAA999}" type="datetimeFigureOut">
              <a:rPr lang="en-US" smtClean="0"/>
              <a:t>4/28/2023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492969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5DEF1B-B4B9-4258-9044-B025F3EAA999}" type="datetimeFigureOut">
              <a:rPr lang="en-US" smtClean="0"/>
              <a:t>4/28/2023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577356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8"/>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5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5"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rgbClr val="084450">
              <a:alpha val="85000"/>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45DEF1B-B4B9-4258-9044-B025F3EAA999}" type="datetimeFigureOut">
              <a:rPr lang="en-US" smtClean="0"/>
              <a:t>4/28/2023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6C4AC45-F167-457F-AF5A-70E55A853683}" type="slidenum">
              <a:rPr lang="en-US" smtClean="0"/>
              <a:t>‹#›</a:t>
            </a:fld>
            <a:endParaRPr lang="en-US" dirty="0"/>
          </a:p>
        </p:txBody>
      </p:sp>
    </p:spTree>
    <p:extLst>
      <p:ext uri="{BB962C8B-B14F-4D97-AF65-F5344CB8AC3E}">
        <p14:creationId xmlns:p14="http://schemas.microsoft.com/office/powerpoint/2010/main" val="3831677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rgbClr val="052C34"/>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rgbClr val="052C34"/>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gif"/><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2835-EF54-43E3-B71C-DF722C15A1D8}"/>
              </a:ext>
            </a:extLst>
          </p:cNvPr>
          <p:cNvSpPr>
            <a:spLocks noGrp="1"/>
          </p:cNvSpPr>
          <p:nvPr>
            <p:ph type="ctrTitle"/>
          </p:nvPr>
        </p:nvSpPr>
        <p:spPr>
          <a:xfrm>
            <a:off x="576775" y="1148090"/>
            <a:ext cx="8875798" cy="2340566"/>
          </a:xfrm>
        </p:spPr>
        <p:txBody>
          <a:bodyPr/>
          <a:lstStyle/>
          <a:p>
            <a:pPr algn="ctr"/>
            <a:r>
              <a:rPr lang="en-US" sz="2400" b="1" dirty="0"/>
              <a:t>YOUTH-OWNED MICRO, SMALL AND MEDIUM ENTERPRISES IN KENYA: CONTRIBUTIONS, CHALLENGES AND FUTURE OPPORTUNITIES</a:t>
            </a:r>
          </a:p>
        </p:txBody>
      </p:sp>
      <p:sp>
        <p:nvSpPr>
          <p:cNvPr id="3" name="Subtitle 2">
            <a:extLst>
              <a:ext uri="{FF2B5EF4-FFF2-40B4-BE49-F238E27FC236}">
                <a16:creationId xmlns:a16="http://schemas.microsoft.com/office/drawing/2014/main" id="{8C717C95-9903-4188-8F64-626D1C4CB9CB}"/>
              </a:ext>
            </a:extLst>
          </p:cNvPr>
          <p:cNvSpPr>
            <a:spLocks noGrp="1"/>
          </p:cNvSpPr>
          <p:nvPr>
            <p:ph type="subTitle" idx="1"/>
          </p:nvPr>
        </p:nvSpPr>
        <p:spPr>
          <a:xfrm>
            <a:off x="1507067" y="3840481"/>
            <a:ext cx="7766936" cy="1307252"/>
          </a:xfrm>
        </p:spPr>
        <p:txBody>
          <a:bodyPr>
            <a:noAutofit/>
          </a:bodyPr>
          <a:lstStyle/>
          <a:p>
            <a:r>
              <a:rPr lang="en-US" sz="3600" b="1" dirty="0" err="1"/>
              <a:t>Mbadi</a:t>
            </a:r>
            <a:r>
              <a:rPr lang="en-US" sz="3600" b="1" dirty="0"/>
              <a:t> </a:t>
            </a:r>
            <a:r>
              <a:rPr lang="en-US" sz="3600" b="1" dirty="0" err="1"/>
              <a:t>Olila</a:t>
            </a:r>
            <a:r>
              <a:rPr lang="en-US" sz="3600" b="1" dirty="0"/>
              <a:t> &amp; Zachary </a:t>
            </a:r>
            <a:r>
              <a:rPr lang="en-US" sz="3600" b="1" dirty="0" err="1"/>
              <a:t>Lydiah</a:t>
            </a:r>
            <a:endParaRPr lang="en-US" sz="3600" b="1" dirty="0"/>
          </a:p>
          <a:p>
            <a:r>
              <a:rPr lang="en-US" sz="3600" b="1" dirty="0"/>
              <a:t>University of Nairobi, Kenya</a:t>
            </a:r>
          </a:p>
        </p:txBody>
      </p:sp>
      <p:grpSp>
        <p:nvGrpSpPr>
          <p:cNvPr id="4" name="Group 3">
            <a:extLst>
              <a:ext uri="{FF2B5EF4-FFF2-40B4-BE49-F238E27FC236}">
                <a16:creationId xmlns:a16="http://schemas.microsoft.com/office/drawing/2014/main" id="{CB8848C2-59F6-4E68-BA29-10277D305B91}"/>
              </a:ext>
            </a:extLst>
          </p:cNvPr>
          <p:cNvGrpSpPr>
            <a:grpSpLocks noChangeAspect="1"/>
          </p:cNvGrpSpPr>
          <p:nvPr/>
        </p:nvGrpSpPr>
        <p:grpSpPr>
          <a:xfrm>
            <a:off x="-20272" y="0"/>
            <a:ext cx="1257300" cy="1226820"/>
            <a:chOff x="3736278" y="3130586"/>
            <a:chExt cx="1842894" cy="1852413"/>
          </a:xfrm>
        </p:grpSpPr>
        <p:grpSp>
          <p:nvGrpSpPr>
            <p:cNvPr id="5" name="Group 4">
              <a:extLst>
                <a:ext uri="{FF2B5EF4-FFF2-40B4-BE49-F238E27FC236}">
                  <a16:creationId xmlns:a16="http://schemas.microsoft.com/office/drawing/2014/main" id="{A37BC240-7993-412A-91E6-CF44D7F66547}"/>
                </a:ext>
              </a:extLst>
            </p:cNvPr>
            <p:cNvGrpSpPr/>
            <p:nvPr/>
          </p:nvGrpSpPr>
          <p:grpSpPr>
            <a:xfrm>
              <a:off x="3736278" y="3130586"/>
              <a:ext cx="1842894" cy="1852413"/>
              <a:chOff x="907473" y="684700"/>
              <a:chExt cx="1842894" cy="1852413"/>
            </a:xfrm>
          </p:grpSpPr>
          <p:sp>
            <p:nvSpPr>
              <p:cNvPr id="7" name="Star: 4 Points 6">
                <a:extLst>
                  <a:ext uri="{FF2B5EF4-FFF2-40B4-BE49-F238E27FC236}">
                    <a16:creationId xmlns:a16="http://schemas.microsoft.com/office/drawing/2014/main" id="{3ED85B3E-F034-4B30-88E6-E8D6B97634A3}"/>
                  </a:ext>
                </a:extLst>
              </p:cNvPr>
              <p:cNvSpPr/>
              <p:nvPr/>
            </p:nvSpPr>
            <p:spPr>
              <a:xfrm rot="3473835">
                <a:off x="921567" y="705361"/>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tar: 4 Points 7">
                <a:extLst>
                  <a:ext uri="{FF2B5EF4-FFF2-40B4-BE49-F238E27FC236}">
                    <a16:creationId xmlns:a16="http://schemas.microsoft.com/office/drawing/2014/main" id="{D0E1AF4B-A7A7-408F-BBF3-703D4169254D}"/>
                  </a:ext>
                </a:extLst>
              </p:cNvPr>
              <p:cNvSpPr/>
              <p:nvPr/>
            </p:nvSpPr>
            <p:spPr>
              <a:xfrm rot="6168132">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tar: 4 Points 8">
                <a:extLst>
                  <a:ext uri="{FF2B5EF4-FFF2-40B4-BE49-F238E27FC236}">
                    <a16:creationId xmlns:a16="http://schemas.microsoft.com/office/drawing/2014/main" id="{607680E3-04D7-4DA3-B98D-C5C446491FED}"/>
                  </a:ext>
                </a:extLst>
              </p:cNvPr>
              <p:cNvSpPr/>
              <p:nvPr/>
            </p:nvSpPr>
            <p:spPr>
              <a:xfrm>
                <a:off x="907473" y="694458"/>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tar: 4 Points 9">
                <a:extLst>
                  <a:ext uri="{FF2B5EF4-FFF2-40B4-BE49-F238E27FC236}">
                    <a16:creationId xmlns:a16="http://schemas.microsoft.com/office/drawing/2014/main" id="{B68F7462-56BC-4E1D-BA00-ED04C0580716}"/>
                  </a:ext>
                </a:extLst>
              </p:cNvPr>
              <p:cNvSpPr/>
              <p:nvPr/>
            </p:nvSpPr>
            <p:spPr>
              <a:xfrm rot="1649553">
                <a:off x="907473" y="694457"/>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Star: 4 Points 10">
                <a:extLst>
                  <a:ext uri="{FF2B5EF4-FFF2-40B4-BE49-F238E27FC236}">
                    <a16:creationId xmlns:a16="http://schemas.microsoft.com/office/drawing/2014/main" id="{82262F71-FE68-41B1-8054-87E2DA38AA06}"/>
                  </a:ext>
                </a:extLst>
              </p:cNvPr>
              <p:cNvSpPr/>
              <p:nvPr/>
            </p:nvSpPr>
            <p:spPr>
              <a:xfrm rot="4197730">
                <a:off x="921567" y="694456"/>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Star: 4 Points 11">
                <a:extLst>
                  <a:ext uri="{FF2B5EF4-FFF2-40B4-BE49-F238E27FC236}">
                    <a16:creationId xmlns:a16="http://schemas.microsoft.com/office/drawing/2014/main" id="{7D1C77C7-06D2-4850-AD66-4287C2C2149A}"/>
                  </a:ext>
                </a:extLst>
              </p:cNvPr>
              <p:cNvSpPr/>
              <p:nvPr/>
            </p:nvSpPr>
            <p:spPr>
              <a:xfrm rot="2751814">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6C8D8F6A-FD18-4D13-9A51-D43182C1106A}"/>
                  </a:ext>
                </a:extLst>
              </p:cNvPr>
              <p:cNvSpPr/>
              <p:nvPr/>
            </p:nvSpPr>
            <p:spPr>
              <a:xfrm>
                <a:off x="1316182" y="1108363"/>
                <a:ext cx="1011381" cy="98367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6" name="Graphic 5" descr="Africa">
              <a:extLst>
                <a:ext uri="{FF2B5EF4-FFF2-40B4-BE49-F238E27FC236}">
                  <a16:creationId xmlns:a16="http://schemas.microsoft.com/office/drawing/2014/main" id="{0B053D53-7E78-4A99-B5C1-964F99946F6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41968" y="3606972"/>
              <a:ext cx="914400" cy="914400"/>
            </a:xfrm>
            <a:prstGeom prst="rect">
              <a:avLst/>
            </a:prstGeom>
          </p:spPr>
        </p:pic>
      </p:grpSp>
      <p:sp>
        <p:nvSpPr>
          <p:cNvPr id="15" name="TextBox 14">
            <a:extLst>
              <a:ext uri="{FF2B5EF4-FFF2-40B4-BE49-F238E27FC236}">
                <a16:creationId xmlns:a16="http://schemas.microsoft.com/office/drawing/2014/main" id="{CEDEE7B9-D6F6-4814-9EE5-87E9E28F0666}"/>
              </a:ext>
            </a:extLst>
          </p:cNvPr>
          <p:cNvSpPr txBox="1"/>
          <p:nvPr/>
        </p:nvSpPr>
        <p:spPr>
          <a:xfrm>
            <a:off x="1227413" y="180161"/>
            <a:ext cx="6127954" cy="1015663"/>
          </a:xfrm>
          <a:prstGeom prst="rect">
            <a:avLst/>
          </a:prstGeom>
          <a:noFill/>
        </p:spPr>
        <p:txBody>
          <a:bodyPr wrap="square">
            <a:spAutoFit/>
          </a:bodyPr>
          <a:lstStyle/>
          <a:p>
            <a:r>
              <a:rPr lang="en-US" sz="2000" b="1" dirty="0">
                <a:solidFill>
                  <a:srgbClr val="FFC000"/>
                </a:solidFill>
              </a:rPr>
              <a:t>4</a:t>
            </a:r>
            <a:r>
              <a:rPr lang="en-US" sz="2000" b="1" baseline="30000" dirty="0">
                <a:solidFill>
                  <a:srgbClr val="FFC000"/>
                </a:solidFill>
              </a:rPr>
              <a:t>th</a:t>
            </a:r>
            <a:r>
              <a:rPr lang="en-US" sz="2000" b="1" dirty="0">
                <a:solidFill>
                  <a:srgbClr val="FFC000"/>
                </a:solidFill>
              </a:rPr>
              <a:t> Current Business Issues </a:t>
            </a:r>
          </a:p>
          <a:p>
            <a:r>
              <a:rPr lang="en-US" sz="2000" b="1" dirty="0">
                <a:solidFill>
                  <a:srgbClr val="FFC000"/>
                </a:solidFill>
              </a:rPr>
              <a:t>in African Countries</a:t>
            </a:r>
          </a:p>
          <a:p>
            <a:r>
              <a:rPr lang="en-US" sz="2000" b="1" dirty="0">
                <a:solidFill>
                  <a:srgbClr val="FFC000"/>
                </a:solidFill>
              </a:rPr>
              <a:t>2023</a:t>
            </a:r>
          </a:p>
        </p:txBody>
      </p:sp>
      <p:pic>
        <p:nvPicPr>
          <p:cNvPr id="16" name="Picture 15">
            <a:extLst>
              <a:ext uri="{FF2B5EF4-FFF2-40B4-BE49-F238E27FC236}">
                <a16:creationId xmlns:a16="http://schemas.microsoft.com/office/drawing/2014/main" id="{5CD95CE5-9AA3-483C-A6BD-0C4E9782CD03}"/>
              </a:ext>
            </a:extLst>
          </p:cNvPr>
          <p:cNvPicPr>
            <a:picLocks noChangeAspect="1"/>
          </p:cNvPicPr>
          <p:nvPr/>
        </p:nvPicPr>
        <p:blipFill>
          <a:blip r:embed="rId4"/>
          <a:stretch>
            <a:fillRect/>
          </a:stretch>
        </p:blipFill>
        <p:spPr>
          <a:xfrm>
            <a:off x="-20272" y="5860646"/>
            <a:ext cx="1614488" cy="611981"/>
          </a:xfrm>
          <a:prstGeom prst="rect">
            <a:avLst/>
          </a:prstGeom>
        </p:spPr>
      </p:pic>
      <p:sp>
        <p:nvSpPr>
          <p:cNvPr id="18" name="TextBox 17">
            <a:extLst>
              <a:ext uri="{FF2B5EF4-FFF2-40B4-BE49-F238E27FC236}">
                <a16:creationId xmlns:a16="http://schemas.microsoft.com/office/drawing/2014/main" id="{A0651FE2-9273-4BCD-862E-6C55365B7D2F}"/>
              </a:ext>
            </a:extLst>
          </p:cNvPr>
          <p:cNvSpPr txBox="1"/>
          <p:nvPr/>
        </p:nvSpPr>
        <p:spPr>
          <a:xfrm>
            <a:off x="-1" y="6493173"/>
            <a:ext cx="8878529" cy="369332"/>
          </a:xfrm>
          <a:prstGeom prst="rect">
            <a:avLst/>
          </a:prstGeom>
          <a:solidFill>
            <a:srgbClr val="FFC000"/>
          </a:solidFill>
        </p:spPr>
        <p:txBody>
          <a:bodyPr wrap="square">
            <a:spAutoFit/>
          </a:bodyPr>
          <a:lstStyle/>
          <a:p>
            <a:r>
              <a:rPr lang="en-US" sz="1800" b="1" dirty="0">
                <a:solidFill>
                  <a:srgbClr val="052C34"/>
                </a:solidFill>
              </a:rPr>
              <a:t>April 27 – 28, 2023                 WWW.</a:t>
            </a:r>
            <a:r>
              <a:rPr lang="en-US" sz="1800" b="1" dirty="0">
                <a:solidFill>
                  <a:srgbClr val="052C34"/>
                </a:solidFill>
                <a:highlight>
                  <a:srgbClr val="FFC000"/>
                </a:highlight>
              </a:rPr>
              <a:t>CBIAC.NET</a:t>
            </a:r>
          </a:p>
        </p:txBody>
      </p:sp>
      <p:pic>
        <p:nvPicPr>
          <p:cNvPr id="14" name="Image 4" descr="Une image contenant texte&#10;&#10;Description générée automatiquement">
            <a:extLst>
              <a:ext uri="{FF2B5EF4-FFF2-40B4-BE49-F238E27FC236}">
                <a16:creationId xmlns:a16="http://schemas.microsoft.com/office/drawing/2014/main" id="{65778D19-2F77-AB27-E36E-DF475CC52DE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982529" y="5709910"/>
            <a:ext cx="2708241" cy="762717"/>
          </a:xfrm>
          <a:prstGeom prst="rect">
            <a:avLst/>
          </a:prstGeom>
        </p:spPr>
      </p:pic>
    </p:spTree>
    <p:extLst>
      <p:ext uri="{BB962C8B-B14F-4D97-AF65-F5344CB8AC3E}">
        <p14:creationId xmlns:p14="http://schemas.microsoft.com/office/powerpoint/2010/main" val="498872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578861" y="249382"/>
            <a:ext cx="8596668" cy="1050029"/>
          </a:xfrm>
        </p:spPr>
        <p:txBody>
          <a:bodyPr>
            <a:normAutofit fontScale="90000"/>
          </a:bodyPr>
          <a:lstStyle/>
          <a:p>
            <a:pPr marL="633413" indent="-633413"/>
            <a:r>
              <a:rPr lang="en-US" b="1" dirty="0"/>
              <a:t>6.	Contributions of Youth Owned MSMEs in  Kenya</a:t>
            </a:r>
            <a:br>
              <a:rPr lang="en-KE" dirty="0"/>
            </a:br>
            <a:endParaRPr lang="en-US" u="sng" dirty="0"/>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154746" y="1299411"/>
            <a:ext cx="11514740" cy="5309207"/>
          </a:xfrm>
        </p:spPr>
        <p:txBody>
          <a:bodyPr>
            <a:noAutofit/>
          </a:bodyPr>
          <a:lstStyle/>
          <a:p>
            <a:pPr algn="just"/>
            <a:r>
              <a:rPr lang="en-US" sz="2000" dirty="0"/>
              <a:t>Youth-owned enterprises are key drivers of economic development and societal </a:t>
            </a:r>
          </a:p>
          <a:p>
            <a:pPr marL="0" indent="0" algn="just">
              <a:buNone/>
            </a:pPr>
            <a:r>
              <a:rPr lang="en-US" sz="2000" dirty="0"/>
              <a:t>    well-being, as they are agile, energetic and creative. Supporting youth-owned </a:t>
            </a:r>
          </a:p>
          <a:p>
            <a:pPr marL="0" indent="0" algn="just">
              <a:buNone/>
            </a:pPr>
            <a:r>
              <a:rPr lang="en-US" sz="2000" dirty="0"/>
              <a:t>    enterprises brings about numerous benefits, such as stimulating creativity and </a:t>
            </a:r>
          </a:p>
          <a:p>
            <a:pPr marL="0" indent="0" algn="just">
              <a:buNone/>
            </a:pPr>
            <a:r>
              <a:rPr lang="en-US" sz="2000" dirty="0"/>
              <a:t>    innovation, which is essential for organizations to survive the competition. </a:t>
            </a:r>
          </a:p>
          <a:p>
            <a:pPr algn="just">
              <a:buFont typeface="Wingdings" panose="05000000000000000000" pitchFamily="2" charset="2"/>
              <a:buChar char="Ø"/>
            </a:pPr>
            <a:r>
              <a:rPr lang="en-US" sz="2000" dirty="0"/>
              <a:t>Youth-owned enterprises have been at the forefront of innovation and creativity, </a:t>
            </a:r>
          </a:p>
          <a:p>
            <a:pPr marL="0" indent="0" algn="just">
              <a:buNone/>
            </a:pPr>
            <a:r>
              <a:rPr lang="en-US" sz="2000" dirty="0"/>
              <a:t>    contributing to the development of unique and affordable goods and services. </a:t>
            </a:r>
          </a:p>
          <a:p>
            <a:pPr algn="just">
              <a:buFont typeface="Wingdings" panose="05000000000000000000" pitchFamily="2" charset="2"/>
              <a:buChar char="Ø"/>
            </a:pPr>
            <a:r>
              <a:rPr lang="en-US" sz="2000" dirty="0"/>
              <a:t>A number of youth entrepreneurs are well-educated, exposed and willing to </a:t>
            </a:r>
          </a:p>
          <a:p>
            <a:pPr marL="0" indent="0" algn="just">
              <a:buNone/>
            </a:pPr>
            <a:r>
              <a:rPr lang="en-US" sz="2000" dirty="0"/>
              <a:t>    take calculated risks, allowing them to transform unique ideas into valuable </a:t>
            </a:r>
          </a:p>
          <a:p>
            <a:pPr marL="0" indent="0" algn="just">
              <a:buNone/>
            </a:pPr>
            <a:r>
              <a:rPr lang="en-US" sz="2000" dirty="0"/>
              <a:t>    products and processes. </a:t>
            </a:r>
          </a:p>
          <a:p>
            <a:pPr algn="just">
              <a:buFont typeface="Wingdings" panose="05000000000000000000" pitchFamily="2" charset="2"/>
              <a:buChar char="Ø"/>
            </a:pPr>
            <a:r>
              <a:rPr lang="en-US" sz="2000" dirty="0"/>
              <a:t>Their technological capacities have boosted innovative outputs, benefiting key </a:t>
            </a:r>
          </a:p>
          <a:p>
            <a:pPr marL="0" indent="0" algn="just">
              <a:buNone/>
            </a:pPr>
            <a:r>
              <a:rPr lang="en-US" sz="2000" dirty="0"/>
              <a:t>    organizational stakeholders.</a:t>
            </a:r>
          </a:p>
        </p:txBody>
      </p:sp>
    </p:spTree>
    <p:extLst>
      <p:ext uri="{BB962C8B-B14F-4D97-AF65-F5344CB8AC3E}">
        <p14:creationId xmlns:p14="http://schemas.microsoft.com/office/powerpoint/2010/main" val="16599738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AD19B-92AE-40A7-8A95-D8C5113308C4}"/>
              </a:ext>
            </a:extLst>
          </p:cNvPr>
          <p:cNvSpPr>
            <a:spLocks noGrp="1"/>
          </p:cNvSpPr>
          <p:nvPr>
            <p:ph type="title"/>
          </p:nvPr>
        </p:nvSpPr>
        <p:spPr>
          <a:xfrm>
            <a:off x="677334" y="211015"/>
            <a:ext cx="8596668" cy="1719385"/>
          </a:xfrm>
        </p:spPr>
        <p:txBody>
          <a:bodyPr/>
          <a:lstStyle/>
          <a:p>
            <a:r>
              <a:rPr lang="en-US" dirty="0"/>
              <a:t>       Cont’d</a:t>
            </a:r>
            <a:endParaRPr lang="en-KE" dirty="0"/>
          </a:p>
        </p:txBody>
      </p:sp>
      <p:sp>
        <p:nvSpPr>
          <p:cNvPr id="3" name="Content Placeholder 2">
            <a:extLst>
              <a:ext uri="{FF2B5EF4-FFF2-40B4-BE49-F238E27FC236}">
                <a16:creationId xmlns:a16="http://schemas.microsoft.com/office/drawing/2014/main" id="{32711303-FA42-45D1-BB4E-C43D79C5E021}"/>
              </a:ext>
            </a:extLst>
          </p:cNvPr>
          <p:cNvSpPr>
            <a:spLocks noGrp="1"/>
          </p:cNvSpPr>
          <p:nvPr>
            <p:ph idx="1"/>
          </p:nvPr>
        </p:nvSpPr>
        <p:spPr>
          <a:xfrm>
            <a:off x="0" y="745588"/>
            <a:ext cx="9649326" cy="5295775"/>
          </a:xfrm>
        </p:spPr>
        <p:txBody>
          <a:bodyPr>
            <a:normAutofit lnSpcReduction="10000"/>
          </a:bodyPr>
          <a:lstStyle/>
          <a:p>
            <a:pPr algn="just">
              <a:lnSpc>
                <a:spcPct val="150000"/>
              </a:lnSpc>
              <a:buFont typeface="Wingdings" panose="05000000000000000000" pitchFamily="2" charset="2"/>
              <a:buChar char="Ø"/>
            </a:pPr>
            <a:r>
              <a:rPr lang="en-US" dirty="0"/>
              <a:t>Youth entrepreneurs are key to the development of new technologies, which are essential for success in competitive business environments. They have a good presence online and have used social networks to create new demands and address old challenges. </a:t>
            </a:r>
          </a:p>
          <a:p>
            <a:pPr algn="just">
              <a:lnSpc>
                <a:spcPct val="150000"/>
              </a:lnSpc>
              <a:buFont typeface="Wingdings" panose="05000000000000000000" pitchFamily="2" charset="2"/>
              <a:buChar char="Ø"/>
            </a:pPr>
            <a:r>
              <a:rPr lang="en-US" dirty="0"/>
              <a:t>Youth owned social enterprises have been recognized for their contributions to solving social challenges such as climate change, food insecurity and diseases. They have developed technologies that have reduced global challenges such as climate change, food insecurity and diseases. </a:t>
            </a:r>
          </a:p>
          <a:p>
            <a:pPr algn="just">
              <a:lnSpc>
                <a:spcPct val="150000"/>
              </a:lnSpc>
              <a:buFont typeface="Wingdings" panose="05000000000000000000" pitchFamily="2" charset="2"/>
              <a:buChar char="Ø"/>
            </a:pPr>
            <a:r>
              <a:rPr lang="en-US" dirty="0"/>
              <a:t>Additionally, these individuals encourage economic diversification and introduce unique agricultural techniques.</a:t>
            </a:r>
          </a:p>
          <a:p>
            <a:pPr algn="just">
              <a:lnSpc>
                <a:spcPct val="150000"/>
              </a:lnSpc>
              <a:buFont typeface="Wingdings" panose="05000000000000000000" pitchFamily="2" charset="2"/>
              <a:buChar char="Ø"/>
            </a:pPr>
            <a:r>
              <a:rPr lang="en-US" dirty="0"/>
              <a:t>To ensure the sustainability of the enterprises, a good working relationship between the government, private sector and youth owned enterprises needs to be cultivated.</a:t>
            </a:r>
            <a:endParaRPr lang="en-KE" dirty="0"/>
          </a:p>
        </p:txBody>
      </p:sp>
    </p:spTree>
    <p:extLst>
      <p:ext uri="{BB962C8B-B14F-4D97-AF65-F5344CB8AC3E}">
        <p14:creationId xmlns:p14="http://schemas.microsoft.com/office/powerpoint/2010/main" val="3316702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A70DCD-C94D-4C38-9B73-517F325D47DE}"/>
              </a:ext>
            </a:extLst>
          </p:cNvPr>
          <p:cNvSpPr>
            <a:spLocks noGrp="1"/>
          </p:cNvSpPr>
          <p:nvPr>
            <p:ph type="title"/>
          </p:nvPr>
        </p:nvSpPr>
        <p:spPr>
          <a:xfrm>
            <a:off x="721895" y="120315"/>
            <a:ext cx="11020925" cy="733927"/>
          </a:xfrm>
        </p:spPr>
        <p:txBody>
          <a:bodyPr>
            <a:normAutofit fontScale="90000"/>
          </a:bodyPr>
          <a:lstStyle/>
          <a:p>
            <a:pPr marL="530225" indent="-530225"/>
            <a:r>
              <a:rPr lang="en-US" dirty="0"/>
              <a:t>7.	Opportunities for Youth Entrepreneurship </a:t>
            </a:r>
            <a:br>
              <a:rPr lang="en-US" dirty="0"/>
            </a:br>
            <a:r>
              <a:rPr lang="en-US" dirty="0"/>
              <a:t>Development in Kenya</a:t>
            </a:r>
            <a:endParaRPr lang="en-KE" dirty="0"/>
          </a:p>
        </p:txBody>
      </p:sp>
      <p:sp>
        <p:nvSpPr>
          <p:cNvPr id="3" name="Content Placeholder 2">
            <a:extLst>
              <a:ext uri="{FF2B5EF4-FFF2-40B4-BE49-F238E27FC236}">
                <a16:creationId xmlns:a16="http://schemas.microsoft.com/office/drawing/2014/main" id="{9DF6C665-C975-4CC7-85B4-D6AD7EB93530}"/>
              </a:ext>
            </a:extLst>
          </p:cNvPr>
          <p:cNvSpPr>
            <a:spLocks noGrp="1"/>
          </p:cNvSpPr>
          <p:nvPr>
            <p:ph idx="1"/>
          </p:nvPr>
        </p:nvSpPr>
        <p:spPr>
          <a:xfrm>
            <a:off x="0" y="1142999"/>
            <a:ext cx="9875520" cy="5594685"/>
          </a:xfrm>
        </p:spPr>
        <p:txBody>
          <a:bodyPr>
            <a:normAutofit/>
          </a:bodyPr>
          <a:lstStyle/>
          <a:p>
            <a:pPr algn="just"/>
            <a:r>
              <a:rPr lang="en-US" dirty="0"/>
              <a:t>The Kenyan government and private sector players have put in place a number of </a:t>
            </a:r>
          </a:p>
          <a:p>
            <a:pPr marL="0" indent="0" algn="just">
              <a:buNone/>
            </a:pPr>
            <a:r>
              <a:rPr lang="en-US" dirty="0"/>
              <a:t>     programs and initiatives to support and empower the youths in the country. </a:t>
            </a:r>
          </a:p>
          <a:p>
            <a:pPr algn="just"/>
            <a:r>
              <a:rPr lang="en-US" dirty="0"/>
              <a:t>The YEDF was established in 2006 so as to promote      enterprise development and increase youth employment. It was expected to address the problem of high unemployment rates by encouraging youths to participate in    entrepreneurship. </a:t>
            </a:r>
          </a:p>
          <a:p>
            <a:pPr algn="just"/>
            <a:r>
              <a:rPr lang="en-US" dirty="0"/>
              <a:t>The Kenyan government also established the </a:t>
            </a:r>
            <a:r>
              <a:rPr lang="en-US" dirty="0" err="1"/>
              <a:t>Uwezo</a:t>
            </a:r>
            <a:r>
              <a:rPr lang="en-US" dirty="0"/>
              <a:t> Fund in 2013 to provide access to mentorship, grants, and interest-free loans to youths, women, and people with disabilities. The fund was seen as a tool to foster gainful self-employment among the targeted groups. </a:t>
            </a:r>
          </a:p>
          <a:p>
            <a:pPr algn="just"/>
            <a:r>
              <a:rPr lang="en-US" dirty="0"/>
              <a:t>30 percent of government procurement opportunities were allocated to these youth groups.</a:t>
            </a:r>
          </a:p>
        </p:txBody>
      </p:sp>
    </p:spTree>
    <p:extLst>
      <p:ext uri="{BB962C8B-B14F-4D97-AF65-F5344CB8AC3E}">
        <p14:creationId xmlns:p14="http://schemas.microsoft.com/office/powerpoint/2010/main" val="24276412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57983-C231-4E4E-88BE-4A114F5EC7F3}"/>
              </a:ext>
            </a:extLst>
          </p:cNvPr>
          <p:cNvSpPr>
            <a:spLocks noGrp="1"/>
          </p:cNvSpPr>
          <p:nvPr>
            <p:ph type="title"/>
          </p:nvPr>
        </p:nvSpPr>
        <p:spPr>
          <a:xfrm>
            <a:off x="677334" y="182880"/>
            <a:ext cx="8596668" cy="773723"/>
          </a:xfrm>
        </p:spPr>
        <p:txBody>
          <a:bodyPr/>
          <a:lstStyle/>
          <a:p>
            <a:r>
              <a:rPr lang="en-US" dirty="0"/>
              <a:t>                Cont’d</a:t>
            </a:r>
            <a:endParaRPr lang="en-KE" dirty="0"/>
          </a:p>
        </p:txBody>
      </p:sp>
      <p:sp>
        <p:nvSpPr>
          <p:cNvPr id="3" name="Content Placeholder 2">
            <a:extLst>
              <a:ext uri="{FF2B5EF4-FFF2-40B4-BE49-F238E27FC236}">
                <a16:creationId xmlns:a16="http://schemas.microsoft.com/office/drawing/2014/main" id="{E40713BB-4D9D-4AF8-9596-3A6C70CA97C5}"/>
              </a:ext>
            </a:extLst>
          </p:cNvPr>
          <p:cNvSpPr>
            <a:spLocks noGrp="1"/>
          </p:cNvSpPr>
          <p:nvPr>
            <p:ph idx="1"/>
          </p:nvPr>
        </p:nvSpPr>
        <p:spPr>
          <a:xfrm>
            <a:off x="196948" y="759655"/>
            <a:ext cx="9397218" cy="5281707"/>
          </a:xfrm>
        </p:spPr>
        <p:txBody>
          <a:bodyPr/>
          <a:lstStyle/>
          <a:p>
            <a:r>
              <a:rPr lang="en-US" dirty="0"/>
              <a:t>The government has also introduced entrepreneurship courses at institutions of higher learning to promote the acquisition of entrepreneurial skills and knowledge among youths. </a:t>
            </a:r>
          </a:p>
          <a:p>
            <a:r>
              <a:rPr lang="en-US" dirty="0"/>
              <a:t>These courses enable youths to develop their self-esteem, recognize and utilize commercial opportunities, and learn diverse subjects such as management, marketing, finance and information systems. </a:t>
            </a:r>
          </a:p>
          <a:p>
            <a:r>
              <a:rPr lang="en-US" dirty="0"/>
              <a:t>Such efforts aim to make youths see entrepreneurship as a viable career option and promote self-employment among graduates.</a:t>
            </a:r>
          </a:p>
          <a:p>
            <a:r>
              <a:rPr lang="en-US" dirty="0"/>
              <a:t>Incubation centers have been introduced across the country providing access to key resources and services such as market research, networking opportunities, technical support, working spaces, mentoring, drafting business plans, and advisory services on intellectual property and sources of markets and credit.</a:t>
            </a:r>
            <a:endParaRPr lang="en-KE" dirty="0"/>
          </a:p>
        </p:txBody>
      </p:sp>
    </p:spTree>
    <p:extLst>
      <p:ext uri="{BB962C8B-B14F-4D97-AF65-F5344CB8AC3E}">
        <p14:creationId xmlns:p14="http://schemas.microsoft.com/office/powerpoint/2010/main" val="22860331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53F43-6E94-4757-8333-EEEE5119CCCF}"/>
              </a:ext>
            </a:extLst>
          </p:cNvPr>
          <p:cNvSpPr>
            <a:spLocks noGrp="1"/>
          </p:cNvSpPr>
          <p:nvPr>
            <p:ph type="title"/>
          </p:nvPr>
        </p:nvSpPr>
        <p:spPr>
          <a:xfrm>
            <a:off x="295422" y="140678"/>
            <a:ext cx="8978580" cy="1195754"/>
          </a:xfrm>
        </p:spPr>
        <p:txBody>
          <a:bodyPr/>
          <a:lstStyle/>
          <a:p>
            <a:pPr marL="442913" indent="-442913"/>
            <a:r>
              <a:rPr lang="en-US" dirty="0"/>
              <a:t>8.	Key Challenges Faced by Youth Owned MSMEs in Kenya</a:t>
            </a:r>
            <a:endParaRPr lang="en-KE" dirty="0"/>
          </a:p>
        </p:txBody>
      </p:sp>
      <p:sp>
        <p:nvSpPr>
          <p:cNvPr id="3" name="Content Placeholder 2">
            <a:extLst>
              <a:ext uri="{FF2B5EF4-FFF2-40B4-BE49-F238E27FC236}">
                <a16:creationId xmlns:a16="http://schemas.microsoft.com/office/drawing/2014/main" id="{37AC27CB-52CC-4EFC-A814-301E88A6FF73}"/>
              </a:ext>
            </a:extLst>
          </p:cNvPr>
          <p:cNvSpPr>
            <a:spLocks noGrp="1"/>
          </p:cNvSpPr>
          <p:nvPr>
            <p:ph idx="1"/>
          </p:nvPr>
        </p:nvSpPr>
        <p:spPr>
          <a:xfrm>
            <a:off x="295420" y="1336433"/>
            <a:ext cx="8978581" cy="5280936"/>
          </a:xfrm>
        </p:spPr>
        <p:txBody>
          <a:bodyPr>
            <a:normAutofit/>
          </a:bodyPr>
          <a:lstStyle/>
          <a:p>
            <a:pPr marL="0" lvl="0" indent="0">
              <a:buNone/>
            </a:pPr>
            <a:r>
              <a:rPr lang="en-US" dirty="0"/>
              <a:t>Kenyan youth entrepreneurs face a variety of challenge which are both internal and external. The challenges have hindered their ability to make meaningful economic progress thereby slowing down economic growth:</a:t>
            </a:r>
          </a:p>
          <a:p>
            <a:pPr lvl="0">
              <a:buFont typeface="Wingdings" panose="05000000000000000000" pitchFamily="2" charset="2"/>
              <a:buChar char="Ø"/>
            </a:pPr>
            <a:r>
              <a:rPr lang="en-US" dirty="0"/>
              <a:t>Limited access to affordable and timely credit due to </a:t>
            </a:r>
            <a:r>
              <a:rPr lang="en-US" b="1" dirty="0"/>
              <a:t>l</a:t>
            </a:r>
            <a:r>
              <a:rPr lang="en-US" dirty="0"/>
              <a:t>ack of collateral and performance history.</a:t>
            </a:r>
          </a:p>
          <a:p>
            <a:pPr lvl="0">
              <a:buFont typeface="Wingdings" panose="05000000000000000000" pitchFamily="2" charset="2"/>
              <a:buChar char="Ø"/>
            </a:pPr>
            <a:r>
              <a:rPr lang="en-US" dirty="0"/>
              <a:t>Lack of entrepreneurial and managerial skills </a:t>
            </a:r>
          </a:p>
          <a:p>
            <a:pPr lvl="0">
              <a:buFont typeface="Wingdings" panose="05000000000000000000" pitchFamily="2" charset="2"/>
              <a:buChar char="Ø"/>
            </a:pPr>
            <a:r>
              <a:rPr lang="en-US" dirty="0"/>
              <a:t>Discrimination on the grounds of age</a:t>
            </a:r>
          </a:p>
          <a:p>
            <a:pPr lvl="0">
              <a:buFont typeface="Wingdings" panose="05000000000000000000" pitchFamily="2" charset="2"/>
              <a:buChar char="Ø"/>
            </a:pPr>
            <a:r>
              <a:rPr lang="en-US" dirty="0"/>
              <a:t>Limited access to markets for their products due to lack of relevant market information, higher costs of transactions and tough competition. </a:t>
            </a:r>
          </a:p>
          <a:p>
            <a:pPr lvl="0">
              <a:buFont typeface="Wingdings" panose="05000000000000000000" pitchFamily="2" charset="2"/>
              <a:buChar char="Ø"/>
            </a:pPr>
            <a:r>
              <a:rPr lang="en-US" dirty="0"/>
              <a:t>Socio-cultural barriers </a:t>
            </a:r>
          </a:p>
          <a:p>
            <a:pPr lvl="0">
              <a:buFont typeface="Wingdings" panose="05000000000000000000" pitchFamily="2" charset="2"/>
              <a:buChar char="Ø"/>
            </a:pPr>
            <a:r>
              <a:rPr lang="en-US" dirty="0"/>
              <a:t>Limited access to business development services </a:t>
            </a:r>
          </a:p>
          <a:p>
            <a:pPr lvl="0">
              <a:buFont typeface="Wingdings" panose="05000000000000000000" pitchFamily="2" charset="2"/>
              <a:buChar char="Ø"/>
            </a:pPr>
            <a:r>
              <a:rPr lang="en-US" dirty="0"/>
              <a:t>Regulatory obstacles </a:t>
            </a:r>
          </a:p>
          <a:p>
            <a:pPr lvl="0">
              <a:buFont typeface="Wingdings" panose="05000000000000000000" pitchFamily="2" charset="2"/>
              <a:buChar char="Ø"/>
            </a:pPr>
            <a:endParaRPr lang="en-KE" dirty="0"/>
          </a:p>
        </p:txBody>
      </p:sp>
    </p:spTree>
    <p:extLst>
      <p:ext uri="{BB962C8B-B14F-4D97-AF65-F5344CB8AC3E}">
        <p14:creationId xmlns:p14="http://schemas.microsoft.com/office/powerpoint/2010/main" val="16456434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1046C-95DE-42A7-AD9C-D34FA5B194C7}"/>
              </a:ext>
            </a:extLst>
          </p:cNvPr>
          <p:cNvSpPr>
            <a:spLocks noGrp="1"/>
          </p:cNvSpPr>
          <p:nvPr>
            <p:ph type="title"/>
          </p:nvPr>
        </p:nvSpPr>
        <p:spPr>
          <a:xfrm>
            <a:off x="833745" y="245632"/>
            <a:ext cx="8596668" cy="653716"/>
          </a:xfrm>
        </p:spPr>
        <p:txBody>
          <a:bodyPr/>
          <a:lstStyle/>
          <a:p>
            <a:r>
              <a:rPr lang="en-US" dirty="0"/>
              <a:t>9.	Discussion</a:t>
            </a:r>
            <a:endParaRPr lang="en-KE" dirty="0"/>
          </a:p>
        </p:txBody>
      </p:sp>
      <p:sp>
        <p:nvSpPr>
          <p:cNvPr id="3" name="Content Placeholder 2">
            <a:extLst>
              <a:ext uri="{FF2B5EF4-FFF2-40B4-BE49-F238E27FC236}">
                <a16:creationId xmlns:a16="http://schemas.microsoft.com/office/drawing/2014/main" id="{B858A2A4-738E-4C2B-8E7A-875B4BC0F063}"/>
              </a:ext>
            </a:extLst>
          </p:cNvPr>
          <p:cNvSpPr>
            <a:spLocks noGrp="1"/>
          </p:cNvSpPr>
          <p:nvPr>
            <p:ph idx="1"/>
          </p:nvPr>
        </p:nvSpPr>
        <p:spPr>
          <a:xfrm>
            <a:off x="0" y="899348"/>
            <a:ext cx="10587789" cy="5958652"/>
          </a:xfrm>
        </p:spPr>
        <p:txBody>
          <a:bodyPr>
            <a:normAutofit/>
          </a:bodyPr>
          <a:lstStyle/>
          <a:p>
            <a:pPr algn="just"/>
            <a:r>
              <a:rPr lang="en-US" dirty="0"/>
              <a:t>Youth-owned enterprises make instrumental contributions to economic development, </a:t>
            </a:r>
          </a:p>
          <a:p>
            <a:pPr marL="0" indent="0" algn="just">
              <a:buNone/>
            </a:pPr>
            <a:r>
              <a:rPr lang="en-US" dirty="0"/>
              <a:t>     and the government of Kenya has instituted policy interventions to support them so as </a:t>
            </a:r>
          </a:p>
          <a:p>
            <a:pPr marL="0" indent="0" algn="just">
              <a:buNone/>
            </a:pPr>
            <a:r>
              <a:rPr lang="en-US" dirty="0"/>
              <a:t>       to boost their sustainability. </a:t>
            </a:r>
          </a:p>
          <a:p>
            <a:pPr algn="just"/>
            <a:r>
              <a:rPr lang="en-US" dirty="0"/>
              <a:t>These include improving infrastructural facilities and addressing key challenges  such as limited access to business development services, regulatory obstacles,      socio-cultural barriers,    discrimination, limited access to markets and credit, and lack of entrepreneurial skills. </a:t>
            </a:r>
          </a:p>
          <a:p>
            <a:pPr algn="just"/>
            <a:r>
              <a:rPr lang="en-US" dirty="0"/>
              <a:t>Through these initiatives, Kenya can change its economic status and position itself as an economic powerhouse in Eat and Central Africa. </a:t>
            </a:r>
          </a:p>
          <a:p>
            <a:pPr algn="just"/>
            <a:r>
              <a:rPr lang="en-US" dirty="0"/>
              <a:t>Supporting young entrepreneurs is instrumental in enabling them to continuously innovate and adapt to volatile and uncertain business environments.</a:t>
            </a:r>
            <a:endParaRPr lang="en-KE" dirty="0"/>
          </a:p>
        </p:txBody>
      </p:sp>
      <p:sp>
        <p:nvSpPr>
          <p:cNvPr id="4" name="Title 1">
            <a:extLst>
              <a:ext uri="{FF2B5EF4-FFF2-40B4-BE49-F238E27FC236}">
                <a16:creationId xmlns:a16="http://schemas.microsoft.com/office/drawing/2014/main" id="{5CE7DDA0-EC73-4AE4-B045-145C34501A79}"/>
              </a:ext>
            </a:extLst>
          </p:cNvPr>
          <p:cNvSpPr txBox="1">
            <a:spLocks/>
          </p:cNvSpPr>
          <p:nvPr/>
        </p:nvSpPr>
        <p:spPr>
          <a:xfrm>
            <a:off x="833745" y="4233110"/>
            <a:ext cx="8596668" cy="701842"/>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rgbClr val="052C34"/>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KE" dirty="0"/>
          </a:p>
        </p:txBody>
      </p:sp>
      <p:sp>
        <p:nvSpPr>
          <p:cNvPr id="5" name="Content Placeholder 2">
            <a:extLst>
              <a:ext uri="{FF2B5EF4-FFF2-40B4-BE49-F238E27FC236}">
                <a16:creationId xmlns:a16="http://schemas.microsoft.com/office/drawing/2014/main" id="{B18057C3-42E0-42F7-AAE7-4D57BB54439B}"/>
              </a:ext>
            </a:extLst>
          </p:cNvPr>
          <p:cNvSpPr txBox="1">
            <a:spLocks/>
          </p:cNvSpPr>
          <p:nvPr/>
        </p:nvSpPr>
        <p:spPr>
          <a:xfrm>
            <a:off x="701396" y="4934952"/>
            <a:ext cx="9762510" cy="1778669"/>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rgbClr val="052C34"/>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algn="just"/>
            <a:endParaRPr lang="en-KE" dirty="0"/>
          </a:p>
        </p:txBody>
      </p:sp>
    </p:spTree>
    <p:extLst>
      <p:ext uri="{BB962C8B-B14F-4D97-AF65-F5344CB8AC3E}">
        <p14:creationId xmlns:p14="http://schemas.microsoft.com/office/powerpoint/2010/main" val="39296519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207573-1AC2-461E-A536-3CED85205A78}"/>
              </a:ext>
            </a:extLst>
          </p:cNvPr>
          <p:cNvSpPr>
            <a:spLocks noGrp="1"/>
          </p:cNvSpPr>
          <p:nvPr>
            <p:ph type="title"/>
          </p:nvPr>
        </p:nvSpPr>
        <p:spPr>
          <a:xfrm>
            <a:off x="677334" y="154745"/>
            <a:ext cx="8596668" cy="1775655"/>
          </a:xfrm>
        </p:spPr>
        <p:txBody>
          <a:bodyPr/>
          <a:lstStyle/>
          <a:p>
            <a:r>
              <a:rPr lang="en-US" dirty="0"/>
              <a:t>  10. Conclusion</a:t>
            </a:r>
            <a:endParaRPr lang="en-KE" dirty="0"/>
          </a:p>
        </p:txBody>
      </p:sp>
      <p:sp>
        <p:nvSpPr>
          <p:cNvPr id="3" name="Content Placeholder 2">
            <a:extLst>
              <a:ext uri="{FF2B5EF4-FFF2-40B4-BE49-F238E27FC236}">
                <a16:creationId xmlns:a16="http://schemas.microsoft.com/office/drawing/2014/main" id="{DF708D6B-536E-464A-A664-E656C448587C}"/>
              </a:ext>
            </a:extLst>
          </p:cNvPr>
          <p:cNvSpPr>
            <a:spLocks noGrp="1"/>
          </p:cNvSpPr>
          <p:nvPr>
            <p:ph idx="1"/>
          </p:nvPr>
        </p:nvSpPr>
        <p:spPr>
          <a:xfrm>
            <a:off x="126609" y="759655"/>
            <a:ext cx="9147393" cy="5281708"/>
          </a:xfrm>
        </p:spPr>
        <p:txBody>
          <a:bodyPr/>
          <a:lstStyle/>
          <a:p>
            <a:r>
              <a:rPr lang="en-US" dirty="0"/>
              <a:t>Youths are essential for economic development, and policies that involve them in empowerment, training, education, and employment are key to involving them in nation-building through economic participation.</a:t>
            </a:r>
          </a:p>
          <a:p>
            <a:r>
              <a:rPr lang="en-US" dirty="0"/>
              <a:t>Well-trained, educated, and empowered youths are better placed to overcome various entrepreneurial challenges and can start and run enterprises sustainably, and exploit entrepreneurial opportunities. </a:t>
            </a:r>
          </a:p>
          <a:p>
            <a:r>
              <a:rPr lang="en-US" dirty="0"/>
              <a:t>However, many youths feel marginalized, idle, and hopeless, which is risky for any country seeking meaningful economic growth.</a:t>
            </a:r>
            <a:endParaRPr lang="en-KE" dirty="0"/>
          </a:p>
          <a:p>
            <a:endParaRPr lang="en-KE" dirty="0"/>
          </a:p>
        </p:txBody>
      </p:sp>
    </p:spTree>
    <p:extLst>
      <p:ext uri="{BB962C8B-B14F-4D97-AF65-F5344CB8AC3E}">
        <p14:creationId xmlns:p14="http://schemas.microsoft.com/office/powerpoint/2010/main" val="30523944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B2EDFD1-0208-4F52-97BC-04B7A1091E07}"/>
              </a:ext>
            </a:extLst>
          </p:cNvPr>
          <p:cNvSpPr>
            <a:spLocks noGrp="1"/>
          </p:cNvSpPr>
          <p:nvPr>
            <p:ph idx="1"/>
          </p:nvPr>
        </p:nvSpPr>
        <p:spPr>
          <a:xfrm>
            <a:off x="0" y="850231"/>
            <a:ext cx="10347158" cy="5550569"/>
          </a:xfrm>
        </p:spPr>
        <p:txBody>
          <a:bodyPr/>
          <a:lstStyle/>
          <a:p>
            <a:pPr algn="just"/>
            <a:r>
              <a:rPr lang="en-US" dirty="0"/>
              <a:t>The government has a great role to play in supporting youth-owned enterprises by </a:t>
            </a:r>
          </a:p>
          <a:p>
            <a:pPr marL="0" indent="0" algn="just">
              <a:buNone/>
            </a:pPr>
            <a:r>
              <a:rPr lang="en-US" dirty="0"/>
              <a:t>     ensuring  national policy environment is conducive to their growth and sustainability. </a:t>
            </a:r>
          </a:p>
          <a:p>
            <a:pPr algn="just">
              <a:buFont typeface="Wingdings" panose="05000000000000000000" pitchFamily="2" charset="2"/>
              <a:buChar char="Ø"/>
            </a:pPr>
            <a:r>
              <a:rPr lang="en-US" dirty="0"/>
              <a:t>Policies should promote entrepreneurial capacities, access to good markets, affordable and timely credit.</a:t>
            </a:r>
          </a:p>
          <a:p>
            <a:pPr algn="just"/>
            <a:r>
              <a:rPr lang="en-US" dirty="0"/>
              <a:t>Families and communities have a direct influence on the perceptions and attitudes of youths on entrepreneurship. To gain support, meaningful measures must be put in place to recognize and appreciate the importance of entrepreneurship. </a:t>
            </a:r>
          </a:p>
          <a:p>
            <a:pPr algn="just"/>
            <a:r>
              <a:rPr lang="en-US" dirty="0"/>
              <a:t>Youth entrepreneurs should be supported to access business development services and mentors to help them succeed. Mentors can link them with useful networks and resources, act as role models, and examine strategic plans and ideas. </a:t>
            </a:r>
          </a:p>
          <a:p>
            <a:pPr algn="just"/>
            <a:endParaRPr lang="en-KE" dirty="0"/>
          </a:p>
        </p:txBody>
      </p:sp>
      <p:sp>
        <p:nvSpPr>
          <p:cNvPr id="4" name="Title 1">
            <a:extLst>
              <a:ext uri="{FF2B5EF4-FFF2-40B4-BE49-F238E27FC236}">
                <a16:creationId xmlns:a16="http://schemas.microsoft.com/office/drawing/2014/main" id="{4EFB4E47-94C3-42D0-BE6C-84F1E96FB358}"/>
              </a:ext>
            </a:extLst>
          </p:cNvPr>
          <p:cNvSpPr txBox="1">
            <a:spLocks/>
          </p:cNvSpPr>
          <p:nvPr/>
        </p:nvSpPr>
        <p:spPr>
          <a:xfrm>
            <a:off x="1014218" y="148389"/>
            <a:ext cx="8596668" cy="701842"/>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rgbClr val="052C34"/>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11.	Recommendations</a:t>
            </a:r>
            <a:endParaRPr lang="en-KE" dirty="0"/>
          </a:p>
        </p:txBody>
      </p:sp>
    </p:spTree>
    <p:extLst>
      <p:ext uri="{BB962C8B-B14F-4D97-AF65-F5344CB8AC3E}">
        <p14:creationId xmlns:p14="http://schemas.microsoft.com/office/powerpoint/2010/main" val="11356621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3C431-2788-4046-9749-BE2DDFCFC0EB}"/>
              </a:ext>
            </a:extLst>
          </p:cNvPr>
          <p:cNvSpPr>
            <a:spLocks noGrp="1"/>
          </p:cNvSpPr>
          <p:nvPr>
            <p:ph type="title"/>
          </p:nvPr>
        </p:nvSpPr>
        <p:spPr>
          <a:xfrm>
            <a:off x="677334" y="609600"/>
            <a:ext cx="8596668" cy="665316"/>
          </a:xfrm>
        </p:spPr>
        <p:txBody>
          <a:bodyPr>
            <a:normAutofit/>
          </a:bodyPr>
          <a:lstStyle/>
          <a:p>
            <a:r>
              <a:rPr lang="en-US" sz="800" dirty="0"/>
              <a:t>.</a:t>
            </a:r>
          </a:p>
        </p:txBody>
      </p:sp>
      <p:sp>
        <p:nvSpPr>
          <p:cNvPr id="5" name="Content Placeholder 2">
            <a:extLst>
              <a:ext uri="{FF2B5EF4-FFF2-40B4-BE49-F238E27FC236}">
                <a16:creationId xmlns:a16="http://schemas.microsoft.com/office/drawing/2014/main" id="{EDCB3FFE-77A2-4B18-98CD-ADA5C7879C95}"/>
              </a:ext>
            </a:extLst>
          </p:cNvPr>
          <p:cNvSpPr>
            <a:spLocks noGrp="1"/>
          </p:cNvSpPr>
          <p:nvPr>
            <p:ph idx="1"/>
          </p:nvPr>
        </p:nvSpPr>
        <p:spPr>
          <a:xfrm>
            <a:off x="677334" y="337625"/>
            <a:ext cx="8791131" cy="4881489"/>
          </a:xfrm>
        </p:spPr>
        <p:txBody>
          <a:bodyPr>
            <a:noAutofit/>
          </a:bodyPr>
          <a:lstStyle/>
          <a:p>
            <a:pPr lvl="2"/>
            <a:endParaRPr lang="en-US" sz="2000" dirty="0"/>
          </a:p>
          <a:p>
            <a:pPr marL="0" indent="0">
              <a:buNone/>
            </a:pPr>
            <a:endParaRPr lang="en-US" sz="2400" dirty="0"/>
          </a:p>
          <a:p>
            <a:pPr marL="0" indent="0">
              <a:buNone/>
            </a:pPr>
            <a:endParaRPr lang="en-US" sz="2400" dirty="0"/>
          </a:p>
          <a:p>
            <a:pPr marL="0" indent="0">
              <a:buNone/>
            </a:pPr>
            <a:endParaRPr lang="en-US" sz="2400" dirty="0"/>
          </a:p>
          <a:p>
            <a:pPr marL="0" indent="0" algn="ctr">
              <a:buNone/>
            </a:pPr>
            <a:r>
              <a:rPr lang="en-US" sz="2400" dirty="0">
                <a:solidFill>
                  <a:srgbClr val="0070C0"/>
                </a:solidFill>
              </a:rPr>
              <a:t>END</a:t>
            </a:r>
          </a:p>
          <a:p>
            <a:pPr marL="0" indent="0" algn="ctr">
              <a:buNone/>
            </a:pPr>
            <a:r>
              <a:rPr lang="en-US" sz="2400" dirty="0">
                <a:solidFill>
                  <a:srgbClr val="0070C0"/>
                </a:solidFill>
              </a:rPr>
              <a:t>THANK YOU</a:t>
            </a:r>
          </a:p>
        </p:txBody>
      </p:sp>
    </p:spTree>
    <p:extLst>
      <p:ext uri="{BB962C8B-B14F-4D97-AF65-F5344CB8AC3E}">
        <p14:creationId xmlns:p14="http://schemas.microsoft.com/office/powerpoint/2010/main" val="4034599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677334" y="249382"/>
            <a:ext cx="8596668" cy="608747"/>
          </a:xfrm>
        </p:spPr>
        <p:txBody>
          <a:bodyPr>
            <a:normAutofit fontScale="90000"/>
          </a:bodyPr>
          <a:lstStyle/>
          <a:p>
            <a:r>
              <a:rPr lang="en-US" dirty="0"/>
              <a:t>1. Introduction</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196948" y="733927"/>
            <a:ext cx="11208989" cy="6124074"/>
          </a:xfrm>
        </p:spPr>
        <p:txBody>
          <a:bodyPr>
            <a:noAutofit/>
          </a:bodyPr>
          <a:lstStyle/>
          <a:p>
            <a:pPr algn="just">
              <a:lnSpc>
                <a:spcPct val="150000"/>
              </a:lnSpc>
            </a:pPr>
            <a:r>
              <a:rPr lang="en-US" dirty="0"/>
              <a:t>Governments and private sector players have committed to supporting entrepreneurship </a:t>
            </a:r>
          </a:p>
          <a:p>
            <a:pPr marL="0" indent="0" algn="just">
              <a:lnSpc>
                <a:spcPct val="150000"/>
              </a:lnSpc>
              <a:buNone/>
            </a:pPr>
            <a:r>
              <a:rPr lang="en-US" dirty="0"/>
              <a:t>     development among youths to help them overcome challenges they face. Empowered </a:t>
            </a:r>
          </a:p>
          <a:p>
            <a:pPr marL="0" indent="0" algn="just">
              <a:lnSpc>
                <a:spcPct val="150000"/>
              </a:lnSpc>
              <a:buNone/>
            </a:pPr>
            <a:r>
              <a:rPr lang="en-US" dirty="0"/>
              <a:t>     youths are better placed to improve their well-being and economies.</a:t>
            </a:r>
          </a:p>
          <a:p>
            <a:pPr algn="just">
              <a:lnSpc>
                <a:spcPct val="150000"/>
              </a:lnSpc>
            </a:pPr>
            <a:r>
              <a:rPr lang="en-US" dirty="0"/>
              <a:t>Countries need to reform regulatory environments, promote market linkages, provide </a:t>
            </a:r>
          </a:p>
          <a:p>
            <a:pPr marL="0" indent="0" algn="just">
              <a:lnSpc>
                <a:spcPct val="150000"/>
              </a:lnSpc>
              <a:buNone/>
            </a:pPr>
            <a:r>
              <a:rPr lang="en-US" dirty="0"/>
              <a:t>      financial capital, and educate emerging young entrepreneurs on entrepreneurial and managerial </a:t>
            </a:r>
          </a:p>
          <a:p>
            <a:pPr marL="0" indent="0" algn="just">
              <a:lnSpc>
                <a:spcPct val="150000"/>
              </a:lnSpc>
              <a:buNone/>
            </a:pPr>
            <a:r>
              <a:rPr lang="en-US" dirty="0"/>
              <a:t>      skills to achieve long-term economic development. </a:t>
            </a:r>
          </a:p>
          <a:p>
            <a:pPr algn="just">
              <a:lnSpc>
                <a:spcPct val="150000"/>
              </a:lnSpc>
            </a:pPr>
            <a:r>
              <a:rPr lang="en-US" dirty="0"/>
              <a:t>Micro, small and medium enterprises are key engines of economic growth, and youth-owned</a:t>
            </a:r>
          </a:p>
          <a:p>
            <a:pPr marL="0" indent="0" algn="just">
              <a:lnSpc>
                <a:spcPct val="150000"/>
              </a:lnSpc>
              <a:buNone/>
            </a:pPr>
            <a:r>
              <a:rPr lang="en-US" dirty="0"/>
              <a:t>    enterprises play a crucial role in Kenya's economic development. The government has put in</a:t>
            </a:r>
          </a:p>
          <a:p>
            <a:pPr marL="0" indent="0" algn="just">
              <a:lnSpc>
                <a:spcPct val="150000"/>
              </a:lnSpc>
              <a:buNone/>
            </a:pPr>
            <a:r>
              <a:rPr lang="en-US" dirty="0"/>
              <a:t>    place programs to support them, such as access to finance, markets, mentorship, training</a:t>
            </a:r>
          </a:p>
          <a:p>
            <a:pPr marL="0" indent="0" algn="just">
              <a:lnSpc>
                <a:spcPct val="150000"/>
              </a:lnSpc>
              <a:buNone/>
            </a:pPr>
            <a:r>
              <a:rPr lang="en-US" dirty="0"/>
              <a:t>   opportunities and entrepreneurial mindsets.</a:t>
            </a:r>
          </a:p>
          <a:p>
            <a:pPr marL="0" indent="0" algn="just">
              <a:lnSpc>
                <a:spcPct val="150000"/>
              </a:lnSpc>
              <a:buNone/>
            </a:pPr>
            <a:r>
              <a:rPr lang="en-US" dirty="0"/>
              <a:t>      </a:t>
            </a:r>
          </a:p>
        </p:txBody>
      </p:sp>
    </p:spTree>
    <p:extLst>
      <p:ext uri="{BB962C8B-B14F-4D97-AF65-F5344CB8AC3E}">
        <p14:creationId xmlns:p14="http://schemas.microsoft.com/office/powerpoint/2010/main" val="1977278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DDDEF-516F-4538-805A-03FF206D3956}"/>
              </a:ext>
            </a:extLst>
          </p:cNvPr>
          <p:cNvSpPr>
            <a:spLocks noGrp="1"/>
          </p:cNvSpPr>
          <p:nvPr>
            <p:ph type="title"/>
          </p:nvPr>
        </p:nvSpPr>
        <p:spPr>
          <a:xfrm>
            <a:off x="677334" y="609599"/>
            <a:ext cx="8596668" cy="994117"/>
          </a:xfrm>
        </p:spPr>
        <p:txBody>
          <a:bodyPr/>
          <a:lstStyle/>
          <a:p>
            <a:r>
              <a:rPr lang="en-US" dirty="0"/>
              <a:t>        Cont’d</a:t>
            </a:r>
            <a:endParaRPr lang="en-KE" dirty="0"/>
          </a:p>
        </p:txBody>
      </p:sp>
      <p:sp>
        <p:nvSpPr>
          <p:cNvPr id="3" name="Content Placeholder 2">
            <a:extLst>
              <a:ext uri="{FF2B5EF4-FFF2-40B4-BE49-F238E27FC236}">
                <a16:creationId xmlns:a16="http://schemas.microsoft.com/office/drawing/2014/main" id="{2EF580F5-A424-42D7-AE35-A0A98A9EE37D}"/>
              </a:ext>
            </a:extLst>
          </p:cNvPr>
          <p:cNvSpPr>
            <a:spLocks noGrp="1"/>
          </p:cNvSpPr>
          <p:nvPr>
            <p:ph idx="1"/>
          </p:nvPr>
        </p:nvSpPr>
        <p:spPr>
          <a:xfrm>
            <a:off x="677334" y="1603717"/>
            <a:ext cx="8596668" cy="4437646"/>
          </a:xfrm>
        </p:spPr>
        <p:txBody>
          <a:bodyPr/>
          <a:lstStyle/>
          <a:p>
            <a:pPr algn="just"/>
            <a:r>
              <a:rPr lang="en-US" dirty="0"/>
              <a:t>The paper looks at youth entrepreneurship development in Kenya, the contributions of youth entrepreneurs, challenges faced and future opportunities.</a:t>
            </a:r>
          </a:p>
          <a:p>
            <a:pPr marL="0" indent="0">
              <a:buNone/>
            </a:pPr>
            <a:endParaRPr lang="en-US" dirty="0"/>
          </a:p>
        </p:txBody>
      </p:sp>
    </p:spTree>
    <p:extLst>
      <p:ext uri="{BB962C8B-B14F-4D97-AF65-F5344CB8AC3E}">
        <p14:creationId xmlns:p14="http://schemas.microsoft.com/office/powerpoint/2010/main" val="2578604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829994" y="249383"/>
            <a:ext cx="8444008" cy="777560"/>
          </a:xfrm>
        </p:spPr>
        <p:txBody>
          <a:bodyPr/>
          <a:lstStyle/>
          <a:p>
            <a:r>
              <a:rPr lang="en-US" b="1" dirty="0"/>
              <a:t>  2. Youth Entrepreneurship in Kenya</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0" y="872197"/>
            <a:ext cx="11117179" cy="5985803"/>
          </a:xfrm>
        </p:spPr>
        <p:txBody>
          <a:bodyPr>
            <a:noAutofit/>
          </a:bodyPr>
          <a:lstStyle/>
          <a:p>
            <a:r>
              <a:rPr lang="en-US" sz="2000" dirty="0"/>
              <a:t>The term Youth has been defined differently by different governments, </a:t>
            </a:r>
          </a:p>
          <a:p>
            <a:pPr marL="0" indent="0">
              <a:buNone/>
            </a:pPr>
            <a:r>
              <a:rPr lang="en-US" sz="2000" dirty="0"/>
              <a:t>    international agencies and organizations. Kenya's National Youth Policy (2012) </a:t>
            </a:r>
          </a:p>
          <a:p>
            <a:pPr marL="0" indent="0">
              <a:buNone/>
            </a:pPr>
            <a:r>
              <a:rPr lang="en-US" sz="2000" dirty="0"/>
              <a:t>    defines a youth as 18-30.</a:t>
            </a:r>
          </a:p>
          <a:p>
            <a:r>
              <a:rPr lang="en-US" sz="2000" dirty="0"/>
              <a:t>Youth entrepreneurship is the process of applying unique qualities such as </a:t>
            </a:r>
          </a:p>
          <a:p>
            <a:pPr marL="0" indent="0">
              <a:buNone/>
            </a:pPr>
            <a:r>
              <a:rPr lang="en-US" sz="2000" dirty="0"/>
              <a:t>     creativity, innovation and risk-taking by individuals aged between 18-35 in </a:t>
            </a:r>
          </a:p>
          <a:p>
            <a:pPr marL="0" indent="0">
              <a:buNone/>
            </a:pPr>
            <a:r>
              <a:rPr lang="en-US" sz="2000" dirty="0"/>
              <a:t>    their places of work (either self-employed or working for start-ups)</a:t>
            </a:r>
          </a:p>
          <a:p>
            <a:r>
              <a:rPr lang="en-US" sz="2000" dirty="0"/>
              <a:t>The government of Kenya has implemented policy interventions to promote youth entrepreneurship, such as the Youth Enterprise Development Fund (YEDF) which provides financial and advisory support to encourage self-employment among youths.</a:t>
            </a:r>
          </a:p>
          <a:p>
            <a:r>
              <a:rPr lang="en-US" sz="2000" dirty="0"/>
              <a:t>The government has also implemented </a:t>
            </a:r>
            <a:r>
              <a:rPr lang="en-US" sz="2000" dirty="0" err="1"/>
              <a:t>Ajira</a:t>
            </a:r>
            <a:r>
              <a:rPr lang="en-US" sz="2000" dirty="0"/>
              <a:t> Program and </a:t>
            </a:r>
            <a:r>
              <a:rPr lang="en-US" sz="2000" dirty="0" err="1"/>
              <a:t>Uwezo</a:t>
            </a:r>
            <a:r>
              <a:rPr lang="en-US" sz="2000" dirty="0"/>
              <a:t> Fund to empower youths to make meaningful contributions to economic growth and development, and link them up with established enterprises to build their capacities and competitiveness. </a:t>
            </a:r>
          </a:p>
          <a:p>
            <a:pPr marL="0" indent="0">
              <a:buNone/>
            </a:pPr>
            <a:endParaRPr lang="en-US" sz="2000" dirty="0"/>
          </a:p>
          <a:p>
            <a:pPr marL="0" indent="0">
              <a:buNone/>
            </a:pPr>
            <a:endParaRPr lang="en-US" sz="2400" dirty="0"/>
          </a:p>
        </p:txBody>
      </p:sp>
    </p:spTree>
    <p:extLst>
      <p:ext uri="{BB962C8B-B14F-4D97-AF65-F5344CB8AC3E}">
        <p14:creationId xmlns:p14="http://schemas.microsoft.com/office/powerpoint/2010/main" val="2243559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3C0AB-B74D-42A6-90E4-74486F064E99}"/>
              </a:ext>
            </a:extLst>
          </p:cNvPr>
          <p:cNvSpPr>
            <a:spLocks noGrp="1"/>
          </p:cNvSpPr>
          <p:nvPr>
            <p:ph type="title"/>
          </p:nvPr>
        </p:nvSpPr>
        <p:spPr>
          <a:xfrm>
            <a:off x="677334" y="196949"/>
            <a:ext cx="8596668" cy="829994"/>
          </a:xfrm>
        </p:spPr>
        <p:txBody>
          <a:bodyPr/>
          <a:lstStyle/>
          <a:p>
            <a:r>
              <a:rPr lang="en-US" dirty="0"/>
              <a:t>   Cont’d</a:t>
            </a:r>
            <a:endParaRPr lang="en-KE" dirty="0"/>
          </a:p>
        </p:txBody>
      </p:sp>
      <p:sp>
        <p:nvSpPr>
          <p:cNvPr id="3" name="Content Placeholder 2">
            <a:extLst>
              <a:ext uri="{FF2B5EF4-FFF2-40B4-BE49-F238E27FC236}">
                <a16:creationId xmlns:a16="http://schemas.microsoft.com/office/drawing/2014/main" id="{8DAA3FFC-6496-4ABC-A3E8-71457092E17C}"/>
              </a:ext>
            </a:extLst>
          </p:cNvPr>
          <p:cNvSpPr>
            <a:spLocks noGrp="1"/>
          </p:cNvSpPr>
          <p:nvPr>
            <p:ph idx="1"/>
          </p:nvPr>
        </p:nvSpPr>
        <p:spPr>
          <a:xfrm>
            <a:off x="-1" y="886265"/>
            <a:ext cx="9819249" cy="5155097"/>
          </a:xfrm>
        </p:spPr>
        <p:txBody>
          <a:bodyPr/>
          <a:lstStyle/>
          <a:p>
            <a:pPr algn="just"/>
            <a:r>
              <a:rPr lang="en-US" sz="2000" dirty="0"/>
              <a:t>The government has introduced entrepreneurship training in institutions of higher learning to help youths become effective agents of change and contribute to socio-economic development. </a:t>
            </a:r>
          </a:p>
          <a:p>
            <a:pPr algn="just"/>
            <a:r>
              <a:rPr lang="en-US" sz="2000" dirty="0"/>
              <a:t>TVET institutions have also been introduced to empower the youth to engage in productive and sustainable livelihoods. </a:t>
            </a:r>
          </a:p>
          <a:p>
            <a:pPr algn="just"/>
            <a:r>
              <a:rPr lang="en-US" sz="2000" dirty="0"/>
              <a:t>These institutions have been acknowledged for their role in supporting the development of capacities of trainees, most of whom have been empowered to start their own enterprises.</a:t>
            </a:r>
          </a:p>
          <a:p>
            <a:pPr algn="just"/>
            <a:r>
              <a:rPr lang="en-US" sz="2000" dirty="0"/>
              <a:t>However, youths are still grappling with numerous other challenges including high unemployment rates, making the success of these initiatives challenging.</a:t>
            </a:r>
          </a:p>
          <a:p>
            <a:pPr marL="0" indent="0">
              <a:buNone/>
            </a:pPr>
            <a:r>
              <a:rPr lang="en-US" dirty="0"/>
              <a:t> </a:t>
            </a:r>
          </a:p>
          <a:p>
            <a:endParaRPr lang="en-US" dirty="0"/>
          </a:p>
          <a:p>
            <a:endParaRPr lang="en-KE" dirty="0"/>
          </a:p>
        </p:txBody>
      </p:sp>
    </p:spTree>
    <p:extLst>
      <p:ext uri="{BB962C8B-B14F-4D97-AF65-F5344CB8AC3E}">
        <p14:creationId xmlns:p14="http://schemas.microsoft.com/office/powerpoint/2010/main" val="6529741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337625" y="249383"/>
            <a:ext cx="9312811" cy="707220"/>
          </a:xfrm>
        </p:spPr>
        <p:txBody>
          <a:bodyPr>
            <a:normAutofit fontScale="90000"/>
          </a:bodyPr>
          <a:lstStyle/>
          <a:p>
            <a:r>
              <a:rPr lang="en-US" b="1" dirty="0"/>
              <a:t>                  3. Literature Review</a:t>
            </a:r>
            <a:br>
              <a:rPr lang="en-KE" dirty="0"/>
            </a:br>
            <a:endParaRPr lang="en-US" u="sng" dirty="0"/>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0" y="717453"/>
            <a:ext cx="11291668" cy="5891166"/>
          </a:xfrm>
        </p:spPr>
        <p:txBody>
          <a:bodyPr>
            <a:noAutofit/>
          </a:bodyPr>
          <a:lstStyle/>
          <a:p>
            <a:r>
              <a:rPr lang="en-US" sz="2400" dirty="0"/>
              <a:t>Youth-owned enterprises can make major contributions to economic development if given the right support. </a:t>
            </a:r>
          </a:p>
          <a:p>
            <a:r>
              <a:rPr lang="en-US" sz="2400" dirty="0"/>
              <a:t>Such contributions can only be achieved if challenges faced by the entrepreneurs such as limited skills, access to credit, poor infrastructure, outdated technologies, limited awareness of training and support opportunities are addressed.</a:t>
            </a:r>
          </a:p>
          <a:p>
            <a:r>
              <a:rPr lang="en-US" sz="2400" dirty="0"/>
              <a:t>The challenges are both internal and external thereby requiring government and private sector input to overcome. Government should make entrepreneurship education mandatory, attract foreign investors, promote social entrepreneurs, and design free-interest loans and tax systems for emerging entrepreneurs.</a:t>
            </a:r>
          </a:p>
          <a:p>
            <a:r>
              <a:rPr lang="en-US" sz="2400" dirty="0"/>
              <a:t>Access to timely and affordable finance and favorable government policies and regulations positively influence the performance and sustainability of youth-owned enterprises.</a:t>
            </a:r>
          </a:p>
          <a:p>
            <a:endParaRPr lang="en-US" sz="2400" dirty="0"/>
          </a:p>
          <a:p>
            <a:endParaRPr lang="en-US" sz="2400" dirty="0"/>
          </a:p>
        </p:txBody>
      </p:sp>
    </p:spTree>
    <p:extLst>
      <p:ext uri="{BB962C8B-B14F-4D97-AF65-F5344CB8AC3E}">
        <p14:creationId xmlns:p14="http://schemas.microsoft.com/office/powerpoint/2010/main" val="488232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10CB2-6A39-4040-A014-6F0EFC64220A}"/>
              </a:ext>
            </a:extLst>
          </p:cNvPr>
          <p:cNvSpPr>
            <a:spLocks noGrp="1"/>
          </p:cNvSpPr>
          <p:nvPr>
            <p:ph type="title"/>
          </p:nvPr>
        </p:nvSpPr>
        <p:spPr>
          <a:xfrm>
            <a:off x="677334" y="1"/>
            <a:ext cx="8596668" cy="731520"/>
          </a:xfrm>
        </p:spPr>
        <p:txBody>
          <a:bodyPr/>
          <a:lstStyle/>
          <a:p>
            <a:r>
              <a:rPr lang="en-US" dirty="0"/>
              <a:t>              Cont’d</a:t>
            </a:r>
            <a:endParaRPr lang="en-KE" dirty="0"/>
          </a:p>
        </p:txBody>
      </p:sp>
      <p:sp>
        <p:nvSpPr>
          <p:cNvPr id="3" name="Content Placeholder 2">
            <a:extLst>
              <a:ext uri="{FF2B5EF4-FFF2-40B4-BE49-F238E27FC236}">
                <a16:creationId xmlns:a16="http://schemas.microsoft.com/office/drawing/2014/main" id="{9E85BCAE-47C5-4FB5-ADE1-632FE86A664E}"/>
              </a:ext>
            </a:extLst>
          </p:cNvPr>
          <p:cNvSpPr>
            <a:spLocks noGrp="1"/>
          </p:cNvSpPr>
          <p:nvPr>
            <p:ph idx="1"/>
          </p:nvPr>
        </p:nvSpPr>
        <p:spPr>
          <a:xfrm>
            <a:off x="225082" y="731521"/>
            <a:ext cx="9785191" cy="6126480"/>
          </a:xfrm>
        </p:spPr>
        <p:txBody>
          <a:bodyPr>
            <a:normAutofit/>
          </a:bodyPr>
          <a:lstStyle/>
          <a:p>
            <a:pPr algn="just">
              <a:lnSpc>
                <a:spcPct val="150000"/>
              </a:lnSpc>
              <a:buFont typeface="Wingdings" panose="05000000000000000000" pitchFamily="2" charset="2"/>
              <a:buChar char="Ø"/>
            </a:pPr>
            <a:r>
              <a:rPr lang="en-US" sz="2000" dirty="0"/>
              <a:t>It has also been established that marketing linkages, building of capacities </a:t>
            </a:r>
          </a:p>
          <a:p>
            <a:pPr marL="0" indent="0" algn="just">
              <a:lnSpc>
                <a:spcPct val="150000"/>
              </a:lnSpc>
              <a:buNone/>
            </a:pPr>
            <a:r>
              <a:rPr lang="en-US" sz="2000" dirty="0"/>
              <a:t>    and financial access have positive influence on long-term growth and</a:t>
            </a:r>
          </a:p>
          <a:p>
            <a:pPr marL="0" indent="0" algn="just">
              <a:lnSpc>
                <a:spcPct val="150000"/>
              </a:lnSpc>
              <a:buNone/>
            </a:pPr>
            <a:r>
              <a:rPr lang="en-US" sz="2000" dirty="0"/>
              <a:t>     sustainability of enterprises owned by youths. </a:t>
            </a:r>
          </a:p>
          <a:p>
            <a:pPr algn="just">
              <a:lnSpc>
                <a:spcPct val="150000"/>
              </a:lnSpc>
              <a:buFont typeface="Wingdings" panose="05000000000000000000" pitchFamily="2" charset="2"/>
              <a:buChar char="Ø"/>
            </a:pPr>
            <a:r>
              <a:rPr lang="en-US" sz="2000" dirty="0"/>
              <a:t>Youth entrepreneurs with such support services stand a better chance of operating their enterprises profitably and sustainably.</a:t>
            </a:r>
            <a:endParaRPr lang="en-KE" sz="2000" dirty="0"/>
          </a:p>
        </p:txBody>
      </p:sp>
    </p:spTree>
    <p:extLst>
      <p:ext uri="{BB962C8B-B14F-4D97-AF65-F5344CB8AC3E}">
        <p14:creationId xmlns:p14="http://schemas.microsoft.com/office/powerpoint/2010/main" val="3108175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64983-B14C-46AE-965F-CA8D38A3D64C}"/>
              </a:ext>
            </a:extLst>
          </p:cNvPr>
          <p:cNvSpPr>
            <a:spLocks noGrp="1"/>
          </p:cNvSpPr>
          <p:nvPr>
            <p:ph type="title"/>
          </p:nvPr>
        </p:nvSpPr>
        <p:spPr>
          <a:xfrm>
            <a:off x="677334" y="154746"/>
            <a:ext cx="8596668" cy="900332"/>
          </a:xfrm>
        </p:spPr>
        <p:txBody>
          <a:bodyPr/>
          <a:lstStyle/>
          <a:p>
            <a:r>
              <a:rPr lang="en-US" dirty="0"/>
              <a:t>4.	Theoretical Foundation</a:t>
            </a:r>
            <a:endParaRPr lang="en-KE" dirty="0"/>
          </a:p>
        </p:txBody>
      </p:sp>
      <p:sp>
        <p:nvSpPr>
          <p:cNvPr id="3" name="Content Placeholder 2">
            <a:extLst>
              <a:ext uri="{FF2B5EF4-FFF2-40B4-BE49-F238E27FC236}">
                <a16:creationId xmlns:a16="http://schemas.microsoft.com/office/drawing/2014/main" id="{0191EBAE-0422-44DF-AE95-DA5086C530A8}"/>
              </a:ext>
            </a:extLst>
          </p:cNvPr>
          <p:cNvSpPr>
            <a:spLocks noGrp="1"/>
          </p:cNvSpPr>
          <p:nvPr>
            <p:ph idx="1"/>
          </p:nvPr>
        </p:nvSpPr>
        <p:spPr>
          <a:xfrm>
            <a:off x="0" y="801858"/>
            <a:ext cx="9791114" cy="6056142"/>
          </a:xfrm>
        </p:spPr>
        <p:txBody>
          <a:bodyPr>
            <a:normAutofit/>
          </a:bodyPr>
          <a:lstStyle/>
          <a:p>
            <a:pPr algn="just"/>
            <a:r>
              <a:rPr lang="en-US" sz="2000" dirty="0"/>
              <a:t>This study was grounded on entrepreneurship theory. Schumpeter (1942) proposed the idea of creative destruction, which focuses on replacing old ways of doing things with economically viable new combinations. </a:t>
            </a:r>
          </a:p>
          <a:p>
            <a:pPr algn="just"/>
            <a:r>
              <a:rPr lang="en-US" sz="2000" dirty="0"/>
              <a:t>Charismatic entrepreneurs can achieve revolutionary changes through the application of creative destruction. </a:t>
            </a:r>
          </a:p>
          <a:p>
            <a:pPr algn="just"/>
            <a:r>
              <a:rPr lang="en-US" sz="2000" dirty="0"/>
              <a:t>Schumpeter (1975) proposed key ideas which can be applied by entrepreneurs to change traditional ways of carrying out activities and adopting new and innovative practices.</a:t>
            </a:r>
          </a:p>
          <a:p>
            <a:pPr algn="just"/>
            <a:r>
              <a:rPr lang="en-US" sz="2000" dirty="0"/>
              <a:t>MSMES have limited resources, making it difficult to innovate. However, there is little clarity on how capabilities such as entrepreneurship and innovation affect performance. </a:t>
            </a:r>
          </a:p>
          <a:p>
            <a:pPr algn="just"/>
            <a:r>
              <a:rPr lang="en-US" sz="2000" dirty="0"/>
              <a:t>Researchers have shown increased interest in the link between innovation and the age of entrepreneurs, as young entrepreneurs are risk-takers and more likely to embrace new technologies.</a:t>
            </a:r>
            <a:endParaRPr lang="en-KE" sz="2000" dirty="0"/>
          </a:p>
          <a:p>
            <a:endParaRPr lang="en-KE" dirty="0"/>
          </a:p>
        </p:txBody>
      </p:sp>
    </p:spTree>
    <p:extLst>
      <p:ext uri="{BB962C8B-B14F-4D97-AF65-F5344CB8AC3E}">
        <p14:creationId xmlns:p14="http://schemas.microsoft.com/office/powerpoint/2010/main" val="18274237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8730B-9656-41BA-80D7-A3D638F38E83}"/>
              </a:ext>
            </a:extLst>
          </p:cNvPr>
          <p:cNvSpPr>
            <a:spLocks noGrp="1"/>
          </p:cNvSpPr>
          <p:nvPr>
            <p:ph type="title"/>
          </p:nvPr>
        </p:nvSpPr>
        <p:spPr>
          <a:xfrm>
            <a:off x="677334" y="0"/>
            <a:ext cx="8596668" cy="590843"/>
          </a:xfrm>
        </p:spPr>
        <p:txBody>
          <a:bodyPr>
            <a:normAutofit fontScale="90000"/>
          </a:bodyPr>
          <a:lstStyle/>
          <a:p>
            <a:r>
              <a:rPr lang="en-US" dirty="0"/>
              <a:t>        5.	Research Methodology</a:t>
            </a:r>
            <a:endParaRPr lang="en-KE" dirty="0"/>
          </a:p>
        </p:txBody>
      </p:sp>
      <p:sp>
        <p:nvSpPr>
          <p:cNvPr id="3" name="Content Placeholder 2">
            <a:extLst>
              <a:ext uri="{FF2B5EF4-FFF2-40B4-BE49-F238E27FC236}">
                <a16:creationId xmlns:a16="http://schemas.microsoft.com/office/drawing/2014/main" id="{7D69AFB6-5976-477A-9487-0FA8EA5DF24E}"/>
              </a:ext>
            </a:extLst>
          </p:cNvPr>
          <p:cNvSpPr>
            <a:spLocks noGrp="1"/>
          </p:cNvSpPr>
          <p:nvPr>
            <p:ph idx="1"/>
          </p:nvPr>
        </p:nvSpPr>
        <p:spPr>
          <a:xfrm>
            <a:off x="98475" y="239151"/>
            <a:ext cx="9537894" cy="5802212"/>
          </a:xfrm>
        </p:spPr>
        <p:txBody>
          <a:bodyPr>
            <a:normAutofit/>
          </a:bodyPr>
          <a:lstStyle/>
          <a:p>
            <a:pPr>
              <a:buFont typeface="Wingdings" panose="05000000000000000000" pitchFamily="2" charset="2"/>
              <a:buChar char="Ø"/>
            </a:pPr>
            <a:endParaRPr lang="en-US" dirty="0"/>
          </a:p>
          <a:p>
            <a:pPr algn="just">
              <a:buFont typeface="Wingdings" panose="05000000000000000000" pitchFamily="2" charset="2"/>
              <a:buChar char="Ø"/>
            </a:pPr>
            <a:r>
              <a:rPr lang="en-US" sz="2000" dirty="0"/>
              <a:t>This study was based on a review of related literature on the contributions, challenges, and future opportunities for youth-owned MSMEs. The paper was designed as a meta-analysis combining independent studies’ findings. </a:t>
            </a:r>
          </a:p>
          <a:p>
            <a:pPr algn="just">
              <a:buFont typeface="Wingdings" panose="05000000000000000000" pitchFamily="2" charset="2"/>
              <a:buChar char="Ø"/>
            </a:pPr>
            <a:r>
              <a:rPr lang="en-US" sz="2000" dirty="0"/>
              <a:t>Meta-analysis was carried out through desktop research on the study variables.</a:t>
            </a:r>
          </a:p>
          <a:p>
            <a:pPr algn="just">
              <a:buFont typeface="Wingdings" panose="05000000000000000000" pitchFamily="2" charset="2"/>
              <a:buChar char="Ø"/>
            </a:pPr>
            <a:r>
              <a:rPr lang="en-US" sz="2000" dirty="0"/>
              <a:t>A meta-analysis is a statistical process of analyzing and combining results from several similar studies. It offers a rational and helpful way of dealing with several practical difficulties that beset anyone trying to make sense of effective research. </a:t>
            </a:r>
          </a:p>
          <a:p>
            <a:pPr algn="just">
              <a:buFont typeface="Wingdings" panose="05000000000000000000" pitchFamily="2" charset="2"/>
              <a:buChar char="Ø"/>
            </a:pPr>
            <a:r>
              <a:rPr lang="en-US" sz="2000" dirty="0"/>
              <a:t>Systematic review methodology was at the heart of this paper. The paper reviewed relevant studies or literature on the contributions, challenges, and future opportunities for youth-owned MSMEs. </a:t>
            </a:r>
          </a:p>
          <a:p>
            <a:pPr algn="just">
              <a:buFont typeface="Wingdings" panose="05000000000000000000" pitchFamily="2" charset="2"/>
              <a:buChar char="Ø"/>
            </a:pPr>
            <a:r>
              <a:rPr lang="en-US" sz="2000" dirty="0"/>
              <a:t>The objective of systematic reviews was to present a balanced and impartial summary of the existing research. </a:t>
            </a:r>
            <a:endParaRPr lang="en-US" sz="2000" b="1" dirty="0"/>
          </a:p>
        </p:txBody>
      </p:sp>
    </p:spTree>
    <p:extLst>
      <p:ext uri="{BB962C8B-B14F-4D97-AF65-F5344CB8AC3E}">
        <p14:creationId xmlns:p14="http://schemas.microsoft.com/office/powerpoint/2010/main" val="157004435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1531</TotalTime>
  <Words>1841</Words>
  <Application>Microsoft Office PowerPoint</Application>
  <PresentationFormat>Widescreen</PresentationFormat>
  <Paragraphs>120</Paragraphs>
  <Slides>18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Trebuchet MS</vt:lpstr>
      <vt:lpstr>Wingdings</vt:lpstr>
      <vt:lpstr>Wingdings 3</vt:lpstr>
      <vt:lpstr>Facet</vt:lpstr>
      <vt:lpstr>YOUTH-OWNED MICRO, SMALL AND MEDIUM ENTERPRISES IN KENYA: CONTRIBUTIONS, CHALLENGES AND FUTURE OPPORTUNITIES</vt:lpstr>
      <vt:lpstr>1. Introduction</vt:lpstr>
      <vt:lpstr>        Cont’d</vt:lpstr>
      <vt:lpstr>  2. Youth Entrepreneurship in Kenya</vt:lpstr>
      <vt:lpstr>   Cont’d</vt:lpstr>
      <vt:lpstr>                  3. Literature Review </vt:lpstr>
      <vt:lpstr>              Cont’d</vt:lpstr>
      <vt:lpstr>4. Theoretical Foundation</vt:lpstr>
      <vt:lpstr>        5. Research Methodology</vt:lpstr>
      <vt:lpstr>6. Contributions of Youth Owned MSMEs in  Kenya </vt:lpstr>
      <vt:lpstr>       Cont’d</vt:lpstr>
      <vt:lpstr>7. Opportunities for Youth Entrepreneurship  Development in Kenya</vt:lpstr>
      <vt:lpstr>                Cont’d</vt:lpstr>
      <vt:lpstr>8. Key Challenges Faced by Youth Owned MSMEs in Kenya</vt:lpstr>
      <vt:lpstr>9. Discussion</vt:lpstr>
      <vt:lpstr>  10. Conclusion</vt:lpstr>
      <vt:lpstr>PowerPoint Presentation</vt:lpstr>
      <vt:lpst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Shani Carter</dc:creator>
  <cp:lastModifiedBy>Shani Carter</cp:lastModifiedBy>
  <cp:revision>168</cp:revision>
  <dcterms:created xsi:type="dcterms:W3CDTF">2020-02-19T16:22:48Z</dcterms:created>
  <dcterms:modified xsi:type="dcterms:W3CDTF">2023-04-28T16:28:32Z</dcterms:modified>
</cp:coreProperties>
</file>