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58" r:id="rId6"/>
    <p:sldId id="260"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30B1C-4CAA-4F0C-8DC1-35B046CC2FB7}"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NG"/>
        </a:p>
      </dgm:t>
    </dgm:pt>
    <dgm:pt modelId="{C6D1B2AE-4A4C-452D-94ED-EDF591141E8B}">
      <dgm:prSet phldrT="[Text]"/>
      <dgm:spPr/>
      <dgm:t>
        <a:bodyPr/>
        <a:lstStyle/>
        <a:p>
          <a:r>
            <a:rPr lang="en-GB" dirty="0"/>
            <a:t>Intrinsically Religious People  </a:t>
          </a:r>
          <a:endParaRPr lang="en-NG" dirty="0"/>
        </a:p>
      </dgm:t>
    </dgm:pt>
    <dgm:pt modelId="{973EC6D1-AA89-4AD9-9307-7C273D28F4F5}" type="parTrans" cxnId="{352B5A27-19DE-4DA2-9147-51B959BB182D}">
      <dgm:prSet/>
      <dgm:spPr/>
      <dgm:t>
        <a:bodyPr/>
        <a:lstStyle/>
        <a:p>
          <a:endParaRPr lang="en-NG"/>
        </a:p>
      </dgm:t>
    </dgm:pt>
    <dgm:pt modelId="{4BE5DB2A-4D6F-452C-BFDD-F76B30E35911}" type="sibTrans" cxnId="{352B5A27-19DE-4DA2-9147-51B959BB182D}">
      <dgm:prSet/>
      <dgm:spPr/>
      <dgm:t>
        <a:bodyPr/>
        <a:lstStyle/>
        <a:p>
          <a:endParaRPr lang="en-NG"/>
        </a:p>
      </dgm:t>
    </dgm:pt>
    <dgm:pt modelId="{E16AFA7E-4D8A-4D28-9447-CB179208F89E}">
      <dgm:prSet phldrT="[Text]"/>
      <dgm:spPr/>
      <dgm:t>
        <a:bodyPr/>
        <a:lstStyle/>
        <a:p>
          <a:r>
            <a:rPr lang="en-GB" dirty="0"/>
            <a:t>Extrinsically Religious People </a:t>
          </a:r>
          <a:endParaRPr lang="en-NG" dirty="0"/>
        </a:p>
      </dgm:t>
    </dgm:pt>
    <dgm:pt modelId="{15858704-C193-472D-888E-470835055C01}" type="parTrans" cxnId="{10AAFEC2-97C8-475B-9DAE-A402AE8DD23E}">
      <dgm:prSet/>
      <dgm:spPr/>
      <dgm:t>
        <a:bodyPr/>
        <a:lstStyle/>
        <a:p>
          <a:endParaRPr lang="en-NG"/>
        </a:p>
      </dgm:t>
    </dgm:pt>
    <dgm:pt modelId="{DC7EB1EF-118C-4C05-87D7-FCDCAE7AF8D9}" type="sibTrans" cxnId="{10AAFEC2-97C8-475B-9DAE-A402AE8DD23E}">
      <dgm:prSet/>
      <dgm:spPr/>
      <dgm:t>
        <a:bodyPr/>
        <a:lstStyle/>
        <a:p>
          <a:endParaRPr lang="en-NG"/>
        </a:p>
      </dgm:t>
    </dgm:pt>
    <dgm:pt modelId="{21241A70-AA67-4913-9A16-F857B2145475}" type="pres">
      <dgm:prSet presAssocID="{7D730B1C-4CAA-4F0C-8DC1-35B046CC2FB7}" presName="cycle" presStyleCnt="0">
        <dgm:presLayoutVars>
          <dgm:dir/>
          <dgm:resizeHandles val="exact"/>
        </dgm:presLayoutVars>
      </dgm:prSet>
      <dgm:spPr/>
    </dgm:pt>
    <dgm:pt modelId="{041F2F7E-837E-4803-9B13-EB575E28F7BA}" type="pres">
      <dgm:prSet presAssocID="{C6D1B2AE-4A4C-452D-94ED-EDF591141E8B}" presName="arrow" presStyleLbl="node1" presStyleIdx="0" presStyleCnt="2">
        <dgm:presLayoutVars>
          <dgm:bulletEnabled val="1"/>
        </dgm:presLayoutVars>
      </dgm:prSet>
      <dgm:spPr/>
    </dgm:pt>
    <dgm:pt modelId="{72501B5F-AEA3-42D1-A3D3-5D649FBC03CD}" type="pres">
      <dgm:prSet presAssocID="{E16AFA7E-4D8A-4D28-9447-CB179208F89E}" presName="arrow" presStyleLbl="node1" presStyleIdx="1" presStyleCnt="2" custRadScaleRad="99540" custRadScaleInc="-16">
        <dgm:presLayoutVars>
          <dgm:bulletEnabled val="1"/>
        </dgm:presLayoutVars>
      </dgm:prSet>
      <dgm:spPr/>
    </dgm:pt>
  </dgm:ptLst>
  <dgm:cxnLst>
    <dgm:cxn modelId="{352B5A27-19DE-4DA2-9147-51B959BB182D}" srcId="{7D730B1C-4CAA-4F0C-8DC1-35B046CC2FB7}" destId="{C6D1B2AE-4A4C-452D-94ED-EDF591141E8B}" srcOrd="0" destOrd="0" parTransId="{973EC6D1-AA89-4AD9-9307-7C273D28F4F5}" sibTransId="{4BE5DB2A-4D6F-452C-BFDD-F76B30E35911}"/>
    <dgm:cxn modelId="{216FC484-9CCE-4D99-AB07-F4DA3A02A012}" type="presOf" srcId="{E16AFA7E-4D8A-4D28-9447-CB179208F89E}" destId="{72501B5F-AEA3-42D1-A3D3-5D649FBC03CD}" srcOrd="0" destOrd="0" presId="urn:microsoft.com/office/officeart/2005/8/layout/arrow1"/>
    <dgm:cxn modelId="{10AAFEC2-97C8-475B-9DAE-A402AE8DD23E}" srcId="{7D730B1C-4CAA-4F0C-8DC1-35B046CC2FB7}" destId="{E16AFA7E-4D8A-4D28-9447-CB179208F89E}" srcOrd="1" destOrd="0" parTransId="{15858704-C193-472D-888E-470835055C01}" sibTransId="{DC7EB1EF-118C-4C05-87D7-FCDCAE7AF8D9}"/>
    <dgm:cxn modelId="{4C5429EE-1DA0-48F5-AE3F-B98970768F16}" type="presOf" srcId="{7D730B1C-4CAA-4F0C-8DC1-35B046CC2FB7}" destId="{21241A70-AA67-4913-9A16-F857B2145475}" srcOrd="0" destOrd="0" presId="urn:microsoft.com/office/officeart/2005/8/layout/arrow1"/>
    <dgm:cxn modelId="{05536DF4-6CBA-498E-936B-DFADB401E727}" type="presOf" srcId="{C6D1B2AE-4A4C-452D-94ED-EDF591141E8B}" destId="{041F2F7E-837E-4803-9B13-EB575E28F7BA}" srcOrd="0" destOrd="0" presId="urn:microsoft.com/office/officeart/2005/8/layout/arrow1"/>
    <dgm:cxn modelId="{DBB40C9D-4D6A-4B39-BBB6-E86E135C8723}" type="presParOf" srcId="{21241A70-AA67-4913-9A16-F857B2145475}" destId="{041F2F7E-837E-4803-9B13-EB575E28F7BA}" srcOrd="0" destOrd="0" presId="urn:microsoft.com/office/officeart/2005/8/layout/arrow1"/>
    <dgm:cxn modelId="{AA7F8963-6C75-4FC3-BF3E-2696A8260D34}" type="presParOf" srcId="{21241A70-AA67-4913-9A16-F857B2145475}" destId="{72501B5F-AEA3-42D1-A3D3-5D649FBC03C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F2F7E-837E-4803-9B13-EB575E28F7BA}">
      <dsp:nvSpPr>
        <dsp:cNvPr id="0" name=""/>
        <dsp:cNvSpPr/>
      </dsp:nvSpPr>
      <dsp:spPr>
        <a:xfrm rot="16200000">
          <a:off x="524" y="992"/>
          <a:ext cx="2030015" cy="2030015"/>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Intrinsically Religious People  </a:t>
          </a:r>
          <a:endParaRPr lang="en-NG" sz="1900" kern="1200" dirty="0"/>
        </a:p>
      </dsp:txBody>
      <dsp:txXfrm rot="5400000">
        <a:off x="355778" y="508496"/>
        <a:ext cx="1674762" cy="1015007"/>
      </dsp:txXfrm>
    </dsp:sp>
    <dsp:sp modelId="{72501B5F-AEA3-42D1-A3D3-5D649FBC03CD}">
      <dsp:nvSpPr>
        <dsp:cNvPr id="0" name=""/>
        <dsp:cNvSpPr/>
      </dsp:nvSpPr>
      <dsp:spPr>
        <a:xfrm rot="5400000">
          <a:off x="4056110" y="0"/>
          <a:ext cx="2030015" cy="2030015"/>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GB" sz="1900" kern="1200" dirty="0"/>
            <a:t>Extrinsically Religious People </a:t>
          </a:r>
          <a:endParaRPr lang="en-NG" sz="1900" kern="1200" dirty="0"/>
        </a:p>
      </dsp:txBody>
      <dsp:txXfrm rot="-5400000">
        <a:off x="4056111" y="507504"/>
        <a:ext cx="1674762" cy="101500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06090EC1-78E1-45E3-A2EB-8A580DBA5153}" type="datetimeFigureOut">
              <a:rPr lang="en-GB" smtClean="0"/>
              <a:t>03/04/2022</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90EC1-78E1-45E3-A2EB-8A580DBA5153}"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90EC1-78E1-45E3-A2EB-8A580DBA5153}"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90EC1-78E1-45E3-A2EB-8A580DBA5153}"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1A58-E60E-4FF2-A2B5-F4354BA8CD63}"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090EC1-78E1-45E3-A2EB-8A580DBA5153}" type="datetimeFigureOut">
              <a:rPr lang="en-GB" smtClean="0"/>
              <a:t>03/04/2022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51A58-E60E-4FF2-A2B5-F4354BA8CD63}"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6090EC1-78E1-45E3-A2EB-8A580DBA5153}"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1A58-E60E-4FF2-A2B5-F4354BA8CD63}"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6090EC1-78E1-45E3-A2EB-8A580DBA5153}" type="datetimeFigureOut">
              <a:rPr lang="en-GB" smtClean="0"/>
              <a:t>03/04/2022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90EC1-78E1-45E3-A2EB-8A580DBA5153}" type="datetimeFigureOut">
              <a:rPr lang="en-GB" smtClean="0"/>
              <a:t>03/04/2022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51A58-E60E-4FF2-A2B5-F4354BA8CD63}"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090EC1-78E1-45E3-A2EB-8A580DBA5153}"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90EC1-78E1-45E3-A2EB-8A580DBA5153}"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1A58-E60E-4FF2-A2B5-F4354BA8CD63}"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90EC1-78E1-45E3-A2EB-8A580DBA5153}" type="datetimeFigureOut">
              <a:rPr lang="en-GB" smtClean="0"/>
              <a:t>03/04/2022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51A58-E60E-4FF2-A2B5-F4354BA8CD6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6090EC1-78E1-45E3-A2EB-8A580DBA5153}" type="datetimeFigureOut">
              <a:rPr lang="en-GB" smtClean="0"/>
              <a:t>03/04/2022</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2551A58-E60E-4FF2-A2B5-F4354BA8CD6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2800" dirty="0"/>
              <a:t>Religiosity and religion and the influence on small business owners’ operations in </a:t>
            </a:r>
            <a:r>
              <a:rPr lang="en-GB" sz="2800" dirty="0" err="1"/>
              <a:t>nigeria</a:t>
            </a:r>
            <a:r>
              <a:rPr lang="en-GB" sz="2800" dirty="0"/>
              <a:t> </a:t>
            </a:r>
          </a:p>
        </p:txBody>
      </p:sp>
      <p:sp>
        <p:nvSpPr>
          <p:cNvPr id="3" name="Subtitle 2"/>
          <p:cNvSpPr>
            <a:spLocks noGrp="1"/>
          </p:cNvSpPr>
          <p:nvPr>
            <p:ph type="subTitle" idx="1"/>
          </p:nvPr>
        </p:nvSpPr>
        <p:spPr>
          <a:xfrm>
            <a:off x="1371600" y="3429000"/>
            <a:ext cx="6400800" cy="792088"/>
          </a:xfrm>
        </p:spPr>
        <p:txBody>
          <a:bodyPr>
            <a:normAutofit fontScale="77500" lnSpcReduction="20000"/>
          </a:bodyPr>
          <a:lstStyle/>
          <a:p>
            <a:r>
              <a:rPr lang="en-GB" dirty="0"/>
              <a:t>Owolabi KUYE &amp; Ayodele ONIKU</a:t>
            </a:r>
          </a:p>
          <a:p>
            <a:r>
              <a:rPr lang="en-GB" dirty="0"/>
              <a:t>UNIVERSITY OF LAGOS, NIGERIA.                                          </a:t>
            </a:r>
          </a:p>
        </p:txBody>
      </p:sp>
    </p:spTree>
    <p:extLst>
      <p:ext uri="{BB962C8B-B14F-4D97-AF65-F5344CB8AC3E}">
        <p14:creationId xmlns:p14="http://schemas.microsoft.com/office/powerpoint/2010/main" val="110721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0B25-3BBB-4AF9-A0A1-0A26C563862C}"/>
              </a:ext>
            </a:extLst>
          </p:cNvPr>
          <p:cNvSpPr>
            <a:spLocks noGrp="1"/>
          </p:cNvSpPr>
          <p:nvPr>
            <p:ph type="title"/>
          </p:nvPr>
        </p:nvSpPr>
        <p:spPr/>
        <p:txBody>
          <a:bodyPr>
            <a:normAutofit/>
          </a:bodyPr>
          <a:lstStyle/>
          <a:p>
            <a:r>
              <a:rPr lang="en-GB" sz="2800" dirty="0"/>
              <a:t>Hypotheses and findings </a:t>
            </a:r>
            <a:endParaRPr lang="en-NG" sz="2800" dirty="0"/>
          </a:p>
        </p:txBody>
      </p:sp>
      <p:sp>
        <p:nvSpPr>
          <p:cNvPr id="3" name="Content Placeholder 2">
            <a:extLst>
              <a:ext uri="{FF2B5EF4-FFF2-40B4-BE49-F238E27FC236}">
                <a16:creationId xmlns:a16="http://schemas.microsoft.com/office/drawing/2014/main" id="{15281D5F-E22C-4CC7-A8EF-AC536C59DE8A}"/>
              </a:ext>
            </a:extLst>
          </p:cNvPr>
          <p:cNvSpPr>
            <a:spLocks noGrp="1"/>
          </p:cNvSpPr>
          <p:nvPr>
            <p:ph idx="1"/>
          </p:nvPr>
        </p:nvSpPr>
        <p:spPr/>
        <p:txBody>
          <a:bodyPr>
            <a:normAutofit fontScale="85000" lnSpcReduction="10000"/>
          </a:bodyPr>
          <a:lstStyle/>
          <a:p>
            <a:r>
              <a:rPr lang="en-GB" dirty="0"/>
              <a:t>H1.</a:t>
            </a: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Interpretation of result: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chi-square result in hypothesis one shows that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287.246 while the table value at 2 (3-1) degree of freedom is 5.99 at confidence interval of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0.05, the null hypothesis will be rejected if the computed value of the test statistics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exceeds the tabulated value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Therefore, since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&gt;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null hypothesis was therefore rejected, while the alternative hypothesis was accepted, which</a:t>
            </a:r>
            <a:r>
              <a:rPr lang="en-US" sz="1800" dirty="0">
                <a:solidFill>
                  <a:srgbClr val="000000"/>
                </a:solidFill>
                <a:effectLst/>
                <a:latin typeface="Times New Roman" panose="02020603050405020304" pitchFamily="18" charset="0"/>
                <a:ea typeface="TimesNewRoman"/>
                <a:cs typeface="Times New Roman" panose="02020603050405020304" pitchFamily="18" charset="0"/>
              </a:rPr>
              <a:t> states that 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usiness owners are intrinsically motivated in the relationship between faith and business. Also, the test is significant since</a:t>
            </a: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p-value (0.000) is less than 5% level of significance.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153029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85F5-2EC4-446F-BB46-3CB70036DF78}"/>
              </a:ext>
            </a:extLst>
          </p:cNvPr>
          <p:cNvSpPr>
            <a:spLocks noGrp="1"/>
          </p:cNvSpPr>
          <p:nvPr>
            <p:ph type="title"/>
          </p:nvPr>
        </p:nvSpPr>
        <p:spPr/>
        <p:txBody>
          <a:bodyPr/>
          <a:lstStyle/>
          <a:p>
            <a:r>
              <a:rPr lang="en-GB" dirty="0"/>
              <a:t>FINDINGS</a:t>
            </a:r>
            <a:endParaRPr lang="en-NG" dirty="0"/>
          </a:p>
        </p:txBody>
      </p:sp>
      <p:sp>
        <p:nvSpPr>
          <p:cNvPr id="3" name="Content Placeholder 2">
            <a:extLst>
              <a:ext uri="{FF2B5EF4-FFF2-40B4-BE49-F238E27FC236}">
                <a16:creationId xmlns:a16="http://schemas.microsoft.com/office/drawing/2014/main" id="{25E93BE3-2DA8-4DF4-BC53-B319A744B44E}"/>
              </a:ext>
            </a:extLst>
          </p:cNvPr>
          <p:cNvSpPr>
            <a:spLocks noGrp="1"/>
          </p:cNvSpPr>
          <p:nvPr>
            <p:ph idx="1"/>
          </p:nvPr>
        </p:nvSpPr>
        <p:spPr/>
        <p:txBody>
          <a:bodyPr>
            <a:normAutofit fontScale="85000" lnSpcReduction="10000"/>
          </a:bodyPr>
          <a:lstStyle/>
          <a:p>
            <a:r>
              <a:rPr lang="en-GB" dirty="0"/>
              <a:t>H2</a:t>
            </a: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Interpretation of result: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chi-square result in hypothesis one shows that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265.959 while the table value at 4 (5-1) degree of freedom is 9.49 at confidence interval of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0.05, the null hypothesis will be rejected if the computed value of the test statistics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exceeds the tabulated value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Therefore, since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&gt;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null hypothesis was therefore rejected, while the alternative hypothesis was accepted, which</a:t>
            </a:r>
            <a:r>
              <a:rPr lang="en-US" sz="1800" dirty="0">
                <a:solidFill>
                  <a:srgbClr val="000000"/>
                </a:solidFill>
                <a:effectLst/>
                <a:latin typeface="Times New Roman" panose="02020603050405020304" pitchFamily="18" charset="0"/>
                <a:ea typeface="TimesNewRoman"/>
                <a:cs typeface="Times New Roman" panose="02020603050405020304" pitchFamily="18" charset="0"/>
              </a:rPr>
              <a:t> states that business owners are extrinsically motivated in the relationship between faith and business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Also, the test is significant since</a:t>
            </a: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p-value (0.000) is less than 5% level of significance.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042334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883A-80F9-431B-82AB-A8B1D90EEE22}"/>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E28C48E0-E396-4397-9C91-D0C1A84AF10E}"/>
              </a:ext>
            </a:extLst>
          </p:cNvPr>
          <p:cNvSpPr>
            <a:spLocks noGrp="1"/>
          </p:cNvSpPr>
          <p:nvPr>
            <p:ph idx="1"/>
          </p:nvPr>
        </p:nvSpPr>
        <p:spPr/>
        <p:txBody>
          <a:bodyPr>
            <a:normAutofit fontScale="92500" lnSpcReduction="20000"/>
          </a:bodyPr>
          <a:lstStyle/>
          <a:p>
            <a:r>
              <a:rPr lang="en-GB" dirty="0"/>
              <a:t>H3.</a:t>
            </a:r>
          </a:p>
          <a:p>
            <a:pPr algn="just">
              <a:lnSpc>
                <a:spcPct val="115000"/>
              </a:lnSpc>
              <a:spcAft>
                <a:spcPts val="10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Interpretation of result: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chi-square result in hypothesis one shows that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205.607 while the table value at 3(4-1) degree of freedom is 7.81 at confidence interval of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0.05, the null hypothesis will be rejected if the computed value of the test statistics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exceeds the tabulated value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Therefore, since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&gt;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null hypothesis was therefore rejected, while the alternative hypothesis was accepted, which</a:t>
            </a:r>
            <a:r>
              <a:rPr lang="en-US" sz="1800" dirty="0">
                <a:solidFill>
                  <a:srgbClr val="000000"/>
                </a:solidFill>
                <a:effectLst/>
                <a:latin typeface="Times New Roman" panose="02020603050405020304" pitchFamily="18" charset="0"/>
                <a:ea typeface="TimesNewRoman"/>
                <a:cs typeface="Times New Roman" panose="02020603050405020304" pitchFamily="18" charset="0"/>
              </a:rPr>
              <a:t> states that business decision that advances performances compromise faith’s tenets and stipulations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Also, the test is significant since</a:t>
            </a:r>
            <a:r>
              <a:rPr lang="en-US" sz="1800" dirty="0">
                <a:solidFill>
                  <a:srgbClr val="000000"/>
                </a:solidFill>
                <a:effectLst/>
                <a:latin typeface="Times New Roman" panose="02020603050405020304" pitchFamily="18" charset="0"/>
                <a:ea typeface="Times New Roman" panose="02020603050405020304" pitchFamily="18" charset="0"/>
                <a:cs typeface="Courier New" panose="02070309020205020404" pitchFamily="49"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p-value (0.000) is less than 5% level of significance.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1000"/>
              </a:spcAft>
              <a:buNone/>
            </a:pP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79445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4FBD-B4A2-4D4D-BEAB-A57311445A24}"/>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80BFE90C-3CE0-4418-AEE4-7B6A286C219E}"/>
              </a:ext>
            </a:extLst>
          </p:cNvPr>
          <p:cNvSpPr>
            <a:spLocks noGrp="1"/>
          </p:cNvSpPr>
          <p:nvPr>
            <p:ph idx="1"/>
          </p:nvPr>
        </p:nvSpPr>
        <p:spPr/>
        <p:txBody>
          <a:bodyPr>
            <a:normAutofit fontScale="92500" lnSpcReduction="20000"/>
          </a:bodyPr>
          <a:lstStyle/>
          <a:p>
            <a:r>
              <a:rPr lang="en-GB" dirty="0"/>
              <a:t>With the qualitative analysis, the findings further revealed that:</a:t>
            </a:r>
          </a:p>
          <a:p>
            <a:r>
              <a:rPr lang="en-GB" dirty="0"/>
              <a:t>Personality of business owners and prevailing circumstances affect the interplay of religion and business decisions.</a:t>
            </a:r>
          </a:p>
          <a:p>
            <a:r>
              <a:rPr lang="en-GB" dirty="0"/>
              <a:t>The needs to make extra profit, exaggerated claims on product performances and consumer deception to make profits make intrinsic orientation religiosity to be practicable outside business.</a:t>
            </a:r>
          </a:p>
          <a:p>
            <a:r>
              <a:rPr lang="en-GB" dirty="0"/>
              <a:t>Business owners still seek or hold on to religion, or become intrinsic-oriented when businesses experience low patronage, downturn and loss. </a:t>
            </a:r>
          </a:p>
          <a:p>
            <a:endParaRPr lang="en-NG" dirty="0"/>
          </a:p>
        </p:txBody>
      </p:sp>
    </p:spTree>
    <p:extLst>
      <p:ext uri="{BB962C8B-B14F-4D97-AF65-F5344CB8AC3E}">
        <p14:creationId xmlns:p14="http://schemas.microsoft.com/office/powerpoint/2010/main" val="35115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547D-E213-47F0-9293-A406AE2F495C}"/>
              </a:ext>
            </a:extLst>
          </p:cNvPr>
          <p:cNvSpPr>
            <a:spLocks noGrp="1"/>
          </p:cNvSpPr>
          <p:nvPr>
            <p:ph type="title"/>
          </p:nvPr>
        </p:nvSpPr>
        <p:spPr/>
        <p:txBody>
          <a:bodyPr/>
          <a:lstStyle/>
          <a:p>
            <a:r>
              <a:rPr lang="en-GB" dirty="0"/>
              <a:t>Findings </a:t>
            </a:r>
            <a:endParaRPr lang="en-NG" dirty="0"/>
          </a:p>
        </p:txBody>
      </p:sp>
      <p:sp>
        <p:nvSpPr>
          <p:cNvPr id="3" name="Content Placeholder 2">
            <a:extLst>
              <a:ext uri="{FF2B5EF4-FFF2-40B4-BE49-F238E27FC236}">
                <a16:creationId xmlns:a16="http://schemas.microsoft.com/office/drawing/2014/main" id="{463DE3EA-4269-4230-B949-BA784CFD1959}"/>
              </a:ext>
            </a:extLst>
          </p:cNvPr>
          <p:cNvSpPr>
            <a:spLocks noGrp="1"/>
          </p:cNvSpPr>
          <p:nvPr>
            <p:ph idx="1"/>
          </p:nvPr>
        </p:nvSpPr>
        <p:spPr/>
        <p:txBody>
          <a:bodyPr/>
          <a:lstStyle/>
          <a:p>
            <a:r>
              <a:rPr lang="en-GB" dirty="0">
                <a:latin typeface="Times New Roman" panose="02020603050405020304" pitchFamily="18" charset="0"/>
                <a:ea typeface="Calibri" panose="020F0502020204030204" pitchFamily="34" charset="0"/>
              </a:rPr>
              <a:t>B</a:t>
            </a:r>
            <a:r>
              <a:rPr lang="en-GB" sz="1800" dirty="0">
                <a:effectLst/>
                <a:latin typeface="Times New Roman" panose="02020603050405020304" pitchFamily="18" charset="0"/>
                <a:ea typeface="Calibri" panose="020F0502020204030204" pitchFamily="34" charset="0"/>
              </a:rPr>
              <a:t>usiness owners’ disposition to religiosity reveals tripartite orientation whereby intrinsic motivation has a role in the personal life of owners that can be separated from the commercial business, and this may be to accomplish certain celestial pursuits.</a:t>
            </a:r>
          </a:p>
          <a:p>
            <a:r>
              <a:rPr lang="en-GB" dirty="0">
                <a:latin typeface="Times New Roman" panose="02020603050405020304" pitchFamily="18" charset="0"/>
              </a:rPr>
              <a:t>Switching between intrinsic orientation and extrinsic orientation is imminent to pursue different needs – profitability in business and piousness in religion </a:t>
            </a:r>
            <a:r>
              <a:rPr lang="en-GB">
                <a:latin typeface="Times New Roman" panose="02020603050405020304" pitchFamily="18" charset="0"/>
              </a:rPr>
              <a:t>circle.</a:t>
            </a:r>
          </a:p>
          <a:p>
            <a:endParaRPr lang="en-NG" dirty="0"/>
          </a:p>
        </p:txBody>
      </p:sp>
    </p:spTree>
    <p:extLst>
      <p:ext uri="{BB962C8B-B14F-4D97-AF65-F5344CB8AC3E}">
        <p14:creationId xmlns:p14="http://schemas.microsoft.com/office/powerpoint/2010/main" val="205669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RELIGIOSITY AND RELIGION</a:t>
            </a:r>
          </a:p>
        </p:txBody>
      </p:sp>
      <p:sp>
        <p:nvSpPr>
          <p:cNvPr id="3" name="Content Placeholder 2"/>
          <p:cNvSpPr>
            <a:spLocks noGrp="1"/>
          </p:cNvSpPr>
          <p:nvPr>
            <p:ph idx="1"/>
          </p:nvPr>
        </p:nvSpPr>
        <p:spPr/>
        <p:txBody>
          <a:bodyPr>
            <a:normAutofit fontScale="92500" lnSpcReduction="20000"/>
          </a:bodyPr>
          <a:lstStyle/>
          <a:p>
            <a:r>
              <a:rPr lang="en-GB" dirty="0"/>
              <a:t>Religiosity is the degree at which an individual allows a faith or belief to guide his/her decision.</a:t>
            </a:r>
          </a:p>
          <a:p>
            <a:r>
              <a:rPr lang="en-GB" dirty="0"/>
              <a:t>The extent to which a religion’s doctrines or tenets become the guiding light of an individual behaviours, and with an extension to business decisions and socioeconomic activities. </a:t>
            </a:r>
          </a:p>
          <a:p>
            <a:r>
              <a:rPr lang="en-GB" dirty="0"/>
              <a:t>It is the religious orientation of individuals in a society (Allport, 1950). </a:t>
            </a:r>
          </a:p>
          <a:p>
            <a:r>
              <a:rPr lang="en-GB" dirty="0"/>
              <a:t>Religion is the faith that individual confesses or believes in as a way of spirituality, culture or a belief in God (</a:t>
            </a:r>
            <a:r>
              <a:rPr lang="en-GB" sz="1800" dirty="0">
                <a:effectLst/>
                <a:latin typeface="Times New Roman" panose="02020603050405020304" pitchFamily="18" charset="0"/>
                <a:ea typeface="Calibri" panose="020F0502020204030204" pitchFamily="34" charset="0"/>
              </a:rPr>
              <a:t>McDaniel &amp; Burnett,1990) </a:t>
            </a:r>
            <a:endParaRPr lang="en-GB" dirty="0"/>
          </a:p>
          <a:p>
            <a:pPr indent="0">
              <a:buNone/>
            </a:pPr>
            <a:endParaRPr lang="en-GB" dirty="0"/>
          </a:p>
        </p:txBody>
      </p:sp>
    </p:spTree>
    <p:extLst>
      <p:ext uri="{BB962C8B-B14F-4D97-AF65-F5344CB8AC3E}">
        <p14:creationId xmlns:p14="http://schemas.microsoft.com/office/powerpoint/2010/main" val="163984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BE45-E904-4817-B7F7-661A622EACD5}"/>
              </a:ext>
            </a:extLst>
          </p:cNvPr>
          <p:cNvSpPr>
            <a:spLocks noGrp="1"/>
          </p:cNvSpPr>
          <p:nvPr>
            <p:ph type="title"/>
          </p:nvPr>
        </p:nvSpPr>
        <p:spPr/>
        <p:txBody>
          <a:bodyPr>
            <a:normAutofit fontScale="90000"/>
          </a:bodyPr>
          <a:lstStyle/>
          <a:p>
            <a:r>
              <a:rPr lang="en-GB" dirty="0"/>
              <a:t>Religious orientation</a:t>
            </a:r>
            <a:endParaRPr lang="en-NG" dirty="0"/>
          </a:p>
        </p:txBody>
      </p:sp>
      <p:sp>
        <p:nvSpPr>
          <p:cNvPr id="3" name="Content Placeholder 2">
            <a:extLst>
              <a:ext uri="{FF2B5EF4-FFF2-40B4-BE49-F238E27FC236}">
                <a16:creationId xmlns:a16="http://schemas.microsoft.com/office/drawing/2014/main" id="{992AA3E5-17E7-490B-8AD0-A6B1DD96EB66}"/>
              </a:ext>
            </a:extLst>
          </p:cNvPr>
          <p:cNvSpPr>
            <a:spLocks noGrp="1"/>
          </p:cNvSpPr>
          <p:nvPr>
            <p:ph idx="1"/>
          </p:nvPr>
        </p:nvSpPr>
        <p:spPr/>
        <p:txBody>
          <a:bodyPr/>
          <a:lstStyle/>
          <a:p>
            <a:r>
              <a:rPr lang="en-GB" dirty="0"/>
              <a:t>Allport &amp; Ross (1967) categorised religiosity or religious orientation of individuals into two categories - ROS:</a:t>
            </a:r>
          </a:p>
          <a:p>
            <a:endParaRPr lang="en-NG" dirty="0"/>
          </a:p>
        </p:txBody>
      </p:sp>
      <p:graphicFrame>
        <p:nvGraphicFramePr>
          <p:cNvPr id="4" name="Diagram 3">
            <a:extLst>
              <a:ext uri="{FF2B5EF4-FFF2-40B4-BE49-F238E27FC236}">
                <a16:creationId xmlns:a16="http://schemas.microsoft.com/office/drawing/2014/main" id="{975A7CAA-BDBB-484E-91F5-6F19FD17DCC9}"/>
              </a:ext>
            </a:extLst>
          </p:cNvPr>
          <p:cNvGraphicFramePr/>
          <p:nvPr>
            <p:extLst>
              <p:ext uri="{D42A27DB-BD31-4B8C-83A1-F6EECF244321}">
                <p14:modId xmlns:p14="http://schemas.microsoft.com/office/powerpoint/2010/main" val="1651268146"/>
              </p:ext>
            </p:extLst>
          </p:nvPr>
        </p:nvGraphicFramePr>
        <p:xfrm>
          <a:off x="1524000" y="3429000"/>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77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F85D-4D75-41A6-A1C6-2150A646B5D1}"/>
              </a:ext>
            </a:extLst>
          </p:cNvPr>
          <p:cNvSpPr>
            <a:spLocks noGrp="1"/>
          </p:cNvSpPr>
          <p:nvPr>
            <p:ph type="title"/>
          </p:nvPr>
        </p:nvSpPr>
        <p:spPr/>
        <p:txBody>
          <a:bodyPr>
            <a:normAutofit fontScale="90000"/>
          </a:bodyPr>
          <a:lstStyle/>
          <a:p>
            <a:r>
              <a:rPr lang="en-GB" dirty="0"/>
              <a:t>Religious orientation </a:t>
            </a:r>
            <a:endParaRPr lang="en-NG" dirty="0"/>
          </a:p>
        </p:txBody>
      </p:sp>
      <p:sp>
        <p:nvSpPr>
          <p:cNvPr id="3" name="Content Placeholder 2">
            <a:extLst>
              <a:ext uri="{FF2B5EF4-FFF2-40B4-BE49-F238E27FC236}">
                <a16:creationId xmlns:a16="http://schemas.microsoft.com/office/drawing/2014/main" id="{6928740A-DFCA-4D5D-A95C-CA95C7B4F1F2}"/>
              </a:ext>
            </a:extLst>
          </p:cNvPr>
          <p:cNvSpPr>
            <a:spLocks noGrp="1"/>
          </p:cNvSpPr>
          <p:nvPr>
            <p:ph idx="1"/>
          </p:nvPr>
        </p:nvSpPr>
        <p:spPr/>
        <p:txBody>
          <a:bodyPr>
            <a:normAutofit fontScale="85000" lnSpcReduction="10000"/>
          </a:bodyPr>
          <a:lstStyle/>
          <a:p>
            <a:r>
              <a:rPr lang="en-GB" dirty="0"/>
              <a:t>According to Allport &amp; Ross (1967), there are two alternatives to religiosity:</a:t>
            </a:r>
          </a:p>
          <a:p>
            <a:r>
              <a:rPr lang="en-GB" dirty="0"/>
              <a:t>Intrinsic Orientation: </a:t>
            </a:r>
            <a:r>
              <a:rPr lang="en-GB" sz="1800" dirty="0">
                <a:effectLst/>
                <a:latin typeface="Times New Roman" panose="02020603050405020304" pitchFamily="18" charset="0"/>
                <a:ea typeface="Calibri" panose="020F0502020204030204" pitchFamily="34" charset="0"/>
              </a:rPr>
              <a:t>intrinsic orientation is found among people who ‘find their master motive in religion’ and ‘they are, so far as possible, brought into harmony with the religious beliefs and prescriptions’ (p. 434).</a:t>
            </a:r>
          </a:p>
          <a:p>
            <a:r>
              <a:rPr lang="en-GB" dirty="0"/>
              <a:t>Extrinsic Orientation: </a:t>
            </a:r>
            <a:r>
              <a:rPr lang="en-GB" sz="1800" dirty="0">
                <a:effectLst/>
                <a:latin typeface="Times New Roman" panose="02020603050405020304" pitchFamily="18" charset="0"/>
                <a:ea typeface="Calibri" panose="020F0502020204030204" pitchFamily="34" charset="0"/>
              </a:rPr>
              <a:t>persons with this orientation are disposed to use religion for their own ends’ (p. 434). </a:t>
            </a:r>
            <a:r>
              <a:rPr lang="en-GB" dirty="0">
                <a:latin typeface="Times New Roman" panose="02020603050405020304" pitchFamily="18" charset="0"/>
                <a:ea typeface="Calibri" panose="020F0502020204030204" pitchFamily="34" charset="0"/>
              </a:rPr>
              <a:t>A</a:t>
            </a:r>
            <a:r>
              <a:rPr lang="en-GB" sz="1800" dirty="0">
                <a:effectLst/>
                <a:latin typeface="Times New Roman" panose="02020603050405020304" pitchFamily="18" charset="0"/>
                <a:ea typeface="Calibri" panose="020F0502020204030204" pitchFamily="34" charset="0"/>
              </a:rPr>
              <a:t>n extrinsic-oriented person sees religion as an instrument to be used to accomplish personal gains and fulfilment</a:t>
            </a:r>
            <a:endParaRPr lang="en-NG" dirty="0"/>
          </a:p>
        </p:txBody>
      </p:sp>
    </p:spTree>
    <p:extLst>
      <p:ext uri="{BB962C8B-B14F-4D97-AF65-F5344CB8AC3E}">
        <p14:creationId xmlns:p14="http://schemas.microsoft.com/office/powerpoint/2010/main" val="367525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Nigerian peculiarity </a:t>
            </a:r>
          </a:p>
        </p:txBody>
      </p:sp>
      <p:sp>
        <p:nvSpPr>
          <p:cNvPr id="3" name="Content Placeholder 2"/>
          <p:cNvSpPr>
            <a:spLocks noGrp="1"/>
          </p:cNvSpPr>
          <p:nvPr>
            <p:ph idx="1"/>
          </p:nvPr>
        </p:nvSpPr>
        <p:spPr/>
        <p:txBody>
          <a:bodyPr>
            <a:normAutofit fontScale="77500" lnSpcReduction="20000"/>
          </a:bodyPr>
          <a:lstStyle/>
          <a:p>
            <a:r>
              <a:rPr lang="en-GB" dirty="0"/>
              <a:t>According to </a:t>
            </a:r>
            <a:r>
              <a:rPr lang="en-GB" dirty="0" err="1"/>
              <a:t>Onaiyekan</a:t>
            </a:r>
            <a:r>
              <a:rPr lang="en-GB" dirty="0"/>
              <a:t> (2011), religion demography in Nigeria is rooted in three (3) faiths – Islam, Christianity and African Traditional Religion (ATR). </a:t>
            </a:r>
          </a:p>
          <a:p>
            <a:r>
              <a:rPr lang="en-GB" dirty="0"/>
              <a:t>According to PEW Report (2020), Nigeria is estimated to be 214 million people, and the Muslim and Christianity are the dominant religions with “roughly even” share of religion demography while 2% belongs to other religion. </a:t>
            </a:r>
          </a:p>
          <a:p>
            <a:r>
              <a:rPr lang="en-GB" dirty="0"/>
              <a:t>Average Nigerian is religious and the constitution recognises religious freedom with no discrimination on religious ground.</a:t>
            </a:r>
          </a:p>
          <a:p>
            <a:r>
              <a:rPr lang="en-GB" dirty="0"/>
              <a:t>In recent time, there has been a rise in religious conflict especially in the Northern part of the country with the presence of different terrorist groups like BOKO Haram, ISWAT, etc. fomenting troubles in the region. </a:t>
            </a:r>
          </a:p>
          <a:p>
            <a:endParaRPr lang="en-GB" dirty="0"/>
          </a:p>
        </p:txBody>
      </p:sp>
    </p:spTree>
    <p:extLst>
      <p:ext uri="{BB962C8B-B14F-4D97-AF65-F5344CB8AC3E}">
        <p14:creationId xmlns:p14="http://schemas.microsoft.com/office/powerpoint/2010/main" val="33078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8E11-EAA4-41AB-9894-886E40FFC24F}"/>
              </a:ext>
            </a:extLst>
          </p:cNvPr>
          <p:cNvSpPr>
            <a:spLocks noGrp="1"/>
          </p:cNvSpPr>
          <p:nvPr>
            <p:ph type="title"/>
          </p:nvPr>
        </p:nvSpPr>
        <p:spPr/>
        <p:txBody>
          <a:bodyPr/>
          <a:lstStyle/>
          <a:p>
            <a:r>
              <a:rPr lang="en-GB" dirty="0" err="1"/>
              <a:t>Smes’</a:t>
            </a:r>
            <a:r>
              <a:rPr lang="en-GB" dirty="0"/>
              <a:t> peculiarities </a:t>
            </a:r>
            <a:endParaRPr lang="en-NG" dirty="0"/>
          </a:p>
        </p:txBody>
      </p:sp>
      <p:sp>
        <p:nvSpPr>
          <p:cNvPr id="3" name="Content Placeholder 2">
            <a:extLst>
              <a:ext uri="{FF2B5EF4-FFF2-40B4-BE49-F238E27FC236}">
                <a16:creationId xmlns:a16="http://schemas.microsoft.com/office/drawing/2014/main" id="{35823E85-6302-4152-B5DF-437D2BBDF5B2}"/>
              </a:ext>
            </a:extLst>
          </p:cNvPr>
          <p:cNvSpPr>
            <a:spLocks noGrp="1"/>
          </p:cNvSpPr>
          <p:nvPr>
            <p:ph idx="1"/>
          </p:nvPr>
        </p:nvSpPr>
        <p:spPr/>
        <p:txBody>
          <a:bodyPr>
            <a:normAutofit fontScale="92500" lnSpcReduction="20000"/>
          </a:bodyPr>
          <a:lstStyle/>
          <a:p>
            <a:r>
              <a:rPr lang="en-GB" dirty="0"/>
              <a:t>The study focuses on small and micro businesses’ owners or operators in the economy, and these businesses cut across formal and informal sectors. </a:t>
            </a:r>
          </a:p>
          <a:p>
            <a:r>
              <a:rPr lang="en-GB" dirty="0"/>
              <a:t>According to PWC (2017), SMEs account for 48% of the GDP; 96% of businesses and 84% of employment. </a:t>
            </a:r>
          </a:p>
          <a:p>
            <a:r>
              <a:rPr lang="en-GB" dirty="0"/>
              <a:t>SMEs’ operators in both formal and informal sectors largely name their business with reference to their faiths or display, at least, an identity to show their faiths or religions. </a:t>
            </a:r>
            <a:endParaRPr lang="en-NG" dirty="0"/>
          </a:p>
        </p:txBody>
      </p:sp>
    </p:spTree>
    <p:extLst>
      <p:ext uri="{BB962C8B-B14F-4D97-AF65-F5344CB8AC3E}">
        <p14:creationId xmlns:p14="http://schemas.microsoft.com/office/powerpoint/2010/main" val="377453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D488-B835-424E-9092-F7428CD0B654}"/>
              </a:ext>
            </a:extLst>
          </p:cNvPr>
          <p:cNvSpPr>
            <a:spLocks noGrp="1"/>
          </p:cNvSpPr>
          <p:nvPr>
            <p:ph type="title"/>
          </p:nvPr>
        </p:nvSpPr>
        <p:spPr/>
        <p:txBody>
          <a:bodyPr/>
          <a:lstStyle/>
          <a:p>
            <a:r>
              <a:rPr lang="en-GB" dirty="0"/>
              <a:t>methodology</a:t>
            </a:r>
            <a:endParaRPr lang="en-NG" dirty="0"/>
          </a:p>
        </p:txBody>
      </p:sp>
      <p:sp>
        <p:nvSpPr>
          <p:cNvPr id="3" name="Content Placeholder 2">
            <a:extLst>
              <a:ext uri="{FF2B5EF4-FFF2-40B4-BE49-F238E27FC236}">
                <a16:creationId xmlns:a16="http://schemas.microsoft.com/office/drawing/2014/main" id="{6A4B4C04-6440-4756-AD65-3BE43B0E7481}"/>
              </a:ext>
            </a:extLst>
          </p:cNvPr>
          <p:cNvSpPr>
            <a:spLocks noGrp="1"/>
          </p:cNvSpPr>
          <p:nvPr>
            <p:ph idx="1"/>
          </p:nvPr>
        </p:nvSpPr>
        <p:spPr/>
        <p:txBody>
          <a:bodyPr>
            <a:normAutofit fontScale="85000" lnSpcReduction="20000"/>
          </a:bodyPr>
          <a:lstStyle/>
          <a:p>
            <a:r>
              <a:rPr lang="en-GB" sz="1800" dirty="0">
                <a:effectLst/>
                <a:latin typeface="Times New Roman" panose="02020603050405020304" pitchFamily="18" charset="0"/>
                <a:ea typeface="Calibri" panose="020F0502020204030204" pitchFamily="34" charset="0"/>
              </a:rPr>
              <a:t>The study adopted </a:t>
            </a:r>
            <a:r>
              <a:rPr lang="en-GB" dirty="0">
                <a:latin typeface="Times New Roman" panose="02020603050405020304" pitchFamily="18" charset="0"/>
                <a:ea typeface="Calibri" panose="020F0502020204030204" pitchFamily="34" charset="0"/>
              </a:rPr>
              <a:t>the </a:t>
            </a:r>
            <a:r>
              <a:rPr lang="en-GB" sz="1800" dirty="0">
                <a:effectLst/>
                <a:latin typeface="Times New Roman" panose="02020603050405020304" pitchFamily="18" charset="0"/>
                <a:ea typeface="Calibri" panose="020F0502020204030204" pitchFamily="34" charset="0"/>
              </a:rPr>
              <a:t>existing scale of </a:t>
            </a:r>
            <a:r>
              <a:rPr lang="en-GB" sz="1800" i="1" dirty="0">
                <a:effectLst/>
                <a:latin typeface="Times New Roman" panose="02020603050405020304" pitchFamily="18" charset="0"/>
                <a:ea typeface="Calibri" panose="020F0502020204030204" pitchFamily="34" charset="0"/>
              </a:rPr>
              <a:t>Psychometric Evaluation of the Allport-Ross I/E Scale (1967)</a:t>
            </a:r>
            <a:r>
              <a:rPr lang="en-GB" sz="1800" dirty="0">
                <a:effectLst/>
                <a:latin typeface="Times New Roman" panose="02020603050405020304" pitchFamily="18" charset="0"/>
                <a:ea typeface="Calibri" panose="020F0502020204030204" pitchFamily="34" charset="0"/>
              </a:rPr>
              <a:t>, with the addition of another set of scale developed by the researchers to enable a robust study.</a:t>
            </a:r>
          </a:p>
          <a:p>
            <a:r>
              <a:rPr lang="en-GB" sz="1800" dirty="0">
                <a:effectLst/>
                <a:latin typeface="Times New Roman" panose="02020603050405020304" pitchFamily="18" charset="0"/>
                <a:ea typeface="Calibri" panose="020F0502020204030204" pitchFamily="34" charset="0"/>
              </a:rPr>
              <a:t>Importantly, additional 11 items were developed and added to the Allport – Ross I/E scale to measure religion-business interplay in business.</a:t>
            </a:r>
          </a:p>
          <a:p>
            <a:r>
              <a:rPr lang="en-GB" dirty="0">
                <a:latin typeface="Times New Roman" panose="02020603050405020304" pitchFamily="18" charset="0"/>
              </a:rPr>
              <a:t>420 questionnaires were administered and 58%  (244) was successfully completed and returned.</a:t>
            </a:r>
          </a:p>
          <a:p>
            <a:r>
              <a:rPr lang="en-GB" dirty="0">
                <a:latin typeface="Times New Roman" panose="02020603050405020304" pitchFamily="18" charset="0"/>
              </a:rPr>
              <a:t>Quantitative study was adopted and Chi-square was tool for the data analysis. The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Cronbach Alpha test for the reliability of the instrument showed 0.72.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Times New Roman" panose="02020603050405020304" pitchFamily="18" charset="0"/>
            </a:endParaRPr>
          </a:p>
          <a:p>
            <a:endParaRPr lang="en-NG" dirty="0"/>
          </a:p>
        </p:txBody>
      </p:sp>
    </p:spTree>
    <p:extLst>
      <p:ext uri="{BB962C8B-B14F-4D97-AF65-F5344CB8AC3E}">
        <p14:creationId xmlns:p14="http://schemas.microsoft.com/office/powerpoint/2010/main" val="260463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8B43-9505-44F1-B69A-65C8B15D2055}"/>
              </a:ext>
            </a:extLst>
          </p:cNvPr>
          <p:cNvSpPr>
            <a:spLocks noGrp="1"/>
          </p:cNvSpPr>
          <p:nvPr>
            <p:ph type="title"/>
          </p:nvPr>
        </p:nvSpPr>
        <p:spPr/>
        <p:txBody>
          <a:bodyPr/>
          <a:lstStyle/>
          <a:p>
            <a:r>
              <a:rPr lang="en-GB" dirty="0"/>
              <a:t>methodology</a:t>
            </a:r>
            <a:endParaRPr lang="en-NG" dirty="0"/>
          </a:p>
        </p:txBody>
      </p:sp>
      <p:sp>
        <p:nvSpPr>
          <p:cNvPr id="3" name="Content Placeholder 2">
            <a:extLst>
              <a:ext uri="{FF2B5EF4-FFF2-40B4-BE49-F238E27FC236}">
                <a16:creationId xmlns:a16="http://schemas.microsoft.com/office/drawing/2014/main" id="{D0B06DFF-E2C6-4748-A689-56E5DDFD8E4B}"/>
              </a:ext>
            </a:extLst>
          </p:cNvPr>
          <p:cNvSpPr>
            <a:spLocks noGrp="1"/>
          </p:cNvSpPr>
          <p:nvPr>
            <p:ph idx="1"/>
          </p:nvPr>
        </p:nvSpPr>
        <p:spPr/>
        <p:txBody>
          <a:bodyPr>
            <a:normAutofit fontScale="77500" lnSpcReduction="20000"/>
          </a:bodyPr>
          <a:lstStyle/>
          <a:p>
            <a:r>
              <a:rPr lang="en-GB" dirty="0"/>
              <a:t>The triangulation approach of quantitative and qualitative method was used in the study; the quantitative approach focussed on the Allport-Ross scale and the qualitative approach focussed on the use of interview to support information gathering.</a:t>
            </a:r>
          </a:p>
          <a:p>
            <a:r>
              <a:rPr lang="en-GB" dirty="0"/>
              <a:t>The respondents were drawn from retailing, wholesaling, bakery, transportation, fashion designing, </a:t>
            </a:r>
            <a:r>
              <a:rPr lang="en-GB" dirty="0" err="1"/>
              <a:t>Agro</a:t>
            </a:r>
            <a:r>
              <a:rPr lang="en-GB" dirty="0"/>
              <a:t>-allied, services, government contractors, etc. sectors of the economy.</a:t>
            </a:r>
          </a:p>
          <a:p>
            <a:r>
              <a:rPr lang="en-GB" dirty="0"/>
              <a:t>Membership of SMEDAN (Small and Medium Enterprise Development Agency) and V-Connect (an online Yellow page for businesses in Nigeria) informed the distribution of the questionnaires. </a:t>
            </a:r>
          </a:p>
          <a:p>
            <a:endParaRPr lang="en-GB" dirty="0"/>
          </a:p>
          <a:p>
            <a:endParaRPr lang="en-NG" dirty="0"/>
          </a:p>
        </p:txBody>
      </p:sp>
    </p:spTree>
    <p:extLst>
      <p:ext uri="{BB962C8B-B14F-4D97-AF65-F5344CB8AC3E}">
        <p14:creationId xmlns:p14="http://schemas.microsoft.com/office/powerpoint/2010/main" val="389135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CC57-EC0A-4EDE-8052-E4456E96DDB2}"/>
              </a:ext>
            </a:extLst>
          </p:cNvPr>
          <p:cNvSpPr>
            <a:spLocks noGrp="1"/>
          </p:cNvSpPr>
          <p:nvPr>
            <p:ph type="title"/>
          </p:nvPr>
        </p:nvSpPr>
        <p:spPr/>
        <p:txBody>
          <a:bodyPr>
            <a:normAutofit/>
          </a:bodyPr>
          <a:lstStyle/>
          <a:p>
            <a:r>
              <a:rPr lang="en-GB" sz="2800" dirty="0"/>
              <a:t>Hypotheses and Findings </a:t>
            </a:r>
            <a:endParaRPr lang="en-NG" sz="2800" dirty="0"/>
          </a:p>
        </p:txBody>
      </p:sp>
      <p:sp>
        <p:nvSpPr>
          <p:cNvPr id="3" name="Content Placeholder 2">
            <a:extLst>
              <a:ext uri="{FF2B5EF4-FFF2-40B4-BE49-F238E27FC236}">
                <a16:creationId xmlns:a16="http://schemas.microsoft.com/office/drawing/2014/main" id="{3974B504-60D6-4069-8C1D-DC9314EC8973}"/>
              </a:ext>
            </a:extLst>
          </p:cNvPr>
          <p:cNvSpPr>
            <a:spLocks noGrp="1"/>
          </p:cNvSpPr>
          <p:nvPr>
            <p:ph idx="1"/>
          </p:nvPr>
        </p:nvSpPr>
        <p:spPr/>
        <p:txBody>
          <a:bodyPr>
            <a:normAutofit fontScale="85000" lnSpcReduction="10000"/>
          </a:bodyPr>
          <a:lstStyle/>
          <a:p>
            <a:r>
              <a:rPr lang="en-GB" dirty="0"/>
              <a:t>Hi: </a:t>
            </a:r>
            <a:r>
              <a:rPr lang="en-GB" sz="1800" dirty="0">
                <a:effectLst/>
                <a:latin typeface="Times New Roman" panose="02020603050405020304" pitchFamily="18" charset="0"/>
                <a:ea typeface="Calibri" panose="020F0502020204030204" pitchFamily="34" charset="0"/>
              </a:rPr>
              <a:t>That business owners that conduct business in accordance to the teachings and tenets of their faith build a better business operations, management and relationship. </a:t>
            </a:r>
          </a:p>
          <a:p>
            <a:r>
              <a:rPr lang="en-GB" dirty="0">
                <a:latin typeface="Times New Roman" panose="02020603050405020304" pitchFamily="18" charset="0"/>
              </a:rPr>
              <a:t>H2:</a:t>
            </a:r>
            <a:r>
              <a:rPr lang="en-GB" sz="1800" dirty="0">
                <a:effectLst/>
                <a:latin typeface="Times New Roman" panose="02020603050405020304" pitchFamily="18" charset="0"/>
                <a:ea typeface="Calibri" panose="020F0502020204030204" pitchFamily="34" charset="0"/>
              </a:rPr>
              <a:t>That business owners that conduct business in accordance to personal benefits and self ends above religious teachings build a better business operations, management and relationship. </a:t>
            </a:r>
          </a:p>
          <a:p>
            <a:r>
              <a:rPr lang="en-GB" dirty="0">
                <a:latin typeface="Times New Roman" panose="02020603050405020304" pitchFamily="18" charset="0"/>
              </a:rPr>
              <a:t>H3: </a:t>
            </a:r>
            <a:r>
              <a:rPr lang="en-GB" sz="1800" dirty="0">
                <a:effectLst/>
                <a:latin typeface="Times New Roman" panose="02020603050405020304" pitchFamily="18" charset="0"/>
                <a:ea typeface="Calibri" panose="020F0502020204030204" pitchFamily="34" charset="0"/>
              </a:rPr>
              <a:t>That business owners that switch between intrinsic and extrinsic orientations in business decision will build a better business operations, management and relationship. </a:t>
            </a:r>
            <a:r>
              <a:rPr lang="en-GB" dirty="0">
                <a:latin typeface="Times New Roman" panose="02020603050405020304" pitchFamily="18" charset="0"/>
              </a:rPr>
              <a:t> </a:t>
            </a:r>
            <a:endParaRPr lang="en-NG" dirty="0"/>
          </a:p>
        </p:txBody>
      </p:sp>
    </p:spTree>
    <p:extLst>
      <p:ext uri="{BB962C8B-B14F-4D97-AF65-F5344CB8AC3E}">
        <p14:creationId xmlns:p14="http://schemas.microsoft.com/office/powerpoint/2010/main" val="3462507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449</TotalTime>
  <Words>1266</Words>
  <Application>Microsoft Office PowerPoint</Application>
  <PresentationFormat>On-screen Show (4:3)</PresentationFormat>
  <Paragraphs>55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Times New Roman</vt:lpstr>
      <vt:lpstr>Wingdings</vt:lpstr>
      <vt:lpstr>Couture</vt:lpstr>
      <vt:lpstr>Religiosity and religion and the influence on small business owners’ operations in nigeria </vt:lpstr>
      <vt:lpstr>RELIGIOSITY AND RELIGION</vt:lpstr>
      <vt:lpstr>Religious orientation</vt:lpstr>
      <vt:lpstr>Religious orientation </vt:lpstr>
      <vt:lpstr>Nigerian peculiarity </vt:lpstr>
      <vt:lpstr>Smes’ peculiarities </vt:lpstr>
      <vt:lpstr>methodology</vt:lpstr>
      <vt:lpstr>methodology</vt:lpstr>
      <vt:lpstr>Hypotheses and Findings </vt:lpstr>
      <vt:lpstr>Hypotheses and findings </vt:lpstr>
      <vt:lpstr>FINDINGS</vt:lpstr>
      <vt:lpstr>FINDINGS </vt:lpstr>
      <vt:lpstr>FINDINGS </vt:lpstr>
      <vt:lpstr>Findings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Ayooniku</dc:creator>
  <cp:lastModifiedBy>onikuayo@gmail.com</cp:lastModifiedBy>
  <cp:revision>22</cp:revision>
  <dcterms:created xsi:type="dcterms:W3CDTF">2022-03-27T10:41:54Z</dcterms:created>
  <dcterms:modified xsi:type="dcterms:W3CDTF">2022-04-03T13:41:20Z</dcterms:modified>
</cp:coreProperties>
</file>