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7" r:id="rId3"/>
    <p:sldId id="258" r:id="rId4"/>
    <p:sldId id="275" r:id="rId5"/>
    <p:sldId id="276" r:id="rId6"/>
    <p:sldId id="286" r:id="rId7"/>
    <p:sldId id="278" r:id="rId8"/>
    <p:sldId id="279" r:id="rId9"/>
    <p:sldId id="280" r:id="rId10"/>
    <p:sldId id="281" r:id="rId11"/>
    <p:sldId id="282" r:id="rId12"/>
    <p:sldId id="283" r:id="rId13"/>
    <p:sldId id="273" r:id="rId14"/>
    <p:sldId id="284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4040"/>
    <a:srgbClr val="486113"/>
    <a:srgbClr val="FFC000"/>
    <a:srgbClr val="052C34"/>
    <a:srgbClr val="0844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291" autoAdjust="0"/>
  </p:normalViewPr>
  <p:slideViewPr>
    <p:cSldViewPr snapToGrid="0">
      <p:cViewPr varScale="1">
        <p:scale>
          <a:sx n="77" d="100"/>
          <a:sy n="77" d="100"/>
        </p:scale>
        <p:origin x="835" y="6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rgbClr val="084450">
              <a:alpha val="3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7" name="Isosceles Triangle 26"/>
          <p:cNvSpPr/>
          <p:nvPr/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rgbClr val="084450">
              <a:alpha val="72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8" name="Rectangle 27"/>
          <p:cNvSpPr/>
          <p:nvPr/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rgbClr val="052C34">
              <a:alpha val="7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rgbClr val="084450">
              <a:alpha val="7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0" name="Rectangle 29"/>
          <p:cNvSpPr/>
          <p:nvPr/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rgbClr val="084450">
              <a:alpha val="64706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1" name="Isosceles Triangle 30"/>
          <p:cNvSpPr/>
          <p:nvPr/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rgbClr val="084450">
              <a:alpha val="8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Isosceles Triangle 18"/>
          <p:cNvSpPr/>
          <p:nvPr/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rgbClr val="052C34">
              <a:alpha val="84706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rgbClr val="052C34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rgbClr val="052C34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4/24/2023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1439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4/24/2023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175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4/24/2023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816393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4/24/2023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5917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4/24/2023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795689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4/24/2023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0064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4/24/2023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85475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4/24/2023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7349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052C34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52C34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4/24/2023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9644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4/24/2023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5071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4/24/2023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127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4/24/2023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492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4/24/2023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7389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4/24/2023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522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4/24/2023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969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4/24/2023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7356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19"/>
          <p:cNvCxnSpPr/>
          <p:nvPr/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ectangle 23"/>
          <p:cNvSpPr/>
          <p:nvPr/>
        </p:nvSpPr>
        <p:spPr>
          <a:xfrm>
            <a:off x="9181476" y="-8468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rgbClr val="084450">
              <a:alpha val="3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Rectangle 25"/>
          <p:cNvSpPr/>
          <p:nvPr/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Isosceles Triangle 23"/>
          <p:cNvSpPr/>
          <p:nvPr/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rgbClr val="084450">
              <a:alpha val="72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5" name="Rectangle 27"/>
          <p:cNvSpPr/>
          <p:nvPr/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rgbClr val="084450">
              <a:alpha val="7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Rectangle 28"/>
          <p:cNvSpPr/>
          <p:nvPr/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rgbClr val="084450">
              <a:alpha val="7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7" name="Rectangle 29"/>
          <p:cNvSpPr/>
          <p:nvPr/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rgbClr val="084450">
              <a:alpha val="6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8" name="Isosceles Triangle 27"/>
          <p:cNvSpPr/>
          <p:nvPr/>
        </p:nvSpPr>
        <p:spPr>
          <a:xfrm>
            <a:off x="10371665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rgbClr val="084450">
              <a:alpha val="8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9" name="Isosceles Triangle 28"/>
          <p:cNvSpPr/>
          <p:nvPr/>
        </p:nvSpPr>
        <p:spPr>
          <a:xfrm>
            <a:off x="0" y="4013200"/>
            <a:ext cx="448733" cy="2844800"/>
          </a:xfrm>
          <a:prstGeom prst="triangle">
            <a:avLst>
              <a:gd name="adj" fmla="val 0"/>
            </a:avLst>
          </a:prstGeom>
          <a:solidFill>
            <a:srgbClr val="084450">
              <a:alpha val="8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5DEF1B-B4B9-4258-9044-B025F3EAA999}" type="datetimeFigureOut">
              <a:rPr lang="en-US" smtClean="0"/>
              <a:t>4/24/2023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167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rgbClr val="052C34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rgbClr val="052C34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52835-EF54-43E3-B71C-DF722C15A1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20272" y="1451565"/>
            <a:ext cx="10625074" cy="1877068"/>
          </a:xfrm>
        </p:spPr>
        <p:txBody>
          <a:bodyPr/>
          <a:lstStyle/>
          <a:p>
            <a:pPr algn="ctr">
              <a:spcAft>
                <a:spcPts val="800"/>
              </a:spcAft>
            </a:pPr>
            <a:r>
              <a:rPr lang="fr-FR" sz="2400" b="1" dirty="0"/>
              <a:t>L’impact de la digitalisation et de l’innovation managériale sur la résilience des entreprises face à la crise de Covid-19: </a:t>
            </a:r>
            <a:br>
              <a:rPr lang="en-US" sz="2400" dirty="0"/>
            </a:br>
            <a:r>
              <a:rPr lang="fr-MA" sz="2000" i="1" dirty="0"/>
              <a:t>Cas des PME du Grand Agadir </a:t>
            </a:r>
            <a:endParaRPr lang="fr-MA" sz="2400" i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717C95-9903-4188-8F64-626D1C4CB9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37086" y="3979903"/>
            <a:ext cx="7993109" cy="1652277"/>
          </a:xfrm>
        </p:spPr>
        <p:txBody>
          <a:bodyPr>
            <a:normAutofit fontScale="55000" lnSpcReduction="20000"/>
          </a:bodyPr>
          <a:lstStyle/>
          <a:p>
            <a:r>
              <a:rPr lang="fr-MA" sz="3800" b="1" dirty="0"/>
              <a:t>Badra LAMSSARBI</a:t>
            </a:r>
          </a:p>
          <a:p>
            <a:r>
              <a:rPr lang="fr-MA" sz="3800" b="1" dirty="0"/>
              <a:t>Si Mouhamed BOUAZIZ</a:t>
            </a:r>
          </a:p>
          <a:p>
            <a:r>
              <a:rPr lang="fr-FR" sz="2800" dirty="0"/>
              <a:t>Laboratoire de Recherche en Entrepreneuriat, Finance et Management des Organisations</a:t>
            </a:r>
          </a:p>
          <a:p>
            <a:r>
              <a:rPr lang="fr-FR" sz="2800" dirty="0"/>
              <a:t>Faculté des sciences juridiques économiques et sociales Université Ibn </a:t>
            </a:r>
            <a:r>
              <a:rPr lang="fr-FR" sz="2800" dirty="0" err="1"/>
              <a:t>Zohr</a:t>
            </a:r>
            <a:r>
              <a:rPr lang="fr-FR" sz="2800" dirty="0"/>
              <a:t> d’Agadir, Maroc </a:t>
            </a:r>
            <a:endParaRPr lang="fr-MA" sz="2800" dirty="0"/>
          </a:p>
          <a:p>
            <a:endParaRPr lang="fr-MA" sz="2800" dirty="0"/>
          </a:p>
          <a:p>
            <a:endParaRPr lang="fr-MA" sz="2800" dirty="0"/>
          </a:p>
          <a:p>
            <a:endParaRPr lang="en-US" sz="2800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CB8848C2-59F6-4E68-BA29-10277D305B91}"/>
              </a:ext>
            </a:extLst>
          </p:cNvPr>
          <p:cNvGrpSpPr>
            <a:grpSpLocks noChangeAspect="1"/>
          </p:cNvGrpSpPr>
          <p:nvPr/>
        </p:nvGrpSpPr>
        <p:grpSpPr>
          <a:xfrm>
            <a:off x="-20272" y="0"/>
            <a:ext cx="1257300" cy="1226820"/>
            <a:chOff x="3736278" y="3130586"/>
            <a:chExt cx="1842894" cy="1852413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A37BC240-7993-412A-91E6-CF44D7F66547}"/>
                </a:ext>
              </a:extLst>
            </p:cNvPr>
            <p:cNvGrpSpPr/>
            <p:nvPr/>
          </p:nvGrpSpPr>
          <p:grpSpPr>
            <a:xfrm>
              <a:off x="3736278" y="3130586"/>
              <a:ext cx="1842894" cy="1852413"/>
              <a:chOff x="907473" y="684700"/>
              <a:chExt cx="1842894" cy="1852413"/>
            </a:xfrm>
          </p:grpSpPr>
          <p:sp>
            <p:nvSpPr>
              <p:cNvPr id="7" name="Star: 4 Points 6">
                <a:extLst>
                  <a:ext uri="{FF2B5EF4-FFF2-40B4-BE49-F238E27FC236}">
                    <a16:creationId xmlns:a16="http://schemas.microsoft.com/office/drawing/2014/main" id="{3ED85B3E-F034-4B30-88E6-E8D6B97634A3}"/>
                  </a:ext>
                </a:extLst>
              </p:cNvPr>
              <p:cNvSpPr/>
              <p:nvPr/>
            </p:nvSpPr>
            <p:spPr>
              <a:xfrm rot="3473835">
                <a:off x="921567" y="705361"/>
                <a:ext cx="1814946" cy="1842655"/>
              </a:xfrm>
              <a:prstGeom prst="star4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" name="Star: 4 Points 7">
                <a:extLst>
                  <a:ext uri="{FF2B5EF4-FFF2-40B4-BE49-F238E27FC236}">
                    <a16:creationId xmlns:a16="http://schemas.microsoft.com/office/drawing/2014/main" id="{D0E1AF4B-A7A7-408F-BBF3-703D4169254D}"/>
                  </a:ext>
                </a:extLst>
              </p:cNvPr>
              <p:cNvSpPr/>
              <p:nvPr/>
            </p:nvSpPr>
            <p:spPr>
              <a:xfrm rot="6168132">
                <a:off x="921566" y="670845"/>
                <a:ext cx="1814946" cy="1842655"/>
              </a:xfrm>
              <a:prstGeom prst="star4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" name="Star: 4 Points 8">
                <a:extLst>
                  <a:ext uri="{FF2B5EF4-FFF2-40B4-BE49-F238E27FC236}">
                    <a16:creationId xmlns:a16="http://schemas.microsoft.com/office/drawing/2014/main" id="{607680E3-04D7-4DA3-B98D-C5C446491FED}"/>
                  </a:ext>
                </a:extLst>
              </p:cNvPr>
              <p:cNvSpPr/>
              <p:nvPr/>
            </p:nvSpPr>
            <p:spPr>
              <a:xfrm>
                <a:off x="907473" y="694458"/>
                <a:ext cx="1814946" cy="1842655"/>
              </a:xfrm>
              <a:prstGeom prst="star4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" name="Star: 4 Points 9">
                <a:extLst>
                  <a:ext uri="{FF2B5EF4-FFF2-40B4-BE49-F238E27FC236}">
                    <a16:creationId xmlns:a16="http://schemas.microsoft.com/office/drawing/2014/main" id="{B68F7462-56BC-4E1D-BA00-ED04C0580716}"/>
                  </a:ext>
                </a:extLst>
              </p:cNvPr>
              <p:cNvSpPr/>
              <p:nvPr/>
            </p:nvSpPr>
            <p:spPr>
              <a:xfrm rot="1649553">
                <a:off x="907473" y="694457"/>
                <a:ext cx="1814946" cy="1842655"/>
              </a:xfrm>
              <a:prstGeom prst="star4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" name="Star: 4 Points 10">
                <a:extLst>
                  <a:ext uri="{FF2B5EF4-FFF2-40B4-BE49-F238E27FC236}">
                    <a16:creationId xmlns:a16="http://schemas.microsoft.com/office/drawing/2014/main" id="{82262F71-FE68-41B1-8054-87E2DA38AA06}"/>
                  </a:ext>
                </a:extLst>
              </p:cNvPr>
              <p:cNvSpPr/>
              <p:nvPr/>
            </p:nvSpPr>
            <p:spPr>
              <a:xfrm rot="4197730">
                <a:off x="921567" y="694456"/>
                <a:ext cx="1814946" cy="1842655"/>
              </a:xfrm>
              <a:prstGeom prst="star4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" name="Star: 4 Points 11">
                <a:extLst>
                  <a:ext uri="{FF2B5EF4-FFF2-40B4-BE49-F238E27FC236}">
                    <a16:creationId xmlns:a16="http://schemas.microsoft.com/office/drawing/2014/main" id="{7D1C77C7-06D2-4850-AD66-4287C2C2149A}"/>
                  </a:ext>
                </a:extLst>
              </p:cNvPr>
              <p:cNvSpPr/>
              <p:nvPr/>
            </p:nvSpPr>
            <p:spPr>
              <a:xfrm rot="2751814">
                <a:off x="921566" y="670845"/>
                <a:ext cx="1814946" cy="1842655"/>
              </a:xfrm>
              <a:prstGeom prst="star4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3" name="Oval 12">
                <a:extLst>
                  <a:ext uri="{FF2B5EF4-FFF2-40B4-BE49-F238E27FC236}">
                    <a16:creationId xmlns:a16="http://schemas.microsoft.com/office/drawing/2014/main" id="{6C8D8F6A-FD18-4D13-9A51-D43182C1106A}"/>
                  </a:ext>
                </a:extLst>
              </p:cNvPr>
              <p:cNvSpPr/>
              <p:nvPr/>
            </p:nvSpPr>
            <p:spPr>
              <a:xfrm>
                <a:off x="1316182" y="1108363"/>
                <a:ext cx="1011381" cy="983673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pic>
          <p:nvPicPr>
            <p:cNvPr id="6" name="Graphic 5" descr="Africa">
              <a:extLst>
                <a:ext uri="{FF2B5EF4-FFF2-40B4-BE49-F238E27FC236}">
                  <a16:creationId xmlns:a16="http://schemas.microsoft.com/office/drawing/2014/main" id="{0B053D53-7E78-4A99-B5C1-964F99946F6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241968" y="3606972"/>
              <a:ext cx="914400" cy="914400"/>
            </a:xfrm>
            <a:prstGeom prst="rect">
              <a:avLst/>
            </a:prstGeom>
          </p:spPr>
        </p:pic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CEDEE7B9-D6F6-4814-9EE5-87E9E28F0666}"/>
              </a:ext>
            </a:extLst>
          </p:cNvPr>
          <p:cNvSpPr txBox="1"/>
          <p:nvPr/>
        </p:nvSpPr>
        <p:spPr>
          <a:xfrm>
            <a:off x="1227413" y="180161"/>
            <a:ext cx="612795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C000"/>
                </a:solidFill>
              </a:rPr>
              <a:t>4</a:t>
            </a:r>
            <a:r>
              <a:rPr lang="en-US" sz="2000" b="1" baseline="30000" dirty="0">
                <a:solidFill>
                  <a:srgbClr val="FFC000"/>
                </a:solidFill>
              </a:rPr>
              <a:t>th</a:t>
            </a:r>
            <a:r>
              <a:rPr lang="en-US" sz="2000" b="1" dirty="0">
                <a:solidFill>
                  <a:srgbClr val="FFC000"/>
                </a:solidFill>
              </a:rPr>
              <a:t> Current Business Issues </a:t>
            </a:r>
          </a:p>
          <a:p>
            <a:r>
              <a:rPr lang="en-US" sz="2000" b="1" dirty="0">
                <a:solidFill>
                  <a:srgbClr val="FFC000"/>
                </a:solidFill>
              </a:rPr>
              <a:t>in African Countries</a:t>
            </a:r>
          </a:p>
          <a:p>
            <a:r>
              <a:rPr lang="en-US" sz="2000" b="1" dirty="0">
                <a:solidFill>
                  <a:srgbClr val="FFC000"/>
                </a:solidFill>
              </a:rPr>
              <a:t>2023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5CD95CE5-9AA3-483C-A6BD-0C4E9782CD0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20272" y="5860646"/>
            <a:ext cx="1614488" cy="611981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A0651FE2-9273-4BCD-862E-6C55365B7D2F}"/>
              </a:ext>
            </a:extLst>
          </p:cNvPr>
          <p:cNvSpPr txBox="1"/>
          <p:nvPr/>
        </p:nvSpPr>
        <p:spPr>
          <a:xfrm>
            <a:off x="-1" y="6493173"/>
            <a:ext cx="8878529" cy="369332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r>
              <a:rPr lang="en-US" sz="1800" b="1" dirty="0">
                <a:solidFill>
                  <a:srgbClr val="052C34"/>
                </a:solidFill>
              </a:rPr>
              <a:t>April 27 – 28, 2023                 WWW.</a:t>
            </a:r>
            <a:r>
              <a:rPr lang="en-US" sz="1800" b="1" dirty="0">
                <a:solidFill>
                  <a:srgbClr val="052C34"/>
                </a:solidFill>
                <a:highlight>
                  <a:srgbClr val="FFC000"/>
                </a:highlight>
              </a:rPr>
              <a:t>CBIAC.NET</a:t>
            </a:r>
          </a:p>
        </p:txBody>
      </p:sp>
      <p:pic>
        <p:nvPicPr>
          <p:cNvPr id="14" name="Image 4" descr="Une image contenant texte&#10;&#10;Description générée automatiquement">
            <a:extLst>
              <a:ext uri="{FF2B5EF4-FFF2-40B4-BE49-F238E27FC236}">
                <a16:creationId xmlns:a16="http://schemas.microsoft.com/office/drawing/2014/main" id="{65778D19-2F77-AB27-E36E-DF475CC52DE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2529" y="5709910"/>
            <a:ext cx="2708241" cy="762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872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25">
            <a:extLst>
              <a:ext uri="{FF2B5EF4-FFF2-40B4-BE49-F238E27FC236}">
                <a16:creationId xmlns:a16="http://schemas.microsoft.com/office/drawing/2014/main" id="{44F6C2A7-DB0B-422F-B2E7-DA28DCA73DB6}"/>
              </a:ext>
            </a:extLst>
          </p:cNvPr>
          <p:cNvSpPr txBox="1"/>
          <p:nvPr/>
        </p:nvSpPr>
        <p:spPr>
          <a:xfrm>
            <a:off x="9645745" y="5285159"/>
            <a:ext cx="300013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6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Source : </a:t>
            </a:r>
            <a:r>
              <a:rPr lang="fr-FR" sz="16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Sortie </a:t>
            </a:r>
            <a:r>
              <a:rPr lang="fr-FR" sz="1600" i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SmartPLS</a:t>
            </a:r>
            <a:endParaRPr lang="fr-FR" sz="1600" i="1" dirty="0">
              <a:solidFill>
                <a:schemeClr val="bg1"/>
              </a:solidFill>
            </a:endParaRPr>
          </a:p>
        </p:txBody>
      </p:sp>
      <p:sp>
        <p:nvSpPr>
          <p:cNvPr id="5" name="TextBox 27">
            <a:extLst>
              <a:ext uri="{FF2B5EF4-FFF2-40B4-BE49-F238E27FC236}">
                <a16:creationId xmlns:a16="http://schemas.microsoft.com/office/drawing/2014/main" id="{C86A1DCD-66FD-4639-AA4F-AE285DF0B657}"/>
              </a:ext>
            </a:extLst>
          </p:cNvPr>
          <p:cNvSpPr txBox="1"/>
          <p:nvPr/>
        </p:nvSpPr>
        <p:spPr>
          <a:xfrm>
            <a:off x="3911460" y="1734587"/>
            <a:ext cx="683416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Tableau 2 : </a:t>
            </a:r>
            <a:r>
              <a:rPr lang="fr-MA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 résultats de la validité discriminante</a:t>
            </a:r>
            <a:endParaRPr lang="fr-FR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Table 1">
            <a:extLst>
              <a:ext uri="{FF2B5EF4-FFF2-40B4-BE49-F238E27FC236}">
                <a16:creationId xmlns:a16="http://schemas.microsoft.com/office/drawing/2014/main" id="{D8191DB4-C970-4DD3-8758-7B145084B5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0845085"/>
              </p:ext>
            </p:extLst>
          </p:nvPr>
        </p:nvGraphicFramePr>
        <p:xfrm>
          <a:off x="0" y="0"/>
          <a:ext cx="12192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3373381992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791925567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4084447151"/>
                    </a:ext>
                  </a:extLst>
                </a:gridCol>
                <a:gridCol w="2623930">
                  <a:extLst>
                    <a:ext uri="{9D8B030D-6E8A-4147-A177-3AD203B41FA5}">
                      <a16:colId xmlns:a16="http://schemas.microsoft.com/office/drawing/2014/main" val="2942714051"/>
                    </a:ext>
                  </a:extLst>
                </a:gridCol>
                <a:gridCol w="2252870">
                  <a:extLst>
                    <a:ext uri="{9D8B030D-6E8A-4147-A177-3AD203B41FA5}">
                      <a16:colId xmlns:a16="http://schemas.microsoft.com/office/drawing/2014/main" val="1172309526"/>
                    </a:ext>
                  </a:extLst>
                </a:gridCol>
              </a:tblGrid>
              <a:tr h="21393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itchFamily="34" charset="0"/>
                        </a:rPr>
                        <a:t>CONTEXTE</a:t>
                      </a:r>
                      <a:endParaRPr lang="fr-FR" sz="1800" b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itchFamily="34" charset="0"/>
                        </a:rPr>
                        <a:t>CADRE</a:t>
                      </a:r>
                      <a:r>
                        <a:rPr lang="fr-FR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itchFamily="34" charset="0"/>
                        </a:rPr>
                        <a:t> </a:t>
                      </a:r>
                      <a:r>
                        <a:rPr lang="fr-FR" sz="1800" b="1" kern="120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THÉORIQUE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itchFamily="34" charset="0"/>
                        </a:rPr>
                        <a:t>MÉTHODOLOGIE</a:t>
                      </a:r>
                      <a:endParaRPr lang="fr-FR" sz="1800" b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ANALYSE </a:t>
                      </a:r>
                      <a:r>
                        <a:rPr lang="fr-FR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&amp; </a:t>
                      </a:r>
                      <a:r>
                        <a:rPr lang="fr-FR" sz="1800" b="1" dirty="0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RÉSULTATS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itchFamily="34" charset="0"/>
                          <a:cs typeface="Times New Roman" pitchFamily="18" charset="0"/>
                        </a:rPr>
                        <a:t>CONCLUSION</a:t>
                      </a:r>
                      <a:endParaRPr lang="fr-FR" sz="18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entury Gothic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9512742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D12848AB-F37F-4159-B700-579CAA352E18}"/>
              </a:ext>
            </a:extLst>
          </p:cNvPr>
          <p:cNvSpPr/>
          <p:nvPr/>
        </p:nvSpPr>
        <p:spPr>
          <a:xfrm>
            <a:off x="0" y="516501"/>
            <a:ext cx="4744278" cy="60508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ÉVALUATION DU MODÈLE DE MESURES </a:t>
            </a:r>
          </a:p>
          <a:p>
            <a:pPr algn="ctr"/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(Modèle extérieur) </a:t>
            </a:r>
          </a:p>
        </p:txBody>
      </p:sp>
      <p:graphicFrame>
        <p:nvGraphicFramePr>
          <p:cNvPr id="9" name="Tableau 8">
            <a:extLst>
              <a:ext uri="{FF2B5EF4-FFF2-40B4-BE49-F238E27FC236}">
                <a16:creationId xmlns:a16="http://schemas.microsoft.com/office/drawing/2014/main" id="{074647F6-AC98-4244-BA86-0EEFCC5846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1711123"/>
              </p:ext>
            </p:extLst>
          </p:nvPr>
        </p:nvGraphicFramePr>
        <p:xfrm>
          <a:off x="474133" y="2167668"/>
          <a:ext cx="11355224" cy="3116612"/>
        </p:xfrm>
        <a:graphic>
          <a:graphicData uri="http://schemas.openxmlformats.org/drawingml/2006/table">
            <a:tbl>
              <a:tblPr firstRow="1" firstCol="1" bandRow="1">
                <a:tableStyleId>{8799B23B-EC83-4686-B30A-512413B5E67A}</a:tableStyleId>
              </a:tblPr>
              <a:tblGrid>
                <a:gridCol w="4261492">
                  <a:extLst>
                    <a:ext uri="{9D8B030D-6E8A-4147-A177-3AD203B41FA5}">
                      <a16:colId xmlns:a16="http://schemas.microsoft.com/office/drawing/2014/main" val="3664420270"/>
                    </a:ext>
                  </a:extLst>
                </a:gridCol>
                <a:gridCol w="1915889">
                  <a:extLst>
                    <a:ext uri="{9D8B030D-6E8A-4147-A177-3AD203B41FA5}">
                      <a16:colId xmlns:a16="http://schemas.microsoft.com/office/drawing/2014/main" val="3795441001"/>
                    </a:ext>
                  </a:extLst>
                </a:gridCol>
                <a:gridCol w="1714038">
                  <a:extLst>
                    <a:ext uri="{9D8B030D-6E8A-4147-A177-3AD203B41FA5}">
                      <a16:colId xmlns:a16="http://schemas.microsoft.com/office/drawing/2014/main" val="1184336754"/>
                    </a:ext>
                  </a:extLst>
                </a:gridCol>
                <a:gridCol w="1736593">
                  <a:extLst>
                    <a:ext uri="{9D8B030D-6E8A-4147-A177-3AD203B41FA5}">
                      <a16:colId xmlns:a16="http://schemas.microsoft.com/office/drawing/2014/main" val="963167363"/>
                    </a:ext>
                  </a:extLst>
                </a:gridCol>
                <a:gridCol w="1727212">
                  <a:extLst>
                    <a:ext uri="{9D8B030D-6E8A-4147-A177-3AD203B41FA5}">
                      <a16:colId xmlns:a16="http://schemas.microsoft.com/office/drawing/2014/main" val="1784979265"/>
                    </a:ext>
                  </a:extLst>
                </a:gridCol>
              </a:tblGrid>
              <a:tr h="802243">
                <a:tc>
                  <a:txBody>
                    <a:bodyPr/>
                    <a:lstStyle/>
                    <a:p>
                      <a:pPr marL="0" marR="7620" indent="-635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MA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Construits </a:t>
                      </a:r>
                    </a:p>
                  </a:txBody>
                  <a:tcPr marL="40640" marR="6350" marT="17145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7620" indent="-635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MA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Digitalisation </a:t>
                      </a:r>
                    </a:p>
                  </a:txBody>
                  <a:tcPr marL="40640" marR="6350" marT="17145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7620" indent="-635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MA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Innovation managériale </a:t>
                      </a:r>
                    </a:p>
                  </a:txBody>
                  <a:tcPr marL="40640" marR="6350" marT="17145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7620" indent="-635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MA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Gestion de crise </a:t>
                      </a:r>
                    </a:p>
                  </a:txBody>
                  <a:tcPr marL="40640" marR="6350" marT="17145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7620" indent="-635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MA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Résilience  </a:t>
                      </a:r>
                    </a:p>
                  </a:txBody>
                  <a:tcPr marL="40640" marR="6350" marT="17145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5970559"/>
                  </a:ext>
                </a:extLst>
              </a:tr>
              <a:tr h="581306">
                <a:tc>
                  <a:txBody>
                    <a:bodyPr/>
                    <a:lstStyle/>
                    <a:p>
                      <a:pPr marL="0" marR="7620" indent="-635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MA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Digitalisation </a:t>
                      </a:r>
                    </a:p>
                  </a:txBody>
                  <a:tcPr marL="40640" marR="6350" marT="17145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7620" indent="-635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MA" sz="1800" b="1" kern="1200" dirty="0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0.876 </a:t>
                      </a:r>
                      <a:endParaRPr lang="fr-MA" sz="1800" b="1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0640" marR="6350" marT="17145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7620" indent="-635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MA" sz="1800" kern="1200" dirty="0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 </a:t>
                      </a:r>
                      <a:endParaRPr lang="fr-MA" sz="1800" b="1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0640" marR="6350" marT="17145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7620" indent="-635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MA" sz="1800" kern="1200" dirty="0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 </a:t>
                      </a:r>
                      <a:endParaRPr lang="fr-MA" sz="1800" b="1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0640" marR="6350" marT="17145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7620" indent="-635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MA" sz="1800" kern="1200" dirty="0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 </a:t>
                      </a:r>
                      <a:endParaRPr lang="fr-MA" sz="1800" b="1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0640" marR="6350" marT="17145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1488034"/>
                  </a:ext>
                </a:extLst>
              </a:tr>
              <a:tr h="578894">
                <a:tc>
                  <a:txBody>
                    <a:bodyPr/>
                    <a:lstStyle/>
                    <a:p>
                      <a:pPr marL="0" marR="7620" indent="-635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MA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Innovation managériale </a:t>
                      </a:r>
                    </a:p>
                  </a:txBody>
                  <a:tcPr marL="40640" marR="6350" marT="17145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7620" indent="-635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MA" sz="1800" kern="1200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0.636 </a:t>
                      </a:r>
                      <a:endParaRPr lang="fr-MA" sz="1800" b="1" kern="120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0640" marR="6350" marT="17145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7620" indent="-635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MA" sz="1800" b="1" kern="1200" dirty="0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0.866 </a:t>
                      </a:r>
                      <a:endParaRPr lang="fr-MA" sz="1800" b="1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0640" marR="6350" marT="17145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7620" indent="-635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MA" sz="1800" kern="1200" dirty="0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 </a:t>
                      </a:r>
                      <a:endParaRPr lang="fr-MA" sz="1800" b="1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0640" marR="6350" marT="17145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7620" indent="-635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MA" sz="1800" kern="1200" dirty="0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 </a:t>
                      </a:r>
                      <a:endParaRPr lang="fr-MA" sz="1800" b="1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0640" marR="6350" marT="17145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1398256"/>
                  </a:ext>
                </a:extLst>
              </a:tr>
              <a:tr h="580100">
                <a:tc>
                  <a:txBody>
                    <a:bodyPr/>
                    <a:lstStyle/>
                    <a:p>
                      <a:pPr marL="0" marR="7620" indent="-635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MA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Gestion de crise </a:t>
                      </a:r>
                    </a:p>
                  </a:txBody>
                  <a:tcPr marL="40640" marR="6350" marT="17145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7620" indent="-635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MA" sz="1800" kern="1200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0.494 </a:t>
                      </a:r>
                      <a:endParaRPr lang="fr-MA" sz="1800" b="1" kern="120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0640" marR="6350" marT="17145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7620" indent="-635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MA" sz="1800" kern="1200" dirty="0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0.521 </a:t>
                      </a:r>
                      <a:endParaRPr lang="fr-MA" sz="1800" b="1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0640" marR="6350" marT="17145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7620" indent="-635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MA" sz="1800" b="1" kern="1200" dirty="0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0.818 </a:t>
                      </a:r>
                      <a:endParaRPr lang="fr-MA" sz="1800" b="1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0640" marR="6350" marT="17145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7620" indent="-635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MA" sz="1800" kern="1200" dirty="0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 </a:t>
                      </a:r>
                      <a:endParaRPr lang="fr-MA" sz="1800" b="1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0640" marR="6350" marT="17145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8205713"/>
                  </a:ext>
                </a:extLst>
              </a:tr>
              <a:tr h="574069">
                <a:tc>
                  <a:txBody>
                    <a:bodyPr/>
                    <a:lstStyle/>
                    <a:p>
                      <a:pPr marL="0" marR="7620" indent="-635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MA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Résilience  </a:t>
                      </a:r>
                    </a:p>
                  </a:txBody>
                  <a:tcPr marL="40640" marR="6350" marT="17145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7620" indent="-635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MA" sz="1800" kern="1200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0.671 </a:t>
                      </a:r>
                      <a:endParaRPr lang="fr-MA" sz="1800" b="1" kern="120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0640" marR="6350" marT="17145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7620" indent="-635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MA" sz="1800" kern="1200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0.613 </a:t>
                      </a:r>
                      <a:endParaRPr lang="fr-MA" sz="1800" b="1" kern="120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0640" marR="6350" marT="17145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7620" indent="-635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MA" sz="1800" kern="1200" dirty="0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0.441 </a:t>
                      </a:r>
                      <a:endParaRPr lang="fr-MA" sz="1800" b="1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0640" marR="6350" marT="17145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7620" indent="-635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MA" sz="1800" b="1" kern="1200" dirty="0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0.859 </a:t>
                      </a:r>
                      <a:endParaRPr lang="fr-MA" sz="1800" b="1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0640" marR="6350" marT="17145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0888984"/>
                  </a:ext>
                </a:extLst>
              </a:tr>
            </a:tbl>
          </a:graphicData>
        </a:graphic>
      </p:graphicFrame>
      <p:sp>
        <p:nvSpPr>
          <p:cNvPr id="10" name="Rectangle 9">
            <a:extLst>
              <a:ext uri="{FF2B5EF4-FFF2-40B4-BE49-F238E27FC236}">
                <a16:creationId xmlns:a16="http://schemas.microsoft.com/office/drawing/2014/main" id="{D4FFC1D0-2ED4-4F33-B6A5-3E1306740D62}"/>
              </a:ext>
            </a:extLst>
          </p:cNvPr>
          <p:cNvSpPr/>
          <p:nvPr/>
        </p:nvSpPr>
        <p:spPr>
          <a:xfrm>
            <a:off x="471282" y="1217738"/>
            <a:ext cx="3154785" cy="43406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bg1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Fiabilité </a:t>
            </a:r>
            <a:r>
              <a:rPr lang="fr-FR" b="1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modèle</a:t>
            </a:r>
            <a:endParaRPr lang="fr-FR" b="1" dirty="0">
              <a:solidFill>
                <a:schemeClr val="bg1">
                  <a:lumMod val="6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0D96E22-9F28-494A-BAC6-21CF05DA4D53}"/>
              </a:ext>
            </a:extLst>
          </p:cNvPr>
          <p:cNvSpPr/>
          <p:nvPr/>
        </p:nvSpPr>
        <p:spPr>
          <a:xfrm>
            <a:off x="4578415" y="1223324"/>
            <a:ext cx="3154785" cy="43406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bg1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Validité convergente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D178085-47BB-474D-A00E-6660D602C299}"/>
              </a:ext>
            </a:extLst>
          </p:cNvPr>
          <p:cNvSpPr/>
          <p:nvPr/>
        </p:nvSpPr>
        <p:spPr>
          <a:xfrm>
            <a:off x="8685548" y="1217738"/>
            <a:ext cx="3154785" cy="434060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bg1">
                <a:lumMod val="50000"/>
              </a:schemeClr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Validité discriminante</a:t>
            </a:r>
          </a:p>
        </p:txBody>
      </p:sp>
    </p:spTree>
    <p:extLst>
      <p:ext uri="{BB962C8B-B14F-4D97-AF65-F5344CB8AC3E}">
        <p14:creationId xmlns:p14="http://schemas.microsoft.com/office/powerpoint/2010/main" val="26435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1">
            <a:extLst>
              <a:ext uri="{FF2B5EF4-FFF2-40B4-BE49-F238E27FC236}">
                <a16:creationId xmlns:a16="http://schemas.microsoft.com/office/drawing/2014/main" id="{3F9D4B41-AFCD-4D26-83A8-05C047FB8F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0986470"/>
              </p:ext>
            </p:extLst>
          </p:nvPr>
        </p:nvGraphicFramePr>
        <p:xfrm>
          <a:off x="0" y="0"/>
          <a:ext cx="12192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3373381992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791925567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4084447151"/>
                    </a:ext>
                  </a:extLst>
                </a:gridCol>
                <a:gridCol w="2623930">
                  <a:extLst>
                    <a:ext uri="{9D8B030D-6E8A-4147-A177-3AD203B41FA5}">
                      <a16:colId xmlns:a16="http://schemas.microsoft.com/office/drawing/2014/main" val="2942714051"/>
                    </a:ext>
                  </a:extLst>
                </a:gridCol>
                <a:gridCol w="2252870">
                  <a:extLst>
                    <a:ext uri="{9D8B030D-6E8A-4147-A177-3AD203B41FA5}">
                      <a16:colId xmlns:a16="http://schemas.microsoft.com/office/drawing/2014/main" val="1172309526"/>
                    </a:ext>
                  </a:extLst>
                </a:gridCol>
              </a:tblGrid>
              <a:tr h="21393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itchFamily="34" charset="0"/>
                        </a:rPr>
                        <a:t>CONTEXTE</a:t>
                      </a:r>
                      <a:endParaRPr lang="fr-FR" sz="1800" b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itchFamily="34" charset="0"/>
                        </a:rPr>
                        <a:t>CADRE</a:t>
                      </a:r>
                      <a:r>
                        <a:rPr lang="fr-FR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itchFamily="34" charset="0"/>
                        </a:rPr>
                        <a:t> </a:t>
                      </a:r>
                      <a:r>
                        <a:rPr lang="fr-FR" sz="1800" b="1" kern="120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THÉORIQUE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itchFamily="34" charset="0"/>
                        </a:rPr>
                        <a:t>MÉTHODOLOGIE</a:t>
                      </a:r>
                      <a:endParaRPr lang="fr-FR" sz="1800" b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ANALYSE </a:t>
                      </a:r>
                      <a:r>
                        <a:rPr lang="fr-FR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&amp; </a:t>
                      </a:r>
                      <a:r>
                        <a:rPr lang="fr-FR" sz="1800" b="1" dirty="0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RÉSULTATS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itchFamily="34" charset="0"/>
                          <a:cs typeface="Times New Roman" pitchFamily="18" charset="0"/>
                        </a:rPr>
                        <a:t>CONCLUSION</a:t>
                      </a:r>
                      <a:endParaRPr lang="fr-FR" sz="18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entury Gothic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9512742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A5A06F99-0BAE-458B-B94A-F9C133398B50}"/>
              </a:ext>
            </a:extLst>
          </p:cNvPr>
          <p:cNvSpPr/>
          <p:nvPr/>
        </p:nvSpPr>
        <p:spPr>
          <a:xfrm>
            <a:off x="0" y="516501"/>
            <a:ext cx="4757530" cy="60508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ÉVALUATION DU MODÈLE STRUCTUREL </a:t>
            </a:r>
          </a:p>
          <a:p>
            <a:pPr algn="ctr"/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(Modèle intérieur) </a:t>
            </a:r>
          </a:p>
        </p:txBody>
      </p:sp>
      <p:sp>
        <p:nvSpPr>
          <p:cNvPr id="6" name="TextBox 101">
            <a:extLst>
              <a:ext uri="{FF2B5EF4-FFF2-40B4-BE49-F238E27FC236}">
                <a16:creationId xmlns:a16="http://schemas.microsoft.com/office/drawing/2014/main" id="{2730741E-AF09-4F64-B521-778FD855DE9D}"/>
              </a:ext>
            </a:extLst>
          </p:cNvPr>
          <p:cNvSpPr txBox="1"/>
          <p:nvPr/>
        </p:nvSpPr>
        <p:spPr>
          <a:xfrm>
            <a:off x="177176" y="1247055"/>
            <a:ext cx="3911149" cy="646331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bg1">
                <a:lumMod val="50000"/>
              </a:schemeClr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algn="ctr">
              <a:defRPr b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0" lvl="2" algn="ctr"/>
            <a:r>
              <a:rPr lang="fr-MA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Test des hypothèses: Coefficient de corrélation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1590304-2512-4C96-BD55-B8BBB662EAFC}"/>
              </a:ext>
            </a:extLst>
          </p:cNvPr>
          <p:cNvSpPr/>
          <p:nvPr/>
        </p:nvSpPr>
        <p:spPr>
          <a:xfrm>
            <a:off x="4469663" y="2136671"/>
            <a:ext cx="529209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M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Tableau 3 </a:t>
            </a:r>
            <a:r>
              <a:rPr lang="fr-M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fr-MA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Test des hypothèses</a:t>
            </a:r>
          </a:p>
          <a:p>
            <a:endParaRPr lang="fr-M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25">
            <a:extLst>
              <a:ext uri="{FF2B5EF4-FFF2-40B4-BE49-F238E27FC236}">
                <a16:creationId xmlns:a16="http://schemas.microsoft.com/office/drawing/2014/main" id="{FBC36D7B-74F6-4FC6-8138-AA15899D8660}"/>
              </a:ext>
            </a:extLst>
          </p:cNvPr>
          <p:cNvSpPr txBox="1"/>
          <p:nvPr/>
        </p:nvSpPr>
        <p:spPr>
          <a:xfrm>
            <a:off x="9516581" y="5577787"/>
            <a:ext cx="300013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6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Source : </a:t>
            </a:r>
            <a:r>
              <a:rPr lang="fr-FR" sz="16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Sortie </a:t>
            </a:r>
            <a:r>
              <a:rPr lang="fr-FR" sz="1600" i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SmartPLS</a:t>
            </a:r>
            <a:endParaRPr lang="fr-FR" sz="1600" i="1" dirty="0">
              <a:solidFill>
                <a:schemeClr val="bg1"/>
              </a:solidFill>
            </a:endParaRPr>
          </a:p>
        </p:txBody>
      </p:sp>
      <p:graphicFrame>
        <p:nvGraphicFramePr>
          <p:cNvPr id="10" name="Tableau 9">
            <a:extLst>
              <a:ext uri="{FF2B5EF4-FFF2-40B4-BE49-F238E27FC236}">
                <a16:creationId xmlns:a16="http://schemas.microsoft.com/office/drawing/2014/main" id="{E9E719FE-E59E-49C7-B390-136AF439BC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382171"/>
              </p:ext>
            </p:extLst>
          </p:nvPr>
        </p:nvGraphicFramePr>
        <p:xfrm>
          <a:off x="957037" y="2646424"/>
          <a:ext cx="10743898" cy="2898958"/>
        </p:xfrm>
        <a:graphic>
          <a:graphicData uri="http://schemas.openxmlformats.org/drawingml/2006/table">
            <a:tbl>
              <a:tblPr firstRow="1" firstCol="1" bandRow="1">
                <a:tableStyleId>{616DA210-FB5B-4158-B5E0-FEB733F419BA}</a:tableStyleId>
              </a:tblPr>
              <a:tblGrid>
                <a:gridCol w="1353339">
                  <a:extLst>
                    <a:ext uri="{9D8B030D-6E8A-4147-A177-3AD203B41FA5}">
                      <a16:colId xmlns:a16="http://schemas.microsoft.com/office/drawing/2014/main" val="902017511"/>
                    </a:ext>
                  </a:extLst>
                </a:gridCol>
                <a:gridCol w="3079422">
                  <a:extLst>
                    <a:ext uri="{9D8B030D-6E8A-4147-A177-3AD203B41FA5}">
                      <a16:colId xmlns:a16="http://schemas.microsoft.com/office/drawing/2014/main" val="3601232178"/>
                    </a:ext>
                  </a:extLst>
                </a:gridCol>
                <a:gridCol w="1591797">
                  <a:extLst>
                    <a:ext uri="{9D8B030D-6E8A-4147-A177-3AD203B41FA5}">
                      <a16:colId xmlns:a16="http://schemas.microsoft.com/office/drawing/2014/main" val="3320658011"/>
                    </a:ext>
                  </a:extLst>
                </a:gridCol>
                <a:gridCol w="1590776">
                  <a:extLst>
                    <a:ext uri="{9D8B030D-6E8A-4147-A177-3AD203B41FA5}">
                      <a16:colId xmlns:a16="http://schemas.microsoft.com/office/drawing/2014/main" val="582234139"/>
                    </a:ext>
                  </a:extLst>
                </a:gridCol>
                <a:gridCol w="1444956">
                  <a:extLst>
                    <a:ext uri="{9D8B030D-6E8A-4147-A177-3AD203B41FA5}">
                      <a16:colId xmlns:a16="http://schemas.microsoft.com/office/drawing/2014/main" val="2065919433"/>
                    </a:ext>
                  </a:extLst>
                </a:gridCol>
                <a:gridCol w="1683608">
                  <a:extLst>
                    <a:ext uri="{9D8B030D-6E8A-4147-A177-3AD203B41FA5}">
                      <a16:colId xmlns:a16="http://schemas.microsoft.com/office/drawing/2014/main" val="170005526"/>
                    </a:ext>
                  </a:extLst>
                </a:gridCol>
              </a:tblGrid>
              <a:tr h="775565">
                <a:tc>
                  <a:txBody>
                    <a:bodyPr/>
                    <a:lstStyle/>
                    <a:p>
                      <a:pPr marL="0" marR="7620" indent="-635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MA" sz="1800" kern="1200" dirty="0">
                          <a:effectLst/>
                        </a:rPr>
                        <a:t>Hypothèse </a:t>
                      </a:r>
                      <a:endParaRPr lang="fr-MA" sz="18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275" marR="6350" marT="12065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7620" indent="-353695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MA" sz="1800" kern="1200" dirty="0">
                          <a:effectLst/>
                        </a:rPr>
                        <a:t>La Relation entre les construits </a:t>
                      </a:r>
                      <a:endParaRPr lang="fr-MA" sz="18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275" marR="6350" marT="12065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7620" indent="-635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MA" sz="1800" kern="1200" dirty="0">
                          <a:effectLst/>
                        </a:rPr>
                        <a:t>Coefficient de corrélation </a:t>
                      </a:r>
                      <a:endParaRPr lang="fr-MA" sz="18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275" marR="6350" marT="12065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37465" indent="-635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MA" sz="1800" kern="1200" dirty="0" err="1">
                          <a:effectLst/>
                        </a:rPr>
                        <a:t>Student</a:t>
                      </a:r>
                      <a:r>
                        <a:rPr lang="fr-MA" sz="1800" kern="1200" dirty="0">
                          <a:effectLst/>
                        </a:rPr>
                        <a:t>-t </a:t>
                      </a:r>
                      <a:endParaRPr lang="fr-MA" sz="18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275" marR="6350" marT="1206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7620" indent="-635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MA" sz="1800" kern="1200" dirty="0">
                          <a:effectLst/>
                        </a:rPr>
                        <a:t>La valeur-P </a:t>
                      </a:r>
                      <a:endParaRPr lang="fr-MA" sz="18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275" marR="6350" marT="1206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33020" indent="-635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MA" sz="1800" kern="1200" dirty="0">
                          <a:effectLst/>
                        </a:rPr>
                        <a:t>Décision </a:t>
                      </a:r>
                      <a:endParaRPr lang="fr-MA" sz="18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275" marR="6350" marT="1206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5137953"/>
                  </a:ext>
                </a:extLst>
              </a:tr>
              <a:tr h="732160">
                <a:tc>
                  <a:txBody>
                    <a:bodyPr/>
                    <a:lstStyle/>
                    <a:p>
                      <a:pPr marL="0" marR="7620" indent="-635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MA" sz="1800" kern="1200" dirty="0">
                          <a:effectLst/>
                        </a:rPr>
                        <a:t>H1 </a:t>
                      </a:r>
                      <a:endParaRPr lang="fr-MA" sz="18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275" marR="6350" marT="12065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7620" indent="-635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MA" sz="1800" kern="1200" dirty="0">
                          <a:effectLst/>
                        </a:rPr>
                        <a:t>Digitalisation-&gt; Gestion de crise </a:t>
                      </a:r>
                      <a:endParaRPr lang="fr-MA" sz="18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275" marR="6350" marT="1206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36830" indent="-635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MA" sz="1800" b="1" kern="1200" dirty="0">
                          <a:effectLst/>
                        </a:rPr>
                        <a:t>0.065 </a:t>
                      </a:r>
                      <a:endParaRPr lang="fr-MA" sz="18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275" marR="6350" marT="1206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36195" indent="-635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MA" sz="1800" b="1" kern="1200" dirty="0">
                          <a:effectLst/>
                        </a:rPr>
                        <a:t>0.530 </a:t>
                      </a:r>
                      <a:endParaRPr lang="fr-MA" sz="18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275" marR="6350" marT="1206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36195" indent="-635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MA" sz="1800" b="1" kern="1200" dirty="0">
                          <a:effectLst/>
                        </a:rPr>
                        <a:t>0.597 </a:t>
                      </a:r>
                      <a:endParaRPr lang="fr-MA" sz="18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275" marR="6350" marT="1206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33655" indent="-635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MA" sz="1800" b="1" kern="1200" dirty="0">
                          <a:solidFill>
                            <a:srgbClr val="FF0000"/>
                          </a:solidFill>
                          <a:effectLst/>
                        </a:rPr>
                        <a:t>Rejetée</a:t>
                      </a:r>
                      <a:r>
                        <a:rPr lang="fr-MA" sz="1800" b="1" kern="1200" dirty="0">
                          <a:effectLst/>
                        </a:rPr>
                        <a:t> </a:t>
                      </a:r>
                      <a:endParaRPr lang="fr-MA" sz="1800" b="1" kern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275" marR="6350" marT="1206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7050932"/>
                  </a:ext>
                </a:extLst>
              </a:tr>
              <a:tr h="773695">
                <a:tc>
                  <a:txBody>
                    <a:bodyPr/>
                    <a:lstStyle/>
                    <a:p>
                      <a:pPr marL="0" marR="7620" indent="-635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MA" sz="1800" kern="1200" dirty="0">
                          <a:effectLst/>
                        </a:rPr>
                        <a:t>H2 </a:t>
                      </a:r>
                      <a:endParaRPr lang="fr-MA" sz="18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275" marR="6350" marT="12065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7620" indent="-635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MA" sz="1800" kern="1200">
                          <a:effectLst/>
                        </a:rPr>
                        <a:t>Innovation managériale-&gt; Gestion de crise </a:t>
                      </a:r>
                      <a:endParaRPr lang="fr-MA" sz="1800" b="0" kern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275" marR="6350" marT="1206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36830" indent="-635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MA" sz="1800" b="1" kern="1200">
                          <a:effectLst/>
                        </a:rPr>
                        <a:t>0.290 </a:t>
                      </a:r>
                      <a:endParaRPr lang="fr-MA" sz="1800" b="1" kern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275" marR="6350" marT="1206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36195" indent="-635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MA" sz="1800" b="1" kern="1200">
                          <a:effectLst/>
                        </a:rPr>
                        <a:t>2.778 </a:t>
                      </a:r>
                      <a:endParaRPr lang="fr-MA" sz="1800" b="1" kern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275" marR="6350" marT="1206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36195" indent="-635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MA" sz="1800" b="1" kern="1200" dirty="0">
                          <a:effectLst/>
                        </a:rPr>
                        <a:t>0.006 </a:t>
                      </a:r>
                      <a:endParaRPr lang="fr-MA" sz="18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275" marR="6350" marT="1206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35560" indent="-635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MA" sz="1800" b="1" kern="1200" dirty="0">
                          <a:solidFill>
                            <a:schemeClr val="accent2"/>
                          </a:solidFill>
                          <a:effectLst/>
                        </a:rPr>
                        <a:t>Acceptée </a:t>
                      </a:r>
                      <a:endParaRPr lang="fr-MA" sz="1800" b="1" kern="1200" dirty="0"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275" marR="6350" marT="1206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3870719"/>
                  </a:ext>
                </a:extLst>
              </a:tr>
              <a:tr h="536333">
                <a:tc>
                  <a:txBody>
                    <a:bodyPr/>
                    <a:lstStyle/>
                    <a:p>
                      <a:pPr marL="0" marR="7620" indent="-635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MA" sz="1800" kern="1200" dirty="0">
                          <a:effectLst/>
                        </a:rPr>
                        <a:t>H3 </a:t>
                      </a:r>
                      <a:endParaRPr lang="fr-MA" sz="18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275" marR="6350" marT="12065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7620" indent="-635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MA" sz="1800" kern="1200">
                          <a:effectLst/>
                        </a:rPr>
                        <a:t>Gestion de crise -&gt; Résilience </a:t>
                      </a:r>
                      <a:endParaRPr lang="fr-MA" sz="1800" b="0" kern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275" marR="6350" marT="1206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36830" indent="-635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MA" sz="1800" b="1" kern="1200" dirty="0">
                          <a:effectLst/>
                        </a:rPr>
                        <a:t>0.454 </a:t>
                      </a:r>
                      <a:endParaRPr lang="fr-MA" sz="18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275" marR="6350" marT="1206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36195" indent="-635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MA" sz="1800" b="1" kern="1200" dirty="0">
                          <a:effectLst/>
                        </a:rPr>
                        <a:t>5.802 </a:t>
                      </a:r>
                      <a:endParaRPr lang="fr-MA" sz="18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275" marR="6350" marT="1206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36195" indent="-635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MA" sz="1800" b="1" kern="1200" dirty="0">
                          <a:effectLst/>
                        </a:rPr>
                        <a:t>0.000 </a:t>
                      </a:r>
                      <a:endParaRPr lang="fr-MA" sz="18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275" marR="6350" marT="1206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35560" indent="-635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MA" sz="1800" b="1" kern="1200" dirty="0">
                          <a:solidFill>
                            <a:schemeClr val="accent2"/>
                          </a:solidFill>
                          <a:effectLst/>
                        </a:rPr>
                        <a:t>Acceptée </a:t>
                      </a:r>
                      <a:endParaRPr lang="fr-MA" sz="1800" b="1" kern="1200" dirty="0"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275" marR="6350" marT="12065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6210274"/>
                  </a:ext>
                </a:extLst>
              </a:tr>
            </a:tbl>
          </a:graphicData>
        </a:graphic>
      </p:graphicFrame>
      <p:sp>
        <p:nvSpPr>
          <p:cNvPr id="11" name="TextBox 101">
            <a:extLst>
              <a:ext uri="{FF2B5EF4-FFF2-40B4-BE49-F238E27FC236}">
                <a16:creationId xmlns:a16="http://schemas.microsoft.com/office/drawing/2014/main" id="{65B91C9B-3A76-4B21-AC5F-CA3F422BCA4D}"/>
              </a:ext>
            </a:extLst>
          </p:cNvPr>
          <p:cNvSpPr txBox="1"/>
          <p:nvPr/>
        </p:nvSpPr>
        <p:spPr>
          <a:xfrm>
            <a:off x="4192528" y="1258358"/>
            <a:ext cx="3911149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bg1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algn="ctr">
              <a:defRPr b="1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 marL="0" lvl="2" algn="ctr">
              <a:defRPr b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lvl="2"/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Coefficient de détermination </a:t>
            </a:r>
            <a:r>
              <a:rPr lang="fr-MA" dirty="0">
                <a:solidFill>
                  <a:schemeClr val="bg1">
                    <a:lumMod val="65000"/>
                  </a:schemeClr>
                </a:solidFill>
              </a:rPr>
              <a:t>R²</a:t>
            </a:r>
            <a:endParaRPr lang="fr-FR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2" name="TextBox 101">
            <a:extLst>
              <a:ext uri="{FF2B5EF4-FFF2-40B4-BE49-F238E27FC236}">
                <a16:creationId xmlns:a16="http://schemas.microsoft.com/office/drawing/2014/main" id="{954F1960-57F0-463E-8134-F445B7F5C562}"/>
              </a:ext>
            </a:extLst>
          </p:cNvPr>
          <p:cNvSpPr txBox="1"/>
          <p:nvPr/>
        </p:nvSpPr>
        <p:spPr>
          <a:xfrm>
            <a:off x="8207880" y="1248329"/>
            <a:ext cx="3911149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bg1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algn="ctr">
              <a:defRPr b="1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 marL="0" lvl="2" algn="ctr">
              <a:defRPr b="1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lvl="2"/>
            <a:r>
              <a:rPr lang="fr-MA" dirty="0"/>
              <a:t>Test de la pertinence prédictive (Q²) </a:t>
            </a:r>
          </a:p>
        </p:txBody>
      </p:sp>
    </p:spTree>
    <p:extLst>
      <p:ext uri="{BB962C8B-B14F-4D97-AF65-F5344CB8AC3E}">
        <p14:creationId xmlns:p14="http://schemas.microsoft.com/office/powerpoint/2010/main" val="3824640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1">
            <a:extLst>
              <a:ext uri="{FF2B5EF4-FFF2-40B4-BE49-F238E27FC236}">
                <a16:creationId xmlns:a16="http://schemas.microsoft.com/office/drawing/2014/main" id="{121FB6C8-DD5A-47E1-8A1A-27C5C329F9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493859"/>
              </p:ext>
            </p:extLst>
          </p:nvPr>
        </p:nvGraphicFramePr>
        <p:xfrm>
          <a:off x="0" y="0"/>
          <a:ext cx="12192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3373381992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791925567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4084447151"/>
                    </a:ext>
                  </a:extLst>
                </a:gridCol>
                <a:gridCol w="2623930">
                  <a:extLst>
                    <a:ext uri="{9D8B030D-6E8A-4147-A177-3AD203B41FA5}">
                      <a16:colId xmlns:a16="http://schemas.microsoft.com/office/drawing/2014/main" val="2942714051"/>
                    </a:ext>
                  </a:extLst>
                </a:gridCol>
                <a:gridCol w="2252870">
                  <a:extLst>
                    <a:ext uri="{9D8B030D-6E8A-4147-A177-3AD203B41FA5}">
                      <a16:colId xmlns:a16="http://schemas.microsoft.com/office/drawing/2014/main" val="1172309526"/>
                    </a:ext>
                  </a:extLst>
                </a:gridCol>
              </a:tblGrid>
              <a:tr h="21393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itchFamily="34" charset="0"/>
                        </a:rPr>
                        <a:t>CONTEXTE</a:t>
                      </a:r>
                      <a:endParaRPr lang="fr-FR" sz="1800" b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itchFamily="34" charset="0"/>
                        </a:rPr>
                        <a:t>CADRE</a:t>
                      </a:r>
                      <a:r>
                        <a:rPr lang="fr-FR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itchFamily="34" charset="0"/>
                        </a:rPr>
                        <a:t> </a:t>
                      </a:r>
                      <a:r>
                        <a:rPr lang="fr-FR" sz="1800" b="1" kern="120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THÉORIQUE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itchFamily="34" charset="0"/>
                        </a:rPr>
                        <a:t>MÉTHODOLOGIE</a:t>
                      </a:r>
                      <a:endParaRPr lang="fr-FR" sz="1800" b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ANALYSE </a:t>
                      </a:r>
                      <a:r>
                        <a:rPr lang="fr-FR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&amp; </a:t>
                      </a:r>
                      <a:r>
                        <a:rPr lang="fr-FR" sz="1800" b="1" dirty="0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RÉSULTATS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itchFamily="34" charset="0"/>
                          <a:cs typeface="Times New Roman" pitchFamily="18" charset="0"/>
                        </a:rPr>
                        <a:t>CONCLUSION</a:t>
                      </a:r>
                      <a:endParaRPr lang="fr-FR" sz="18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entury Gothic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9512742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A3BACDFE-0471-4F22-9E7B-45713FCC7509}"/>
              </a:ext>
            </a:extLst>
          </p:cNvPr>
          <p:cNvSpPr/>
          <p:nvPr/>
        </p:nvSpPr>
        <p:spPr>
          <a:xfrm>
            <a:off x="0" y="516501"/>
            <a:ext cx="4757530" cy="60508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ÉVALUATION DU MODÈLE STRUCTUREL </a:t>
            </a:r>
          </a:p>
          <a:p>
            <a:pPr algn="ctr"/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(Modèle intérieur) </a:t>
            </a:r>
          </a:p>
        </p:txBody>
      </p:sp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DCD00860-60CF-44AA-BBFA-C200B0EFC1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0876733"/>
              </p:ext>
            </p:extLst>
          </p:nvPr>
        </p:nvGraphicFramePr>
        <p:xfrm>
          <a:off x="177177" y="2468325"/>
          <a:ext cx="11922031" cy="3419833"/>
        </p:xfrm>
        <a:graphic>
          <a:graphicData uri="http://schemas.openxmlformats.org/drawingml/2006/table">
            <a:tbl>
              <a:tblPr firstRow="1" firstCol="1" bandRow="1">
                <a:tableStyleId>{616DA210-FB5B-4158-B5E0-FEB733F419BA}</a:tableStyleId>
              </a:tblPr>
              <a:tblGrid>
                <a:gridCol w="3881362">
                  <a:extLst>
                    <a:ext uri="{9D8B030D-6E8A-4147-A177-3AD203B41FA5}">
                      <a16:colId xmlns:a16="http://schemas.microsoft.com/office/drawing/2014/main" val="2362859352"/>
                    </a:ext>
                  </a:extLst>
                </a:gridCol>
                <a:gridCol w="1952397">
                  <a:extLst>
                    <a:ext uri="{9D8B030D-6E8A-4147-A177-3AD203B41FA5}">
                      <a16:colId xmlns:a16="http://schemas.microsoft.com/office/drawing/2014/main" val="11886537"/>
                    </a:ext>
                  </a:extLst>
                </a:gridCol>
                <a:gridCol w="2029424">
                  <a:extLst>
                    <a:ext uri="{9D8B030D-6E8A-4147-A177-3AD203B41FA5}">
                      <a16:colId xmlns:a16="http://schemas.microsoft.com/office/drawing/2014/main" val="1069268084"/>
                    </a:ext>
                  </a:extLst>
                </a:gridCol>
                <a:gridCol w="2029424">
                  <a:extLst>
                    <a:ext uri="{9D8B030D-6E8A-4147-A177-3AD203B41FA5}">
                      <a16:colId xmlns:a16="http://schemas.microsoft.com/office/drawing/2014/main" val="4134251349"/>
                    </a:ext>
                  </a:extLst>
                </a:gridCol>
                <a:gridCol w="2029424">
                  <a:extLst>
                    <a:ext uri="{9D8B030D-6E8A-4147-A177-3AD203B41FA5}">
                      <a16:colId xmlns:a16="http://schemas.microsoft.com/office/drawing/2014/main" val="783436363"/>
                    </a:ext>
                  </a:extLst>
                </a:gridCol>
              </a:tblGrid>
              <a:tr h="72074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fr-MA" sz="1600" b="0" kern="1200" dirty="0">
                          <a:effectLst/>
                        </a:rPr>
                        <a:t> Construit</a:t>
                      </a:r>
                      <a:endParaRPr lang="fr-MA" sz="16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fr-MA" sz="1600" b="0" kern="1200" dirty="0">
                          <a:effectLst/>
                        </a:rPr>
                        <a:t>R²</a:t>
                      </a:r>
                      <a:endParaRPr lang="fr-MA" sz="16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fr-MA" sz="1600" b="0" kern="1200" dirty="0">
                          <a:effectLst/>
                        </a:rPr>
                        <a:t>R Carré Ajusté</a:t>
                      </a:r>
                      <a:endParaRPr lang="fr-MA" sz="16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7620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MA" sz="1600" b="0" kern="1200" dirty="0">
                          <a:effectLst/>
                        </a:rPr>
                        <a:t>Prédictive </a:t>
                      </a:r>
                    </a:p>
                    <a:p>
                      <a:pPr marL="6350" marR="7620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MA" sz="1600" b="0" kern="1200" dirty="0">
                          <a:effectLst/>
                        </a:rPr>
                        <a:t>Relevance </a:t>
                      </a:r>
                    </a:p>
                    <a:p>
                      <a:pPr marL="6350" marR="48895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MA" sz="1600" b="0" kern="1200" dirty="0">
                          <a:effectLst/>
                        </a:rPr>
                        <a:t>Q² </a:t>
                      </a:r>
                      <a:endParaRPr lang="fr-MA" sz="16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20650" marR="73025" marT="17145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46355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MA" sz="1600" b="0" kern="1200" dirty="0">
                          <a:effectLst/>
                        </a:rPr>
                        <a:t>GOF </a:t>
                      </a:r>
                      <a:endParaRPr lang="fr-MA" sz="16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20650" marR="73025" marT="17145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2767422"/>
                  </a:ext>
                </a:extLst>
              </a:tr>
              <a:tr h="267999">
                <a:tc>
                  <a:txBody>
                    <a:bodyPr/>
                    <a:lstStyle/>
                    <a:p>
                      <a:pPr marL="6350" marR="52705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MA" sz="1800" b="0" kern="1200" dirty="0">
                          <a:effectLst/>
                        </a:rPr>
                        <a:t>Gestion de crise </a:t>
                      </a:r>
                      <a:endParaRPr lang="fr-MA" sz="18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20650" marR="73025" marT="17145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50165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MA" sz="1800" b="1" kern="1200" dirty="0">
                          <a:effectLst/>
                        </a:rPr>
                        <a:t>0.511 </a:t>
                      </a:r>
                      <a:endParaRPr lang="fr-MA" sz="18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20650" marR="73025" marT="1714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48895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MA" sz="1800" b="1" kern="1200" dirty="0">
                          <a:effectLst/>
                        </a:rPr>
                        <a:t>0.495 </a:t>
                      </a:r>
                      <a:endParaRPr lang="fr-MA" sz="18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20650" marR="73025" marT="1714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50800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MA" sz="1800" b="1" kern="1200" dirty="0">
                          <a:effectLst/>
                        </a:rPr>
                        <a:t>0.336 </a:t>
                      </a:r>
                      <a:endParaRPr lang="fr-MA" sz="18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20650" marR="73025" marT="17145" marB="0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6350" marR="46355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MA" sz="1800" b="1" kern="1200" dirty="0">
                          <a:effectLst/>
                        </a:rPr>
                        <a:t>0.614 </a:t>
                      </a:r>
                      <a:endParaRPr lang="fr-MA" sz="18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20650" marR="73025" marT="1714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9016649"/>
                  </a:ext>
                </a:extLst>
              </a:tr>
              <a:tr h="267999">
                <a:tc>
                  <a:txBody>
                    <a:bodyPr/>
                    <a:lstStyle/>
                    <a:p>
                      <a:pPr marL="6350" marR="52070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MA" sz="1800" b="0" kern="1200" dirty="0">
                          <a:effectLst/>
                        </a:rPr>
                        <a:t>Résilience  </a:t>
                      </a:r>
                      <a:endParaRPr lang="fr-MA" sz="18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20650" marR="73025" marT="17145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50165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MA" sz="1800" b="1" kern="1200" dirty="0">
                          <a:effectLst/>
                        </a:rPr>
                        <a:t>0,244 </a:t>
                      </a:r>
                      <a:endParaRPr lang="fr-MA" sz="18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20650" marR="73025" marT="1714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48895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MA" sz="1800" b="1" kern="1200" dirty="0">
                          <a:effectLst/>
                        </a:rPr>
                        <a:t>0,212 </a:t>
                      </a:r>
                      <a:endParaRPr lang="fr-MA" sz="18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20650" marR="73025" marT="1714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50800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MA" sz="1800" b="1" kern="1200" dirty="0">
                          <a:effectLst/>
                        </a:rPr>
                        <a:t>0,103 </a:t>
                      </a:r>
                      <a:endParaRPr lang="fr-MA" sz="18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20650" marR="73025" marT="17145" marB="0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endParaRPr lang="fr-MA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19670"/>
                  </a:ext>
                </a:extLst>
              </a:tr>
              <a:tr h="2056297">
                <a:tc gridSpan="5">
                  <a:txBody>
                    <a:bodyPr/>
                    <a:lstStyle/>
                    <a:p>
                      <a:pPr marL="0" marR="0" lvl="0" indent="1857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MA" sz="1200" kern="1200" dirty="0">
                          <a:effectLst/>
                        </a:rPr>
                        <a:t>Significativité : R² &gt; 0,25</a:t>
                      </a:r>
                    </a:p>
                    <a:p>
                      <a:pPr marL="0" marR="0" lvl="0" indent="1857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MA" sz="1200" kern="1200" dirty="0">
                          <a:effectLst/>
                        </a:rPr>
                        <a:t>R² de 0,25 pour les construits cibles sont considérés comme faibles</a:t>
                      </a:r>
                    </a:p>
                    <a:p>
                      <a:pPr marL="0" marR="0" lvl="0" indent="1857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MA" sz="1200" kern="1200" dirty="0">
                          <a:effectLst/>
                        </a:rPr>
                        <a:t>R² de 0,50 pour les construits cibles sont considérés comme moyennes</a:t>
                      </a:r>
                    </a:p>
                    <a:p>
                      <a:pPr marL="0" marR="0" lvl="0" indent="1857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MA" sz="1200" kern="1200" dirty="0">
                          <a:effectLst/>
                        </a:rPr>
                        <a:t>R² de 0,75 pour les construits cibles sont considérés comme substantielles</a:t>
                      </a:r>
                    </a:p>
                    <a:p>
                      <a:pPr marL="0" marR="0" lvl="0" indent="185738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MA" sz="1200" dirty="0">
                          <a:effectLst/>
                        </a:rPr>
                        <a:t>Significativité : </a:t>
                      </a:r>
                      <a:r>
                        <a:rPr lang="fr-MA" sz="1200" kern="1200" dirty="0">
                          <a:effectLst/>
                        </a:rPr>
                        <a:t>GOF </a:t>
                      </a:r>
                      <a:r>
                        <a:rPr lang="fr-MA" sz="1200" dirty="0">
                          <a:effectLst/>
                        </a:rPr>
                        <a:t>&gt; 0,10</a:t>
                      </a:r>
                    </a:p>
                    <a:p>
                      <a:pPr marL="0" marR="0" lvl="0" indent="1857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MA" sz="1200" kern="1200" dirty="0">
                          <a:effectLst/>
                        </a:rPr>
                        <a:t>GOF au-dessus de 0,36 sont considérées comme un ajustement élevé. </a:t>
                      </a:r>
                    </a:p>
                    <a:p>
                      <a:pPr marL="0" marR="0" lvl="0" indent="1857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MA" sz="1200" kern="1200" dirty="0">
                          <a:effectLst/>
                        </a:rPr>
                        <a:t>GOF de 0,25 à 0,36 sont d’un ajustement moyen. </a:t>
                      </a:r>
                    </a:p>
                    <a:p>
                      <a:pPr marL="0" marR="0" lvl="0" indent="1857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MA" sz="1200" kern="1200" dirty="0">
                          <a:effectLst/>
                        </a:rPr>
                        <a:t>GOF entre 0,10 et 0,25 est considéré comme ajustement faible. </a:t>
                      </a:r>
                      <a:endParaRPr lang="fr-MA" sz="12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endParaRPr lang="fr-MA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endParaRPr lang="fr-MA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MA" sz="16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MA" sz="16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9427477"/>
                  </a:ext>
                </a:extLst>
              </a:tr>
            </a:tbl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8953AECA-1953-4697-BF09-6DDBEE9AD612}"/>
              </a:ext>
            </a:extLst>
          </p:cNvPr>
          <p:cNvSpPr/>
          <p:nvPr/>
        </p:nvSpPr>
        <p:spPr>
          <a:xfrm>
            <a:off x="4606208" y="2026357"/>
            <a:ext cx="529209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M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Tableau 4 </a:t>
            </a:r>
            <a:r>
              <a:rPr lang="fr-M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Ajustement du modèle global </a:t>
            </a:r>
          </a:p>
        </p:txBody>
      </p:sp>
      <p:sp>
        <p:nvSpPr>
          <p:cNvPr id="9" name="TextBox 25">
            <a:extLst>
              <a:ext uri="{FF2B5EF4-FFF2-40B4-BE49-F238E27FC236}">
                <a16:creationId xmlns:a16="http://schemas.microsoft.com/office/drawing/2014/main" id="{5A708586-A776-4B3D-BDC1-0AE053F32ADE}"/>
              </a:ext>
            </a:extLst>
          </p:cNvPr>
          <p:cNvSpPr txBox="1"/>
          <p:nvPr/>
        </p:nvSpPr>
        <p:spPr>
          <a:xfrm>
            <a:off x="9898302" y="5961366"/>
            <a:ext cx="300013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6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Source : </a:t>
            </a:r>
            <a:r>
              <a:rPr lang="fr-FR" sz="16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Sortie </a:t>
            </a:r>
            <a:r>
              <a:rPr lang="fr-FR" sz="1600" i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SmartPLS</a:t>
            </a:r>
            <a:endParaRPr lang="fr-FR" sz="1600" i="1" dirty="0">
              <a:solidFill>
                <a:schemeClr val="bg1"/>
              </a:solidFill>
            </a:endParaRPr>
          </a:p>
        </p:txBody>
      </p:sp>
      <p:sp>
        <p:nvSpPr>
          <p:cNvPr id="10" name="TextBox 101">
            <a:extLst>
              <a:ext uri="{FF2B5EF4-FFF2-40B4-BE49-F238E27FC236}">
                <a16:creationId xmlns:a16="http://schemas.microsoft.com/office/drawing/2014/main" id="{6513E22D-FBAF-4AFE-8A4F-7309C9FB496F}"/>
              </a:ext>
            </a:extLst>
          </p:cNvPr>
          <p:cNvSpPr txBox="1"/>
          <p:nvPr/>
        </p:nvSpPr>
        <p:spPr>
          <a:xfrm>
            <a:off x="177176" y="1247055"/>
            <a:ext cx="3911149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bg1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algn="ctr">
              <a:defRPr b="1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 marL="0" lvl="2" algn="ctr">
              <a:defRPr b="1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lvl="2"/>
            <a:r>
              <a:rPr lang="fr-MA" dirty="0"/>
              <a:t>Test des hypothèses: Coefficient de corrélation</a:t>
            </a:r>
          </a:p>
        </p:txBody>
      </p:sp>
      <p:sp>
        <p:nvSpPr>
          <p:cNvPr id="11" name="TextBox 101">
            <a:extLst>
              <a:ext uri="{FF2B5EF4-FFF2-40B4-BE49-F238E27FC236}">
                <a16:creationId xmlns:a16="http://schemas.microsoft.com/office/drawing/2014/main" id="{F47463A1-4610-4698-870F-22387778380B}"/>
              </a:ext>
            </a:extLst>
          </p:cNvPr>
          <p:cNvSpPr txBox="1"/>
          <p:nvPr/>
        </p:nvSpPr>
        <p:spPr>
          <a:xfrm>
            <a:off x="4192528" y="1258358"/>
            <a:ext cx="3911149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bg1">
                <a:lumMod val="50000"/>
              </a:schemeClr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algn="ctr">
              <a:defRPr b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 marL="0" lvl="2" algn="ctr">
              <a:defRPr b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lvl="2"/>
            <a:r>
              <a:rPr lang="fr-FR" dirty="0"/>
              <a:t>Coefficient de </a:t>
            </a:r>
            <a:r>
              <a:rPr lang="fr-FR"/>
              <a:t>détermination </a:t>
            </a:r>
            <a:r>
              <a:rPr lang="fr-MA"/>
              <a:t>R²</a:t>
            </a:r>
            <a:endParaRPr lang="fr-FR" dirty="0"/>
          </a:p>
        </p:txBody>
      </p:sp>
      <p:sp>
        <p:nvSpPr>
          <p:cNvPr id="12" name="TextBox 101">
            <a:extLst>
              <a:ext uri="{FF2B5EF4-FFF2-40B4-BE49-F238E27FC236}">
                <a16:creationId xmlns:a16="http://schemas.microsoft.com/office/drawing/2014/main" id="{D62FCE1B-47E8-4E8F-BF01-D3A94B326F20}"/>
              </a:ext>
            </a:extLst>
          </p:cNvPr>
          <p:cNvSpPr txBox="1"/>
          <p:nvPr/>
        </p:nvSpPr>
        <p:spPr>
          <a:xfrm>
            <a:off x="8207880" y="1248329"/>
            <a:ext cx="3911149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bg1">
                <a:lumMod val="50000"/>
              </a:schemeClr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algn="ctr">
              <a:defRPr b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 marL="0" lvl="2" algn="ctr">
              <a:defRPr b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lvl="2"/>
            <a:r>
              <a:rPr lang="fr-MA" dirty="0"/>
              <a:t>Test de la pertinence prédictive (Q²) </a:t>
            </a:r>
          </a:p>
        </p:txBody>
      </p:sp>
    </p:spTree>
    <p:extLst>
      <p:ext uri="{BB962C8B-B14F-4D97-AF65-F5344CB8AC3E}">
        <p14:creationId xmlns:p14="http://schemas.microsoft.com/office/powerpoint/2010/main" val="1361302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B8E2E7-CC07-4576-B323-FBB580A9E9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734" y="0"/>
            <a:ext cx="8596668" cy="653143"/>
          </a:xfrm>
        </p:spPr>
        <p:txBody>
          <a:bodyPr/>
          <a:lstStyle/>
          <a:p>
            <a:r>
              <a:rPr lang="en-US" u="sng" dirty="0"/>
              <a:t>Conclusion: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4A3478-7F23-4608-84E0-3DABE75CFF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734" y="767218"/>
            <a:ext cx="9512163" cy="6090782"/>
          </a:xfrm>
        </p:spPr>
        <p:txBody>
          <a:bodyPr>
            <a:noAutofit/>
          </a:bodyPr>
          <a:lstStyle/>
          <a:p>
            <a:pPr algn="just"/>
            <a:r>
              <a:rPr lang="fr-FR" sz="2000" b="1" u="sng" dirty="0">
                <a:solidFill>
                  <a:schemeClr val="accent1">
                    <a:lumMod val="50000"/>
                  </a:schemeClr>
                </a:solidFill>
              </a:rPr>
              <a:t>LIMITES DE LA RECHERCHE:</a:t>
            </a:r>
            <a:endParaRPr lang="en-US" sz="2000" b="1" u="sng" dirty="0">
              <a:solidFill>
                <a:schemeClr val="accent1">
                  <a:lumMod val="50000"/>
                </a:schemeClr>
              </a:solidFill>
            </a:endParaRPr>
          </a:p>
          <a:p>
            <a:pPr lvl="1" algn="just"/>
            <a:r>
              <a:rPr lang="fr-MA" sz="2000" dirty="0"/>
              <a:t>L'absence d'un modèle théorique qui aurait été testé avec les quatre variables étudiées;</a:t>
            </a:r>
            <a:endParaRPr lang="fr-FR" sz="2000" dirty="0"/>
          </a:p>
          <a:p>
            <a:pPr lvl="1" algn="just"/>
            <a:r>
              <a:rPr lang="fr-MA" sz="2000" dirty="0"/>
              <a:t>La composition de l’échantillon;</a:t>
            </a:r>
          </a:p>
          <a:p>
            <a:pPr lvl="1" algn="just"/>
            <a:r>
              <a:rPr lang="fr-FR" sz="2000" dirty="0"/>
              <a:t>Choix de l’outil de collecte de données par questionnaire auto-administré.</a:t>
            </a:r>
            <a:endParaRPr lang="en-US" sz="2000" dirty="0"/>
          </a:p>
          <a:p>
            <a:pPr marL="914400" lvl="2" indent="0" algn="just">
              <a:buNone/>
            </a:pPr>
            <a:endParaRPr lang="en-US" sz="1800" dirty="0"/>
          </a:p>
          <a:p>
            <a:pPr marL="342900" lvl="2" indent="-342900" algn="just">
              <a:tabLst>
                <a:tab pos="354013" algn="l"/>
              </a:tabLst>
            </a:pPr>
            <a:r>
              <a:rPr lang="fr-FR" sz="2000" b="1" u="sng" dirty="0">
                <a:solidFill>
                  <a:schemeClr val="accent1">
                    <a:lumMod val="50000"/>
                  </a:schemeClr>
                </a:solidFill>
              </a:rPr>
              <a:t>PERSPECTIVES DE LA RECHERCHE:</a:t>
            </a:r>
          </a:p>
          <a:p>
            <a:pPr lvl="1" algn="just"/>
            <a:r>
              <a:rPr lang="fr-MA" sz="2000" dirty="0"/>
              <a:t>L’exploration des autres variables latentes et manifestes;</a:t>
            </a:r>
          </a:p>
          <a:p>
            <a:pPr lvl="1" algn="just"/>
            <a:r>
              <a:rPr lang="fr-MA" sz="2000" dirty="0"/>
              <a:t>Inclure d'autres types des variables tels que des variables modératrices et médiatrices;</a:t>
            </a:r>
          </a:p>
          <a:p>
            <a:pPr lvl="1" algn="just"/>
            <a:r>
              <a:rPr lang="fr-FR" sz="2000" dirty="0"/>
              <a:t>Réaliser une étude longitudinale afin de vérifier la solidité de nos conclusions dans le temps;</a:t>
            </a:r>
          </a:p>
          <a:p>
            <a:pPr lvl="1" algn="just"/>
            <a:r>
              <a:rPr lang="fr-MA" sz="2000" dirty="0"/>
              <a:t>Élargir le champs spatial de l’analyse pour l’étaler sur l’échelle nationale.</a:t>
            </a:r>
            <a:endParaRPr lang="en-US" sz="2000" dirty="0"/>
          </a:p>
          <a:p>
            <a:pPr algn="just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803939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E6E4973D-DDD6-4B47-A8ED-07AC72B69C3B}"/>
              </a:ext>
            </a:extLst>
          </p:cNvPr>
          <p:cNvSpPr txBox="1">
            <a:spLocks/>
          </p:cNvSpPr>
          <p:nvPr/>
        </p:nvSpPr>
        <p:spPr>
          <a:xfrm>
            <a:off x="4146620" y="2952992"/>
            <a:ext cx="4777182" cy="94260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GB" sz="6000" dirty="0">
                <a:latin typeface="Century Gothic" pitchFamily="34" charset="0"/>
                <a:ea typeface="+mj-ea"/>
                <a:cs typeface="+mj-cs"/>
              </a:rPr>
              <a:t>Merci pour votre attention </a:t>
            </a:r>
          </a:p>
        </p:txBody>
      </p:sp>
      <p:sp>
        <p:nvSpPr>
          <p:cNvPr id="5" name="Freeform 5" descr="&lt;LOGICA_QUOTE_LEFT&gt;">
            <a:extLst>
              <a:ext uri="{FF2B5EF4-FFF2-40B4-BE49-F238E27FC236}">
                <a16:creationId xmlns:a16="http://schemas.microsoft.com/office/drawing/2014/main" id="{81493BEA-29E4-4B87-BD1B-2B62F329FD2E}"/>
              </a:ext>
            </a:extLst>
          </p:cNvPr>
          <p:cNvSpPr>
            <a:spLocks/>
          </p:cNvSpPr>
          <p:nvPr/>
        </p:nvSpPr>
        <p:spPr bwMode="gray">
          <a:xfrm>
            <a:off x="2053392" y="2133597"/>
            <a:ext cx="1243002" cy="2540194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43"/>
              </a:cxn>
              <a:cxn ang="0">
                <a:pos x="132" y="378"/>
              </a:cxn>
              <a:cxn ang="0">
                <a:pos x="132" y="322"/>
              </a:cxn>
              <a:cxn ang="0">
                <a:pos x="58" y="244"/>
              </a:cxn>
              <a:cxn ang="0">
                <a:pos x="58" y="0"/>
              </a:cxn>
              <a:cxn ang="0">
                <a:pos x="0" y="0"/>
              </a:cxn>
            </a:cxnLst>
            <a:rect l="0" t="0" r="r" b="b"/>
            <a:pathLst>
              <a:path w="132" h="378">
                <a:moveTo>
                  <a:pt x="0" y="0"/>
                </a:moveTo>
                <a:cubicBezTo>
                  <a:pt x="0" y="243"/>
                  <a:pt x="0" y="243"/>
                  <a:pt x="0" y="243"/>
                </a:cubicBezTo>
                <a:cubicBezTo>
                  <a:pt x="0" y="316"/>
                  <a:pt x="59" y="376"/>
                  <a:pt x="132" y="378"/>
                </a:cubicBezTo>
                <a:cubicBezTo>
                  <a:pt x="132" y="322"/>
                  <a:pt x="132" y="322"/>
                  <a:pt x="132" y="322"/>
                </a:cubicBezTo>
                <a:cubicBezTo>
                  <a:pt x="88" y="317"/>
                  <a:pt x="58" y="286"/>
                  <a:pt x="58" y="244"/>
                </a:cubicBezTo>
                <a:cubicBezTo>
                  <a:pt x="58" y="0"/>
                  <a:pt x="58" y="0"/>
                  <a:pt x="58" y="0"/>
                </a:cubicBezTo>
                <a:cubicBezTo>
                  <a:pt x="0" y="0"/>
                  <a:pt x="0" y="0"/>
                  <a:pt x="0" y="0"/>
                </a:cubicBez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3600"/>
          </a:p>
        </p:txBody>
      </p:sp>
      <p:sp>
        <p:nvSpPr>
          <p:cNvPr id="6" name="Freeform 9" descr="&lt;LOGICA_QUOTE_RIGHT&gt;">
            <a:extLst>
              <a:ext uri="{FF2B5EF4-FFF2-40B4-BE49-F238E27FC236}">
                <a16:creationId xmlns:a16="http://schemas.microsoft.com/office/drawing/2014/main" id="{6F66FBE3-DD4C-459E-AF96-4F9384AF313D}"/>
              </a:ext>
            </a:extLst>
          </p:cNvPr>
          <p:cNvSpPr>
            <a:spLocks/>
          </p:cNvSpPr>
          <p:nvPr/>
        </p:nvSpPr>
        <p:spPr bwMode="gray">
          <a:xfrm>
            <a:off x="2862893" y="2022770"/>
            <a:ext cx="1244323" cy="2540194"/>
          </a:xfrm>
          <a:custGeom>
            <a:avLst/>
            <a:gdLst/>
            <a:ahLst/>
            <a:cxnLst>
              <a:cxn ang="0">
                <a:pos x="132" y="378"/>
              </a:cxn>
              <a:cxn ang="0">
                <a:pos x="132" y="134"/>
              </a:cxn>
              <a:cxn ang="0">
                <a:pos x="0" y="0"/>
              </a:cxn>
              <a:cxn ang="0">
                <a:pos x="0" y="55"/>
              </a:cxn>
              <a:cxn ang="0">
                <a:pos x="74" y="133"/>
              </a:cxn>
              <a:cxn ang="0">
                <a:pos x="74" y="378"/>
              </a:cxn>
              <a:cxn ang="0">
                <a:pos x="132" y="378"/>
              </a:cxn>
            </a:cxnLst>
            <a:rect l="0" t="0" r="r" b="b"/>
            <a:pathLst>
              <a:path w="132" h="378">
                <a:moveTo>
                  <a:pt x="132" y="378"/>
                </a:moveTo>
                <a:cubicBezTo>
                  <a:pt x="132" y="134"/>
                  <a:pt x="132" y="134"/>
                  <a:pt x="132" y="134"/>
                </a:cubicBezTo>
                <a:cubicBezTo>
                  <a:pt x="131" y="61"/>
                  <a:pt x="73" y="1"/>
                  <a:pt x="0" y="0"/>
                </a:cubicBezTo>
                <a:cubicBezTo>
                  <a:pt x="0" y="55"/>
                  <a:pt x="0" y="55"/>
                  <a:pt x="0" y="55"/>
                </a:cubicBezTo>
                <a:cubicBezTo>
                  <a:pt x="43" y="61"/>
                  <a:pt x="73" y="91"/>
                  <a:pt x="74" y="133"/>
                </a:cubicBezTo>
                <a:cubicBezTo>
                  <a:pt x="74" y="378"/>
                  <a:pt x="74" y="378"/>
                  <a:pt x="74" y="378"/>
                </a:cubicBezTo>
                <a:cubicBezTo>
                  <a:pt x="132" y="378"/>
                  <a:pt x="132" y="378"/>
                  <a:pt x="132" y="378"/>
                </a:cubicBez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3600"/>
          </a:p>
        </p:txBody>
      </p:sp>
    </p:spTree>
    <p:extLst>
      <p:ext uri="{BB962C8B-B14F-4D97-AF65-F5344CB8AC3E}">
        <p14:creationId xmlns:p14="http://schemas.microsoft.com/office/powerpoint/2010/main" val="4057707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8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760"/>
                            </p:stCondLst>
                            <p:childTnLst>
                              <p:par>
                                <p:cTn id="11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1.85185E-6 L 0.41654 -1.85185E-6 " pathEditMode="relative" rAng="0" ptsTypes="AA">
                                      <p:cBhvr>
                                        <p:cTn id="12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82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>
            <a:extLst>
              <a:ext uri="{FF2B5EF4-FFF2-40B4-BE49-F238E27FC236}">
                <a16:creationId xmlns:a16="http://schemas.microsoft.com/office/drawing/2014/main" id="{CD9702CC-0A62-4D22-AEF3-14353E0D1996}"/>
              </a:ext>
            </a:extLst>
          </p:cNvPr>
          <p:cNvSpPr>
            <a:spLocks noChangeArrowheads="1"/>
          </p:cNvSpPr>
          <p:nvPr/>
        </p:nvSpPr>
        <p:spPr bwMode="gray">
          <a:xfrm>
            <a:off x="1524000" y="3175"/>
            <a:ext cx="9144000" cy="162560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5" name="Espace réservé du numéro de diapositive 17">
            <a:extLst>
              <a:ext uri="{FF2B5EF4-FFF2-40B4-BE49-F238E27FC236}">
                <a16:creationId xmlns:a16="http://schemas.microsoft.com/office/drawing/2014/main" id="{A4166396-8E84-43DC-8636-2F7574FA5BF8}"/>
              </a:ext>
            </a:extLst>
          </p:cNvPr>
          <p:cNvSpPr txBox="1">
            <a:spLocks/>
          </p:cNvSpPr>
          <p:nvPr/>
        </p:nvSpPr>
        <p:spPr>
          <a:xfrm>
            <a:off x="5879976" y="6481142"/>
            <a:ext cx="360040" cy="476250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>
              <a:defRPr/>
            </a:pPr>
            <a:fld id="{6A7C5893-520F-4B8C-85B1-8E6CCFC28006}" type="slidenum">
              <a:rPr lang="fr-FR" sz="1200" b="1">
                <a:solidFill>
                  <a:schemeClr val="bg1"/>
                </a:solidFill>
                <a:latin typeface="Century Gothic" pitchFamily="34" charset="0"/>
              </a:rPr>
              <a:pPr algn="r">
                <a:defRPr/>
              </a:pPr>
              <a:t>2</a:t>
            </a:fld>
            <a:endParaRPr lang="fr-FR" sz="1200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0F3A0D2-4B10-465C-9467-021F251B730C}"/>
              </a:ext>
            </a:extLst>
          </p:cNvPr>
          <p:cNvSpPr/>
          <p:nvPr/>
        </p:nvSpPr>
        <p:spPr>
          <a:xfrm>
            <a:off x="1872094" y="6025278"/>
            <a:ext cx="3738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>
                <a:solidFill>
                  <a:schemeClr val="bg1"/>
                </a:solidFill>
              </a:rPr>
              <a:t>IV</a:t>
            </a:r>
          </a:p>
        </p:txBody>
      </p:sp>
      <p:grpSp>
        <p:nvGrpSpPr>
          <p:cNvPr id="7" name="Groupe 34">
            <a:extLst>
              <a:ext uri="{FF2B5EF4-FFF2-40B4-BE49-F238E27FC236}">
                <a16:creationId xmlns:a16="http://schemas.microsoft.com/office/drawing/2014/main" id="{A72BDFD6-692C-45A8-AA21-DD21C3F816D7}"/>
              </a:ext>
            </a:extLst>
          </p:cNvPr>
          <p:cNvGrpSpPr/>
          <p:nvPr/>
        </p:nvGrpSpPr>
        <p:grpSpPr>
          <a:xfrm>
            <a:off x="1501012" y="3494514"/>
            <a:ext cx="7412204" cy="504057"/>
            <a:chOff x="841108" y="1294358"/>
            <a:chExt cx="7475308" cy="508077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87F67228-AF45-4B42-84C2-021536E50D04}"/>
                </a:ext>
              </a:extLst>
            </p:cNvPr>
            <p:cNvSpPr/>
            <p:nvPr/>
          </p:nvSpPr>
          <p:spPr>
            <a:xfrm rot="16200000" flipV="1">
              <a:off x="4637264" y="-1421677"/>
              <a:ext cx="508077" cy="5940148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endParaRPr lang="fr-FR" sz="2000" dirty="0">
                <a:latin typeface="Georgia" pitchFamily="18" charset="0"/>
              </a:endParaRPr>
            </a:p>
          </p:txBody>
        </p:sp>
        <p:sp>
          <p:nvSpPr>
            <p:cNvPr id="9" name="ZoneTexte 8">
              <a:extLst>
                <a:ext uri="{FF2B5EF4-FFF2-40B4-BE49-F238E27FC236}">
                  <a16:creationId xmlns:a16="http://schemas.microsoft.com/office/drawing/2014/main" id="{D0F4CFC1-9E33-49D2-875D-53AFF7E6A315}"/>
                </a:ext>
              </a:extLst>
            </p:cNvPr>
            <p:cNvSpPr txBox="1"/>
            <p:nvPr/>
          </p:nvSpPr>
          <p:spPr>
            <a:xfrm>
              <a:off x="841108" y="1340769"/>
              <a:ext cx="13316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fr-FR" sz="2400" dirty="0">
                <a:latin typeface="Century Gothic" pitchFamily="34" charset="0"/>
              </a:endParaRPr>
            </a:p>
          </p:txBody>
        </p:sp>
        <p:sp>
          <p:nvSpPr>
            <p:cNvPr id="10" name="ZoneTexte 9">
              <a:extLst>
                <a:ext uri="{FF2B5EF4-FFF2-40B4-BE49-F238E27FC236}">
                  <a16:creationId xmlns:a16="http://schemas.microsoft.com/office/drawing/2014/main" id="{7C379480-4862-44FC-8171-3BBE01E2DEDE}"/>
                </a:ext>
              </a:extLst>
            </p:cNvPr>
            <p:cNvSpPr txBox="1"/>
            <p:nvPr/>
          </p:nvSpPr>
          <p:spPr>
            <a:xfrm>
              <a:off x="6984776" y="1340769"/>
              <a:ext cx="13316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fr-FR" sz="2400" dirty="0">
                <a:solidFill>
                  <a:schemeClr val="bg1"/>
                </a:solidFill>
                <a:latin typeface="Century Gothic" pitchFamily="34" charset="0"/>
              </a:endParaRPr>
            </a:p>
          </p:txBody>
        </p:sp>
      </p:grpSp>
      <p:sp>
        <p:nvSpPr>
          <p:cNvPr id="11" name="Rectangle 10">
            <a:extLst>
              <a:ext uri="{FF2B5EF4-FFF2-40B4-BE49-F238E27FC236}">
                <a16:creationId xmlns:a16="http://schemas.microsoft.com/office/drawing/2014/main" id="{CF6970CC-2310-457E-84A8-2671A83B7F3B}"/>
              </a:ext>
            </a:extLst>
          </p:cNvPr>
          <p:cNvSpPr/>
          <p:nvPr/>
        </p:nvSpPr>
        <p:spPr>
          <a:xfrm>
            <a:off x="2689776" y="3510268"/>
            <a:ext cx="457849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dirty="0">
                <a:latin typeface="Century Gothic" pitchFamily="34" charset="0"/>
              </a:rPr>
              <a:t>MÉTHODOLOGIE DE LA RECHERCHE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285AFF9-41F7-426B-A3E0-BC25653D5A65}"/>
              </a:ext>
            </a:extLst>
          </p:cNvPr>
          <p:cNvSpPr/>
          <p:nvPr/>
        </p:nvSpPr>
        <p:spPr>
          <a:xfrm>
            <a:off x="1971558" y="2884224"/>
            <a:ext cx="504056" cy="504056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>
                <a:solidFill>
                  <a:schemeClr val="bg1"/>
                </a:solidFill>
                <a:latin typeface="Century Gothic" pitchFamily="34" charset="0"/>
              </a:rPr>
              <a:t>II</a:t>
            </a:r>
          </a:p>
        </p:txBody>
      </p:sp>
      <p:grpSp>
        <p:nvGrpSpPr>
          <p:cNvPr id="13" name="Groupe 34">
            <a:extLst>
              <a:ext uri="{FF2B5EF4-FFF2-40B4-BE49-F238E27FC236}">
                <a16:creationId xmlns:a16="http://schemas.microsoft.com/office/drawing/2014/main" id="{B5888882-071B-47DB-8239-9DD65FB3D282}"/>
              </a:ext>
            </a:extLst>
          </p:cNvPr>
          <p:cNvGrpSpPr/>
          <p:nvPr/>
        </p:nvGrpSpPr>
        <p:grpSpPr>
          <a:xfrm>
            <a:off x="1487996" y="4130476"/>
            <a:ext cx="7475308" cy="504057"/>
            <a:chOff x="841108" y="1294358"/>
            <a:chExt cx="7475308" cy="508077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CFC8BDD4-CB7E-4FBB-A6D9-1D79E3744B14}"/>
                </a:ext>
              </a:extLst>
            </p:cNvPr>
            <p:cNvSpPr/>
            <p:nvPr/>
          </p:nvSpPr>
          <p:spPr>
            <a:xfrm rot="16200000" flipV="1">
              <a:off x="4637264" y="-1421677"/>
              <a:ext cx="508077" cy="5940148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endParaRPr lang="fr-FR" sz="2000" dirty="0">
                <a:latin typeface="Georgia" pitchFamily="18" charset="0"/>
              </a:endParaRPr>
            </a:p>
          </p:txBody>
        </p: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01D3F59B-C3B9-4A8B-98F7-91676D3F922A}"/>
                </a:ext>
              </a:extLst>
            </p:cNvPr>
            <p:cNvSpPr txBox="1"/>
            <p:nvPr/>
          </p:nvSpPr>
          <p:spPr>
            <a:xfrm>
              <a:off x="841108" y="1340769"/>
              <a:ext cx="13316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fr-FR" sz="2400" dirty="0">
                <a:latin typeface="Century Gothic" pitchFamily="34" charset="0"/>
              </a:endParaRPr>
            </a:p>
          </p:txBody>
        </p:sp>
        <p:sp>
          <p:nvSpPr>
            <p:cNvPr id="16" name="ZoneTexte 15">
              <a:extLst>
                <a:ext uri="{FF2B5EF4-FFF2-40B4-BE49-F238E27FC236}">
                  <a16:creationId xmlns:a16="http://schemas.microsoft.com/office/drawing/2014/main" id="{C198B800-DC22-4DD3-80EE-835499463D8F}"/>
                </a:ext>
              </a:extLst>
            </p:cNvPr>
            <p:cNvSpPr txBox="1"/>
            <p:nvPr/>
          </p:nvSpPr>
          <p:spPr>
            <a:xfrm>
              <a:off x="6984776" y="1340769"/>
              <a:ext cx="13316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fr-FR" sz="2400" dirty="0">
                <a:solidFill>
                  <a:schemeClr val="bg1"/>
                </a:solidFill>
                <a:latin typeface="Century Gothic" pitchFamily="34" charset="0"/>
              </a:endParaRPr>
            </a:p>
          </p:txBody>
        </p:sp>
      </p:grpSp>
      <p:sp>
        <p:nvSpPr>
          <p:cNvPr id="17" name="Rectangle 16">
            <a:extLst>
              <a:ext uri="{FF2B5EF4-FFF2-40B4-BE49-F238E27FC236}">
                <a16:creationId xmlns:a16="http://schemas.microsoft.com/office/drawing/2014/main" id="{0773ED22-B3EE-4095-954F-5550B1FD0D3A}"/>
              </a:ext>
            </a:extLst>
          </p:cNvPr>
          <p:cNvSpPr/>
          <p:nvPr/>
        </p:nvSpPr>
        <p:spPr>
          <a:xfrm>
            <a:off x="2689776" y="4158340"/>
            <a:ext cx="525977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dirty="0">
                <a:latin typeface="Century Gothic" pitchFamily="34" charset="0"/>
              </a:rPr>
              <a:t>ANALYSE ET RÉSULTATS DE LA RECHERCHE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0B97253-78E7-48CA-A454-29E72372DD2B}"/>
              </a:ext>
            </a:extLst>
          </p:cNvPr>
          <p:cNvSpPr/>
          <p:nvPr/>
        </p:nvSpPr>
        <p:spPr>
          <a:xfrm>
            <a:off x="1953398" y="3490905"/>
            <a:ext cx="504000" cy="50400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>
                <a:solidFill>
                  <a:schemeClr val="bg1"/>
                </a:solidFill>
                <a:latin typeface="Century Gothic" pitchFamily="34" charset="0"/>
              </a:rPr>
              <a:t>III</a:t>
            </a:r>
          </a:p>
        </p:txBody>
      </p:sp>
      <p:grpSp>
        <p:nvGrpSpPr>
          <p:cNvPr id="19" name="Groupe 34">
            <a:extLst>
              <a:ext uri="{FF2B5EF4-FFF2-40B4-BE49-F238E27FC236}">
                <a16:creationId xmlns:a16="http://schemas.microsoft.com/office/drawing/2014/main" id="{A1099CCE-2D1B-4ECA-9136-CC311E86FDC9}"/>
              </a:ext>
            </a:extLst>
          </p:cNvPr>
          <p:cNvGrpSpPr/>
          <p:nvPr/>
        </p:nvGrpSpPr>
        <p:grpSpPr>
          <a:xfrm>
            <a:off x="1487996" y="4786703"/>
            <a:ext cx="7475308" cy="504057"/>
            <a:chOff x="841108" y="1294358"/>
            <a:chExt cx="7475308" cy="508077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F37BF4D5-AF33-4314-8C71-2C714FFE5212}"/>
                </a:ext>
              </a:extLst>
            </p:cNvPr>
            <p:cNvSpPr/>
            <p:nvPr/>
          </p:nvSpPr>
          <p:spPr>
            <a:xfrm rot="16200000" flipV="1">
              <a:off x="4637264" y="-1421677"/>
              <a:ext cx="508077" cy="5940148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endParaRPr lang="fr-FR" sz="2000" dirty="0">
                <a:latin typeface="Georgia" pitchFamily="18" charset="0"/>
              </a:endParaRPr>
            </a:p>
          </p:txBody>
        </p:sp>
        <p:sp>
          <p:nvSpPr>
            <p:cNvPr id="21" name="ZoneTexte 20">
              <a:extLst>
                <a:ext uri="{FF2B5EF4-FFF2-40B4-BE49-F238E27FC236}">
                  <a16:creationId xmlns:a16="http://schemas.microsoft.com/office/drawing/2014/main" id="{B09B1DCB-C398-4E8E-A8EF-A4E6F3DCE89A}"/>
                </a:ext>
              </a:extLst>
            </p:cNvPr>
            <p:cNvSpPr txBox="1"/>
            <p:nvPr/>
          </p:nvSpPr>
          <p:spPr>
            <a:xfrm>
              <a:off x="841108" y="1340769"/>
              <a:ext cx="13316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fr-FR" sz="2400" dirty="0">
                <a:latin typeface="Century Gothic" pitchFamily="34" charset="0"/>
              </a:endParaRPr>
            </a:p>
          </p:txBody>
        </p: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5363B08C-DC41-41C8-BB42-5147255946E6}"/>
                </a:ext>
              </a:extLst>
            </p:cNvPr>
            <p:cNvSpPr txBox="1"/>
            <p:nvPr/>
          </p:nvSpPr>
          <p:spPr>
            <a:xfrm>
              <a:off x="6984776" y="1340769"/>
              <a:ext cx="13316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fr-FR" sz="2400" dirty="0">
                <a:solidFill>
                  <a:schemeClr val="bg1"/>
                </a:solidFill>
                <a:latin typeface="Century Gothic" pitchFamily="34" charset="0"/>
              </a:endParaRPr>
            </a:p>
          </p:txBody>
        </p: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65B2E5F4-E41B-4815-A523-C44734579E60}"/>
              </a:ext>
            </a:extLst>
          </p:cNvPr>
          <p:cNvSpPr/>
          <p:nvPr/>
        </p:nvSpPr>
        <p:spPr>
          <a:xfrm>
            <a:off x="1953342" y="4118851"/>
            <a:ext cx="504056" cy="504056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>
                <a:solidFill>
                  <a:schemeClr val="bg1"/>
                </a:solidFill>
                <a:latin typeface="Century Gothic" pitchFamily="34" charset="0"/>
              </a:rPr>
              <a:t>IV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72DAA69-778C-4331-8AA2-4FA4F5B6493D}"/>
              </a:ext>
            </a:extLst>
          </p:cNvPr>
          <p:cNvSpPr/>
          <p:nvPr/>
        </p:nvSpPr>
        <p:spPr>
          <a:xfrm rot="16200000" flipH="1" flipV="1">
            <a:off x="8179629" y="-1116690"/>
            <a:ext cx="45719" cy="5004048"/>
          </a:xfrm>
          <a:prstGeom prst="rect">
            <a:avLst/>
          </a:prstGeom>
          <a:solidFill>
            <a:schemeClr val="accent1">
              <a:lumMod val="50000"/>
            </a:schemeClr>
          </a:solidFill>
          <a:ln w="28575">
            <a:solidFill>
              <a:schemeClr val="accent1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>
              <a:defRPr/>
            </a:pPr>
            <a:endParaRPr lang="en-GB" sz="2800" dirty="0">
              <a:solidFill>
                <a:srgbClr val="36C41E"/>
              </a:solidFill>
              <a:latin typeface="Century Gothic" pitchFamily="34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FEE4562-BCFA-4882-8B87-BE8499392968}"/>
              </a:ext>
            </a:extLst>
          </p:cNvPr>
          <p:cNvSpPr/>
          <p:nvPr/>
        </p:nvSpPr>
        <p:spPr>
          <a:xfrm rot="10800000" flipV="1">
            <a:off x="7958945" y="713499"/>
            <a:ext cx="2673051" cy="600741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>
              <a:defRPr/>
            </a:pPr>
            <a:r>
              <a:rPr lang="en-GB" sz="4000" dirty="0">
                <a:solidFill>
                  <a:schemeClr val="accent1">
                    <a:lumMod val="50000"/>
                  </a:schemeClr>
                </a:solidFill>
                <a:latin typeface="Century Gothic" pitchFamily="34" charset="0"/>
              </a:rPr>
              <a:t>PLAN</a:t>
            </a:r>
          </a:p>
        </p:txBody>
      </p:sp>
      <p:grpSp>
        <p:nvGrpSpPr>
          <p:cNvPr id="26" name="Groupe 34">
            <a:extLst>
              <a:ext uri="{FF2B5EF4-FFF2-40B4-BE49-F238E27FC236}">
                <a16:creationId xmlns:a16="http://schemas.microsoft.com/office/drawing/2014/main" id="{9A5C65B3-423B-4FDF-AF6F-7119CDCD687C}"/>
              </a:ext>
            </a:extLst>
          </p:cNvPr>
          <p:cNvGrpSpPr/>
          <p:nvPr/>
        </p:nvGrpSpPr>
        <p:grpSpPr>
          <a:xfrm>
            <a:off x="1571725" y="2878794"/>
            <a:ext cx="7354554" cy="518072"/>
            <a:chOff x="907581" y="1290223"/>
            <a:chExt cx="7408835" cy="512212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405C4AAC-5460-467F-96C6-7E3664689B0B}"/>
                </a:ext>
              </a:extLst>
            </p:cNvPr>
            <p:cNvSpPr/>
            <p:nvPr/>
          </p:nvSpPr>
          <p:spPr>
            <a:xfrm rot="16200000" flipV="1">
              <a:off x="4637264" y="-1421677"/>
              <a:ext cx="508077" cy="5940148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endParaRPr lang="fr-FR" sz="2000" dirty="0">
                <a:latin typeface="Georgia" pitchFamily="18" charset="0"/>
              </a:endParaRPr>
            </a:p>
          </p:txBody>
        </p:sp>
        <p:sp>
          <p:nvSpPr>
            <p:cNvPr id="28" name="ZoneTexte 27">
              <a:extLst>
                <a:ext uri="{FF2B5EF4-FFF2-40B4-BE49-F238E27FC236}">
                  <a16:creationId xmlns:a16="http://schemas.microsoft.com/office/drawing/2014/main" id="{EDBE7773-3DEE-4769-B32C-9C367484AE69}"/>
                </a:ext>
              </a:extLst>
            </p:cNvPr>
            <p:cNvSpPr txBox="1"/>
            <p:nvPr/>
          </p:nvSpPr>
          <p:spPr>
            <a:xfrm>
              <a:off x="907581" y="1290223"/>
              <a:ext cx="53162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fr-FR" sz="2400" dirty="0">
                <a:latin typeface="Century Gothic" pitchFamily="34" charset="0"/>
              </a:endParaRPr>
            </a:p>
          </p:txBody>
        </p:sp>
        <p:sp>
          <p:nvSpPr>
            <p:cNvPr id="29" name="ZoneTexte 28">
              <a:extLst>
                <a:ext uri="{FF2B5EF4-FFF2-40B4-BE49-F238E27FC236}">
                  <a16:creationId xmlns:a16="http://schemas.microsoft.com/office/drawing/2014/main" id="{BEDF17EA-90C0-4F1B-89C0-D3BD9E8ACA6C}"/>
                </a:ext>
              </a:extLst>
            </p:cNvPr>
            <p:cNvSpPr txBox="1"/>
            <p:nvPr/>
          </p:nvSpPr>
          <p:spPr>
            <a:xfrm>
              <a:off x="6984776" y="1340769"/>
              <a:ext cx="13316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fr-FR" sz="2400" dirty="0">
                <a:solidFill>
                  <a:schemeClr val="bg1"/>
                </a:solidFill>
                <a:latin typeface="Century Gothic" pitchFamily="34" charset="0"/>
              </a:endParaRPr>
            </a:p>
          </p:txBody>
        </p:sp>
      </p:grpSp>
      <p:sp>
        <p:nvSpPr>
          <p:cNvPr id="30" name="Rectangle 29">
            <a:extLst>
              <a:ext uri="{FF2B5EF4-FFF2-40B4-BE49-F238E27FC236}">
                <a16:creationId xmlns:a16="http://schemas.microsoft.com/office/drawing/2014/main" id="{745D0831-A450-4FC2-8AD6-041D9E8D99F8}"/>
              </a:ext>
            </a:extLst>
          </p:cNvPr>
          <p:cNvSpPr/>
          <p:nvPr/>
        </p:nvSpPr>
        <p:spPr>
          <a:xfrm>
            <a:off x="2689776" y="2924565"/>
            <a:ext cx="252344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dirty="0">
                <a:latin typeface="Century Gothic" pitchFamily="34" charset="0"/>
              </a:rPr>
              <a:t>CADRE THÉORIQUE</a:t>
            </a:r>
          </a:p>
        </p:txBody>
      </p:sp>
      <p:sp>
        <p:nvSpPr>
          <p:cNvPr id="31" name="Rectangle 7">
            <a:extLst>
              <a:ext uri="{FF2B5EF4-FFF2-40B4-BE49-F238E27FC236}">
                <a16:creationId xmlns:a16="http://schemas.microsoft.com/office/drawing/2014/main" id="{47B0EA89-5CD6-472F-8485-3F31146CEC25}"/>
              </a:ext>
            </a:extLst>
          </p:cNvPr>
          <p:cNvSpPr>
            <a:spLocks noChangeArrowheads="1"/>
          </p:cNvSpPr>
          <p:nvPr/>
        </p:nvSpPr>
        <p:spPr bwMode="gray">
          <a:xfrm>
            <a:off x="1487996" y="605227"/>
            <a:ext cx="9144000" cy="45719"/>
          </a:xfrm>
          <a:prstGeom prst="rect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>
              <a:ln w="6350">
                <a:solidFill>
                  <a:schemeClr val="tx1"/>
                </a:solidFill>
              </a:ln>
            </a:endParaRPr>
          </a:p>
        </p:txBody>
      </p:sp>
      <p:sp>
        <p:nvSpPr>
          <p:cNvPr id="32" name="Espace réservé du numéro de diapositive 17">
            <a:extLst>
              <a:ext uri="{FF2B5EF4-FFF2-40B4-BE49-F238E27FC236}">
                <a16:creationId xmlns:a16="http://schemas.microsoft.com/office/drawing/2014/main" id="{699FAFEA-EFEA-405E-8EE2-0DB1228E41F1}"/>
              </a:ext>
            </a:extLst>
          </p:cNvPr>
          <p:cNvSpPr txBox="1">
            <a:spLocks/>
          </p:cNvSpPr>
          <p:nvPr/>
        </p:nvSpPr>
        <p:spPr>
          <a:xfrm>
            <a:off x="5959529" y="6479710"/>
            <a:ext cx="360040" cy="476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fr-FR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2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78DDF97B-536D-437D-AFD8-FF5743856169}"/>
              </a:ext>
            </a:extLst>
          </p:cNvPr>
          <p:cNvSpPr/>
          <p:nvPr/>
        </p:nvSpPr>
        <p:spPr>
          <a:xfrm>
            <a:off x="1953342" y="4772815"/>
            <a:ext cx="489762" cy="496555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>
                <a:solidFill>
                  <a:schemeClr val="bg1"/>
                </a:solidFill>
                <a:latin typeface="Century Gothic" pitchFamily="34" charset="0"/>
              </a:rPr>
              <a:t>V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B8433708-B323-46C0-8ABD-F128CAA51296}"/>
              </a:ext>
            </a:extLst>
          </p:cNvPr>
          <p:cNvSpPr/>
          <p:nvPr/>
        </p:nvSpPr>
        <p:spPr>
          <a:xfrm>
            <a:off x="2689775" y="4820936"/>
            <a:ext cx="25519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dirty="0">
                <a:solidFill>
                  <a:schemeClr val="bg1"/>
                </a:solidFill>
                <a:latin typeface="Century Gothic" pitchFamily="34" charset="0"/>
              </a:rPr>
              <a:t> </a:t>
            </a: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EF304BB3-23EE-4249-AE7B-E8F45E7701CE}"/>
              </a:ext>
            </a:extLst>
          </p:cNvPr>
          <p:cNvSpPr txBox="1"/>
          <p:nvPr/>
        </p:nvSpPr>
        <p:spPr>
          <a:xfrm>
            <a:off x="3823750" y="1573733"/>
            <a:ext cx="1331640" cy="4580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24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grpSp>
        <p:nvGrpSpPr>
          <p:cNvPr id="36" name="Groupe 34">
            <a:extLst>
              <a:ext uri="{FF2B5EF4-FFF2-40B4-BE49-F238E27FC236}">
                <a16:creationId xmlns:a16="http://schemas.microsoft.com/office/drawing/2014/main" id="{9FAD35DE-1468-40B6-AB87-D5783C21D862}"/>
              </a:ext>
            </a:extLst>
          </p:cNvPr>
          <p:cNvGrpSpPr/>
          <p:nvPr/>
        </p:nvGrpSpPr>
        <p:grpSpPr>
          <a:xfrm>
            <a:off x="1501012" y="2234944"/>
            <a:ext cx="7412204" cy="504057"/>
            <a:chOff x="841108" y="1294358"/>
            <a:chExt cx="7475308" cy="508077"/>
          </a:xfrm>
        </p:grpSpPr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BB07766D-CDBD-40C2-B1DA-E268A7883DDF}"/>
                </a:ext>
              </a:extLst>
            </p:cNvPr>
            <p:cNvSpPr/>
            <p:nvPr/>
          </p:nvSpPr>
          <p:spPr>
            <a:xfrm rot="16200000" flipV="1">
              <a:off x="4637264" y="-1421677"/>
              <a:ext cx="508077" cy="5940148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endParaRPr lang="fr-FR" sz="2000" dirty="0">
                <a:latin typeface="Georgia" pitchFamily="18" charset="0"/>
              </a:endParaRPr>
            </a:p>
          </p:txBody>
        </p:sp>
        <p:sp>
          <p:nvSpPr>
            <p:cNvPr id="38" name="ZoneTexte 37">
              <a:extLst>
                <a:ext uri="{FF2B5EF4-FFF2-40B4-BE49-F238E27FC236}">
                  <a16:creationId xmlns:a16="http://schemas.microsoft.com/office/drawing/2014/main" id="{37F20755-BBA3-497A-8FED-845F5558CD18}"/>
                </a:ext>
              </a:extLst>
            </p:cNvPr>
            <p:cNvSpPr txBox="1"/>
            <p:nvPr/>
          </p:nvSpPr>
          <p:spPr>
            <a:xfrm>
              <a:off x="841108" y="1340769"/>
              <a:ext cx="13316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fr-FR" sz="2400" dirty="0">
                <a:latin typeface="Century Gothic" pitchFamily="34" charset="0"/>
              </a:endParaRPr>
            </a:p>
          </p:txBody>
        </p:sp>
        <p:sp>
          <p:nvSpPr>
            <p:cNvPr id="39" name="ZoneTexte 38">
              <a:extLst>
                <a:ext uri="{FF2B5EF4-FFF2-40B4-BE49-F238E27FC236}">
                  <a16:creationId xmlns:a16="http://schemas.microsoft.com/office/drawing/2014/main" id="{92816B4E-147C-4521-A79D-A992075933A3}"/>
                </a:ext>
              </a:extLst>
            </p:cNvPr>
            <p:cNvSpPr txBox="1"/>
            <p:nvPr/>
          </p:nvSpPr>
          <p:spPr>
            <a:xfrm>
              <a:off x="6984776" y="1340769"/>
              <a:ext cx="13316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fr-FR" sz="2400" dirty="0">
                <a:solidFill>
                  <a:schemeClr val="bg1"/>
                </a:solidFill>
                <a:latin typeface="Century Gothic" pitchFamily="34" charset="0"/>
              </a:endParaRPr>
            </a:p>
          </p:txBody>
        </p:sp>
      </p:grpSp>
      <p:sp>
        <p:nvSpPr>
          <p:cNvPr id="40" name="Rectangle 39">
            <a:extLst>
              <a:ext uri="{FF2B5EF4-FFF2-40B4-BE49-F238E27FC236}">
                <a16:creationId xmlns:a16="http://schemas.microsoft.com/office/drawing/2014/main" id="{315DB5C6-6AE6-484C-B3C6-C96A98AC7677}"/>
              </a:ext>
            </a:extLst>
          </p:cNvPr>
          <p:cNvSpPr/>
          <p:nvPr/>
        </p:nvSpPr>
        <p:spPr>
          <a:xfrm>
            <a:off x="2689775" y="2279099"/>
            <a:ext cx="501611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dirty="0">
                <a:latin typeface="Century Gothic" pitchFamily="34" charset="0"/>
              </a:rPr>
              <a:t>CONTEXTE GÉNÉRAL DE LA RECHERCHE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75BF40B2-96DA-467B-9F89-E3025F695EAB}"/>
              </a:ext>
            </a:extLst>
          </p:cNvPr>
          <p:cNvSpPr/>
          <p:nvPr/>
        </p:nvSpPr>
        <p:spPr>
          <a:xfrm>
            <a:off x="1971614" y="2237752"/>
            <a:ext cx="504000" cy="50400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>
                <a:solidFill>
                  <a:schemeClr val="bg1"/>
                </a:solidFill>
                <a:latin typeface="Century Gothic" pitchFamily="34" charset="0"/>
              </a:rPr>
              <a:t>I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358E9482-0E9C-4694-B93E-9EDD748DBBAD}"/>
              </a:ext>
            </a:extLst>
          </p:cNvPr>
          <p:cNvSpPr/>
          <p:nvPr/>
        </p:nvSpPr>
        <p:spPr>
          <a:xfrm>
            <a:off x="2676106" y="4807002"/>
            <a:ext cx="528542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dirty="0">
                <a:latin typeface="Century Gothic" pitchFamily="34" charset="0"/>
              </a:rPr>
              <a:t>LIMITES ET PERSPECTIVES DE LA RECHECHE</a:t>
            </a:r>
          </a:p>
        </p:txBody>
      </p:sp>
      <p:grpSp>
        <p:nvGrpSpPr>
          <p:cNvPr id="43" name="Groupe 34">
            <a:extLst>
              <a:ext uri="{FF2B5EF4-FFF2-40B4-BE49-F238E27FC236}">
                <a16:creationId xmlns:a16="http://schemas.microsoft.com/office/drawing/2014/main" id="{645FF722-2EC7-4C31-BDE3-482E83A42041}"/>
              </a:ext>
            </a:extLst>
          </p:cNvPr>
          <p:cNvGrpSpPr/>
          <p:nvPr/>
        </p:nvGrpSpPr>
        <p:grpSpPr>
          <a:xfrm>
            <a:off x="5517016" y="1670803"/>
            <a:ext cx="7412204" cy="458012"/>
            <a:chOff x="841108" y="1340769"/>
            <a:chExt cx="7475308" cy="461665"/>
          </a:xfrm>
        </p:grpSpPr>
        <p:sp>
          <p:nvSpPr>
            <p:cNvPr id="44" name="ZoneTexte 43">
              <a:extLst>
                <a:ext uri="{FF2B5EF4-FFF2-40B4-BE49-F238E27FC236}">
                  <a16:creationId xmlns:a16="http://schemas.microsoft.com/office/drawing/2014/main" id="{50ECA3A6-9CDC-4093-A890-405FB01D73B7}"/>
                </a:ext>
              </a:extLst>
            </p:cNvPr>
            <p:cNvSpPr txBox="1"/>
            <p:nvPr/>
          </p:nvSpPr>
          <p:spPr>
            <a:xfrm>
              <a:off x="841108" y="1340769"/>
              <a:ext cx="13316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fr-FR" sz="2400" dirty="0">
                <a:latin typeface="Century Gothic" pitchFamily="34" charset="0"/>
              </a:endParaRPr>
            </a:p>
          </p:txBody>
        </p:sp>
        <p:sp>
          <p:nvSpPr>
            <p:cNvPr id="45" name="ZoneTexte 44">
              <a:extLst>
                <a:ext uri="{FF2B5EF4-FFF2-40B4-BE49-F238E27FC236}">
                  <a16:creationId xmlns:a16="http://schemas.microsoft.com/office/drawing/2014/main" id="{1FA4AC64-9679-4F1C-A275-BB864F9856F6}"/>
                </a:ext>
              </a:extLst>
            </p:cNvPr>
            <p:cNvSpPr txBox="1"/>
            <p:nvPr/>
          </p:nvSpPr>
          <p:spPr>
            <a:xfrm>
              <a:off x="6984776" y="1340769"/>
              <a:ext cx="13316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fr-FR" sz="2400" dirty="0">
                <a:solidFill>
                  <a:schemeClr val="bg1"/>
                </a:solidFill>
                <a:latin typeface="Century Gothic" pitchFamily="34" charset="0"/>
              </a:endParaRPr>
            </a:p>
          </p:txBody>
        </p:sp>
      </p:grpSp>
      <p:sp>
        <p:nvSpPr>
          <p:cNvPr id="46" name="Rectangle 45">
            <a:extLst>
              <a:ext uri="{FF2B5EF4-FFF2-40B4-BE49-F238E27FC236}">
                <a16:creationId xmlns:a16="http://schemas.microsoft.com/office/drawing/2014/main" id="{8E7B4E07-65AD-4041-B5DF-B7998F8BAB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67732"/>
            <a:ext cx="12192000" cy="4571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2"/>
            </a:solidFill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>
            <a:prstTxWarp prst="textNoShape">
              <a:avLst/>
            </a:prstTxWarp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51469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2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8" grpId="0" animBg="1"/>
      <p:bldP spid="23" grpId="0" animBg="1"/>
      <p:bldP spid="24" grpId="0" animBg="1"/>
      <p:bldP spid="25" grpId="0"/>
      <p:bldP spid="30" grpId="0"/>
      <p:bldP spid="31" grpId="0" animBg="1"/>
      <p:bldP spid="33" grpId="0" animBg="1"/>
      <p:bldP spid="40" grpId="0"/>
      <p:bldP spid="41" grpId="0" animBg="1"/>
      <p:bldP spid="4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40CD2-FF83-4963-8E1D-FCD83D2C1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31273"/>
          </a:xfrm>
        </p:spPr>
        <p:txBody>
          <a:bodyPr/>
          <a:lstStyle/>
          <a:p>
            <a:r>
              <a:rPr lang="en-US" u="sng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3C4FA-BA60-43D7-8B1C-106E64D0E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45674"/>
            <a:ext cx="10992152" cy="4862944"/>
          </a:xfrm>
        </p:spPr>
        <p:txBody>
          <a:bodyPr>
            <a:noAutofit/>
          </a:bodyPr>
          <a:lstStyle/>
          <a:p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Contexte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de la recherche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TextBox 51">
            <a:extLst>
              <a:ext uri="{FF2B5EF4-FFF2-40B4-BE49-F238E27FC236}">
                <a16:creationId xmlns:a16="http://schemas.microsoft.com/office/drawing/2014/main" id="{51E0943B-000B-4F48-9610-14DC0F98A886}"/>
              </a:ext>
            </a:extLst>
          </p:cNvPr>
          <p:cNvSpPr txBox="1"/>
          <p:nvPr/>
        </p:nvSpPr>
        <p:spPr>
          <a:xfrm>
            <a:off x="6118829" y="3804215"/>
            <a:ext cx="394307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fr-FR"/>
            </a:defPPr>
            <a:lvl1pPr algn="ctr">
              <a:defRPr sz="2000"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fr-MA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L’innovation managériale</a:t>
            </a:r>
            <a:endParaRPr lang="fr-FR" sz="2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TextBox 63">
            <a:extLst>
              <a:ext uri="{FF2B5EF4-FFF2-40B4-BE49-F238E27FC236}">
                <a16:creationId xmlns:a16="http://schemas.microsoft.com/office/drawing/2014/main" id="{1686483B-B9DC-4C91-912C-191522C1DD77}"/>
              </a:ext>
            </a:extLst>
          </p:cNvPr>
          <p:cNvSpPr txBox="1"/>
          <p:nvPr/>
        </p:nvSpPr>
        <p:spPr>
          <a:xfrm>
            <a:off x="2492304" y="5353469"/>
            <a:ext cx="6468904" cy="477054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500" b="1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résilience des entreprises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0C8F434-E5F7-4E09-A244-92EC1761BF96}"/>
              </a:ext>
            </a:extLst>
          </p:cNvPr>
          <p:cNvSpPr/>
          <p:nvPr/>
        </p:nvSpPr>
        <p:spPr>
          <a:xfrm>
            <a:off x="4316877" y="2304841"/>
            <a:ext cx="236463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MA" sz="2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pandémie du COVID 19</a:t>
            </a:r>
            <a:endParaRPr lang="fr-FR" sz="24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CFBE0ED-BA2D-4543-BFAC-16678D6FEED6}"/>
              </a:ext>
            </a:extLst>
          </p:cNvPr>
          <p:cNvSpPr/>
          <p:nvPr/>
        </p:nvSpPr>
        <p:spPr>
          <a:xfrm>
            <a:off x="1874614" y="3819455"/>
            <a:ext cx="300969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MA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digitalisation</a:t>
            </a:r>
            <a:endParaRPr lang="en-US" sz="2400" b="1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Circular Arrow 52">
            <a:extLst>
              <a:ext uri="{FF2B5EF4-FFF2-40B4-BE49-F238E27FC236}">
                <a16:creationId xmlns:a16="http://schemas.microsoft.com/office/drawing/2014/main" id="{02336C57-522D-422E-A2BA-93BEA0BDDDEF}"/>
              </a:ext>
            </a:extLst>
          </p:cNvPr>
          <p:cNvSpPr/>
          <p:nvPr/>
        </p:nvSpPr>
        <p:spPr>
          <a:xfrm>
            <a:off x="3184299" y="2078410"/>
            <a:ext cx="4570509" cy="1350590"/>
          </a:xfrm>
          <a:prstGeom prst="circularArrow">
            <a:avLst>
              <a:gd name="adj1" fmla="val 10980"/>
              <a:gd name="adj2" fmla="val 1142322"/>
              <a:gd name="adj3" fmla="val 4500000"/>
              <a:gd name="adj4" fmla="val 10800000"/>
              <a:gd name="adj5" fmla="val 12500"/>
            </a:avLst>
          </a:prstGeom>
          <a:solidFill>
            <a:schemeClr val="tx2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</p:sp>
      <p:sp>
        <p:nvSpPr>
          <p:cNvPr id="9" name="Shape 53">
            <a:extLst>
              <a:ext uri="{FF2B5EF4-FFF2-40B4-BE49-F238E27FC236}">
                <a16:creationId xmlns:a16="http://schemas.microsoft.com/office/drawing/2014/main" id="{AE51C27A-6820-415E-BFD4-CA0F9E198F09}"/>
              </a:ext>
            </a:extLst>
          </p:cNvPr>
          <p:cNvSpPr/>
          <p:nvPr/>
        </p:nvSpPr>
        <p:spPr>
          <a:xfrm>
            <a:off x="1080422" y="3463956"/>
            <a:ext cx="6177969" cy="1350590"/>
          </a:xfrm>
          <a:prstGeom prst="leftCircularArrow">
            <a:avLst>
              <a:gd name="adj1" fmla="val 10980"/>
              <a:gd name="adj2" fmla="val 1142322"/>
              <a:gd name="adj3" fmla="val 6300000"/>
              <a:gd name="adj4" fmla="val 18900000"/>
              <a:gd name="adj5" fmla="val 12500"/>
            </a:avLst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</p:sp>
      <p:sp>
        <p:nvSpPr>
          <p:cNvPr id="10" name="Shape 53">
            <a:extLst>
              <a:ext uri="{FF2B5EF4-FFF2-40B4-BE49-F238E27FC236}">
                <a16:creationId xmlns:a16="http://schemas.microsoft.com/office/drawing/2014/main" id="{C4969D3F-32B3-4754-AA1D-E92457201755}"/>
              </a:ext>
            </a:extLst>
          </p:cNvPr>
          <p:cNvSpPr/>
          <p:nvPr/>
        </p:nvSpPr>
        <p:spPr>
          <a:xfrm>
            <a:off x="2986976" y="5003938"/>
            <a:ext cx="5479560" cy="1378890"/>
          </a:xfrm>
          <a:prstGeom prst="leftCircularArrow">
            <a:avLst>
              <a:gd name="adj1" fmla="val 10980"/>
              <a:gd name="adj2" fmla="val 1142322"/>
              <a:gd name="adj3" fmla="val 6300000"/>
              <a:gd name="adj4" fmla="val 18900000"/>
              <a:gd name="adj5" fmla="val 12500"/>
            </a:avLst>
          </a:prstGeom>
          <a:solidFill>
            <a:schemeClr val="bg1">
              <a:lumMod val="6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</p:sp>
      <p:sp>
        <p:nvSpPr>
          <p:cNvPr id="11" name="Circular Arrow 52">
            <a:extLst>
              <a:ext uri="{FF2B5EF4-FFF2-40B4-BE49-F238E27FC236}">
                <a16:creationId xmlns:a16="http://schemas.microsoft.com/office/drawing/2014/main" id="{20D799CC-FED7-4953-B9D8-18E8289F94B6}"/>
              </a:ext>
            </a:extLst>
          </p:cNvPr>
          <p:cNvSpPr/>
          <p:nvPr/>
        </p:nvSpPr>
        <p:spPr>
          <a:xfrm>
            <a:off x="5987809" y="3357416"/>
            <a:ext cx="4129548" cy="1350590"/>
          </a:xfrm>
          <a:prstGeom prst="circularArrow">
            <a:avLst>
              <a:gd name="adj1" fmla="val 10980"/>
              <a:gd name="adj2" fmla="val 1142322"/>
              <a:gd name="adj3" fmla="val 4500000"/>
              <a:gd name="adj4" fmla="val 10800000"/>
              <a:gd name="adj5" fmla="val 12500"/>
            </a:avLst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</p:sp>
      <p:sp>
        <p:nvSpPr>
          <p:cNvPr id="13" name="Légende : quatre flèches 12">
            <a:extLst>
              <a:ext uri="{FF2B5EF4-FFF2-40B4-BE49-F238E27FC236}">
                <a16:creationId xmlns:a16="http://schemas.microsoft.com/office/drawing/2014/main" id="{0578A9B1-C9DE-4C63-9653-FC142EFE93ED}"/>
              </a:ext>
            </a:extLst>
          </p:cNvPr>
          <p:cNvSpPr/>
          <p:nvPr/>
        </p:nvSpPr>
        <p:spPr>
          <a:xfrm>
            <a:off x="4763272" y="3848509"/>
            <a:ext cx="1120877" cy="938747"/>
          </a:xfrm>
          <a:prstGeom prst="quadArrowCallout">
            <a:avLst/>
          </a:prstGeom>
          <a:solidFill>
            <a:schemeClr val="bg1">
              <a:lumMod val="6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MA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7278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3C4FA-BA60-43D7-8B1C-106E64D0E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45674"/>
            <a:ext cx="10992152" cy="4862944"/>
          </a:xfrm>
        </p:spPr>
        <p:txBody>
          <a:bodyPr>
            <a:noAutofit/>
          </a:bodyPr>
          <a:lstStyle/>
          <a:p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Problématique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:</a:t>
            </a:r>
          </a:p>
          <a:p>
            <a:endParaRPr lang="en-US" sz="2400" dirty="0"/>
          </a:p>
        </p:txBody>
      </p:sp>
      <p:sp>
        <p:nvSpPr>
          <p:cNvPr id="4" name="TextBox 5">
            <a:extLst>
              <a:ext uri="{FF2B5EF4-FFF2-40B4-BE49-F238E27FC236}">
                <a16:creationId xmlns:a16="http://schemas.microsoft.com/office/drawing/2014/main" id="{CE1F4656-128F-4F24-9EA5-0B47BC624381}"/>
              </a:ext>
            </a:extLst>
          </p:cNvPr>
          <p:cNvSpPr txBox="1"/>
          <p:nvPr/>
        </p:nvSpPr>
        <p:spPr>
          <a:xfrm>
            <a:off x="669995" y="2707173"/>
            <a:ext cx="9506388" cy="16857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MA" sz="2400" b="1" i="1" dirty="0">
                <a:latin typeface="+mj-lt"/>
                <a:ea typeface="Cambria" panose="02040503050406030204" pitchFamily="18" charset="0"/>
              </a:rPr>
              <a:t>Dans quelle mesure la digitalisation et l’innovation managériale impactent la résilience des PME du Grand Agadir au travers la gestion de crise</a:t>
            </a:r>
            <a:r>
              <a:rPr lang="fr-FR" sz="2400" b="1" i="1" dirty="0">
                <a:latin typeface="+mj-lt"/>
                <a:ea typeface="Cambria" panose="02040503050406030204" pitchFamily="18" charset="0"/>
              </a:rPr>
              <a:t> ?</a:t>
            </a:r>
            <a:endParaRPr lang="en-US" sz="2400" b="1" i="1" dirty="0">
              <a:latin typeface="+mj-lt"/>
              <a:ea typeface="Cambria" panose="02040503050406030204" pitchFamily="18" charset="0"/>
            </a:endParaRPr>
          </a:p>
        </p:txBody>
      </p:sp>
      <p:pic>
        <p:nvPicPr>
          <p:cNvPr id="5" name="Image 5">
            <a:extLst>
              <a:ext uri="{FF2B5EF4-FFF2-40B4-BE49-F238E27FC236}">
                <a16:creationId xmlns:a16="http://schemas.microsoft.com/office/drawing/2014/main" id="{9CE9FB12-7C43-40EA-BC96-DC3BF2D702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07320">
            <a:off x="8577163" y="721638"/>
            <a:ext cx="1783120" cy="1701938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674A89CB-0DEF-4CB6-BD66-6328F37796F3}"/>
              </a:ext>
            </a:extLst>
          </p:cNvPr>
          <p:cNvSpPr/>
          <p:nvPr/>
        </p:nvSpPr>
        <p:spPr>
          <a:xfrm>
            <a:off x="640499" y="2592819"/>
            <a:ext cx="9668620" cy="1972353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>
              <a:latin typeface="Cambria" panose="02040503050406030204" pitchFamily="18" charset="0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33EDA58B-F8F3-44B7-9206-F63E8E452781}"/>
              </a:ext>
            </a:extLst>
          </p:cNvPr>
          <p:cNvSpPr txBox="1">
            <a:spLocks/>
          </p:cNvSpPr>
          <p:nvPr/>
        </p:nvSpPr>
        <p:spPr>
          <a:xfrm>
            <a:off x="677334" y="609600"/>
            <a:ext cx="8596668" cy="83127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rgbClr val="052C34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u="sng"/>
              <a:t>Introduction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2243559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40CD2-FF83-4963-8E1D-FCD83D2C1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9924" y="255638"/>
            <a:ext cx="8596668" cy="831273"/>
          </a:xfrm>
        </p:spPr>
        <p:txBody>
          <a:bodyPr/>
          <a:lstStyle/>
          <a:p>
            <a:r>
              <a:rPr lang="en-US" u="sng" dirty="0"/>
              <a:t>Cadre </a:t>
            </a:r>
            <a:r>
              <a:rPr lang="en-US" u="sng" dirty="0" err="1"/>
              <a:t>théorique</a:t>
            </a:r>
            <a:r>
              <a:rPr lang="en-US" u="sng" dirty="0"/>
              <a:t>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3C4FA-BA60-43D7-8B1C-106E64D0E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9924" y="1086911"/>
            <a:ext cx="10992152" cy="4862944"/>
          </a:xfrm>
        </p:spPr>
        <p:txBody>
          <a:bodyPr>
            <a:noAutofit/>
          </a:bodyPr>
          <a:lstStyle/>
          <a:p>
            <a:r>
              <a:rPr lang="fr-MA" b="1" dirty="0">
                <a:solidFill>
                  <a:schemeClr val="accent1">
                    <a:lumMod val="50000"/>
                  </a:schemeClr>
                </a:solidFill>
              </a:rPr>
              <a:t>Digitalisation et gestion de crise :</a:t>
            </a:r>
          </a:p>
          <a:p>
            <a:pPr lvl="1"/>
            <a:r>
              <a:rPr lang="fr-MA" dirty="0" err="1"/>
              <a:t>Boutgayout</a:t>
            </a:r>
            <a:r>
              <a:rPr lang="fr-MA" dirty="0"/>
              <a:t> et </a:t>
            </a:r>
            <a:r>
              <a:rPr lang="fr-MA" dirty="0" err="1"/>
              <a:t>Elghazali</a:t>
            </a:r>
            <a:r>
              <a:rPr lang="fr-MA" dirty="0"/>
              <a:t> 2020;</a:t>
            </a:r>
          </a:p>
          <a:p>
            <a:pPr lvl="1"/>
            <a:r>
              <a:rPr lang="fr-MA" dirty="0" err="1"/>
              <a:t>Tajer</a:t>
            </a:r>
            <a:r>
              <a:rPr lang="fr-MA" dirty="0"/>
              <a:t> et al., 2022;</a:t>
            </a:r>
          </a:p>
          <a:p>
            <a:pPr lvl="1"/>
            <a:r>
              <a:rPr lang="fr-MA" dirty="0" err="1"/>
              <a:t>Hidayat</a:t>
            </a:r>
            <a:r>
              <a:rPr lang="fr-MA" dirty="0"/>
              <a:t> et al., 2020;</a:t>
            </a:r>
          </a:p>
          <a:p>
            <a:pPr lvl="1"/>
            <a:r>
              <a:rPr lang="fr-MA" dirty="0" err="1"/>
              <a:t>Khairi</a:t>
            </a:r>
            <a:r>
              <a:rPr lang="fr-MA" dirty="0"/>
              <a:t> et al., 2021.</a:t>
            </a:r>
            <a:endParaRPr lang="en-US" dirty="0">
              <a:solidFill>
                <a:schemeClr val="tx1"/>
              </a:solidFill>
            </a:endParaRPr>
          </a:p>
          <a:p>
            <a:pPr marL="290513" lvl="1"/>
            <a:r>
              <a:rPr lang="fr-MA" sz="1800" b="1" dirty="0">
                <a:solidFill>
                  <a:schemeClr val="accent1">
                    <a:lumMod val="50000"/>
                  </a:schemeClr>
                </a:solidFill>
              </a:rPr>
              <a:t>Innovation managériale et gestion de crise :</a:t>
            </a:r>
          </a:p>
          <a:p>
            <a:pPr lvl="1"/>
            <a:r>
              <a:rPr lang="fr-MA" dirty="0"/>
              <a:t>Hecker et Ganter (2013);</a:t>
            </a:r>
          </a:p>
          <a:p>
            <a:pPr lvl="1"/>
            <a:r>
              <a:rPr lang="fr-MA" dirty="0"/>
              <a:t>Borda Rodriguez &amp; </a:t>
            </a:r>
            <a:r>
              <a:rPr lang="fr-MA" dirty="0" err="1"/>
              <a:t>Vicari</a:t>
            </a:r>
            <a:r>
              <a:rPr lang="fr-MA" dirty="0"/>
              <a:t> (2015).</a:t>
            </a:r>
          </a:p>
          <a:p>
            <a:pPr lvl="1"/>
            <a:r>
              <a:rPr lang="fr-MA" dirty="0" err="1"/>
              <a:t>Eddahani</a:t>
            </a:r>
            <a:r>
              <a:rPr lang="fr-MA" dirty="0"/>
              <a:t> et al (2022).</a:t>
            </a:r>
          </a:p>
          <a:p>
            <a:pPr marL="290513" lvl="1"/>
            <a:r>
              <a:rPr lang="fr-MA" sz="1800" b="1" dirty="0">
                <a:solidFill>
                  <a:schemeClr val="accent1">
                    <a:lumMod val="50000"/>
                  </a:schemeClr>
                </a:solidFill>
              </a:rPr>
              <a:t>Résilience des entreprises et gestion de crise:</a:t>
            </a:r>
          </a:p>
          <a:p>
            <a:pPr lvl="1"/>
            <a:r>
              <a:rPr lang="fr-MA" dirty="0" err="1"/>
              <a:t>Hollnagel</a:t>
            </a:r>
            <a:r>
              <a:rPr lang="fr-MA" dirty="0"/>
              <a:t> et al. (2008);</a:t>
            </a:r>
          </a:p>
          <a:p>
            <a:pPr lvl="1"/>
            <a:r>
              <a:rPr lang="fr-MA" dirty="0" err="1"/>
              <a:t>Barakat</a:t>
            </a:r>
            <a:r>
              <a:rPr lang="fr-MA" dirty="0"/>
              <a:t> et </a:t>
            </a:r>
            <a:r>
              <a:rPr lang="fr-MA" dirty="0" err="1"/>
              <a:t>Bendou</a:t>
            </a:r>
            <a:r>
              <a:rPr lang="fr-MA" dirty="0"/>
              <a:t> 2019);</a:t>
            </a:r>
          </a:p>
          <a:p>
            <a:pPr lvl="1"/>
            <a:r>
              <a:rPr lang="fr-MA" dirty="0" err="1"/>
              <a:t>Hmidou</a:t>
            </a:r>
            <a:r>
              <a:rPr lang="fr-MA" dirty="0"/>
              <a:t> et </a:t>
            </a:r>
            <a:r>
              <a:rPr lang="fr-MA" dirty="0" err="1"/>
              <a:t>Binkkour</a:t>
            </a:r>
            <a:r>
              <a:rPr lang="fr-MA" dirty="0"/>
              <a:t> (2022);</a:t>
            </a:r>
          </a:p>
          <a:p>
            <a:pPr lvl="1"/>
            <a:r>
              <a:rPr lang="fr-FR" dirty="0" err="1"/>
              <a:t>Sossi</a:t>
            </a:r>
            <a:r>
              <a:rPr lang="fr-FR" dirty="0"/>
              <a:t> Alaoui et </a:t>
            </a:r>
            <a:r>
              <a:rPr lang="fr-FR" dirty="0" err="1"/>
              <a:t>Oubaassou</a:t>
            </a:r>
            <a:r>
              <a:rPr lang="fr-FR" dirty="0"/>
              <a:t> (2023).</a:t>
            </a:r>
            <a:endParaRPr lang="fr-MA" dirty="0"/>
          </a:p>
          <a:p>
            <a:pPr marL="290513" lvl="1"/>
            <a:endParaRPr lang="fr-MA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83652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">
            <a:extLst>
              <a:ext uri="{FF2B5EF4-FFF2-40B4-BE49-F238E27FC236}">
                <a16:creationId xmlns:a16="http://schemas.microsoft.com/office/drawing/2014/main" id="{CB8D929B-C50E-4784-BE11-79F293D458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270" y="580094"/>
            <a:ext cx="8596668" cy="831273"/>
          </a:xfrm>
        </p:spPr>
        <p:txBody>
          <a:bodyPr>
            <a:normAutofit/>
          </a:bodyPr>
          <a:lstStyle/>
          <a:p>
            <a:r>
              <a:rPr lang="en-US" sz="3200" u="sng" dirty="0" err="1"/>
              <a:t>Modèle</a:t>
            </a:r>
            <a:r>
              <a:rPr lang="en-US" sz="3200" u="sng" dirty="0"/>
              <a:t> de recherche:</a:t>
            </a:r>
          </a:p>
        </p:txBody>
      </p:sp>
      <p:sp>
        <p:nvSpPr>
          <p:cNvPr id="20" name="TextBox 25">
            <a:extLst>
              <a:ext uri="{FF2B5EF4-FFF2-40B4-BE49-F238E27FC236}">
                <a16:creationId xmlns:a16="http://schemas.microsoft.com/office/drawing/2014/main" id="{5C2F963D-5E08-441D-8C69-76708BD627A6}"/>
              </a:ext>
            </a:extLst>
          </p:cNvPr>
          <p:cNvSpPr txBox="1"/>
          <p:nvPr/>
        </p:nvSpPr>
        <p:spPr>
          <a:xfrm>
            <a:off x="9132873" y="6519446"/>
            <a:ext cx="300013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fr-FR" sz="16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Source : </a:t>
            </a:r>
            <a:r>
              <a:rPr lang="fr-FR" sz="1600" b="1" i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Les auteurs</a:t>
            </a:r>
            <a:endParaRPr lang="fr-FR" sz="1600" i="1" dirty="0">
              <a:solidFill>
                <a:schemeClr val="bg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1E0093C-0785-480C-B7A5-026C0F1710FE}"/>
              </a:ext>
            </a:extLst>
          </p:cNvPr>
          <p:cNvSpPr/>
          <p:nvPr/>
        </p:nvSpPr>
        <p:spPr>
          <a:xfrm>
            <a:off x="0" y="1622323"/>
            <a:ext cx="12192000" cy="489712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MA" dirty="0" err="1"/>
              <a:t>ERv</a:t>
            </a:r>
            <a:endParaRPr lang="fr-MA" dirty="0"/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7003944D-CB7B-4E6D-A9C7-7EF0CA683224}"/>
              </a:ext>
            </a:extLst>
          </p:cNvPr>
          <p:cNvSpPr txBox="1"/>
          <p:nvPr/>
        </p:nvSpPr>
        <p:spPr>
          <a:xfrm>
            <a:off x="4029778" y="1135987"/>
            <a:ext cx="3628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MA" dirty="0"/>
              <a:t>Figure 1: Modèle de recherche</a:t>
            </a:r>
          </a:p>
        </p:txBody>
      </p:sp>
      <p:sp>
        <p:nvSpPr>
          <p:cNvPr id="27" name="Ellipse 26">
            <a:extLst>
              <a:ext uri="{FF2B5EF4-FFF2-40B4-BE49-F238E27FC236}">
                <a16:creationId xmlns:a16="http://schemas.microsoft.com/office/drawing/2014/main" id="{368451D1-C62B-420A-BC8B-6BFD7A5E38EF}"/>
              </a:ext>
            </a:extLst>
          </p:cNvPr>
          <p:cNvSpPr/>
          <p:nvPr/>
        </p:nvSpPr>
        <p:spPr>
          <a:xfrm>
            <a:off x="2640972" y="2398847"/>
            <a:ext cx="2197510" cy="1061884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MA"/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E3C5D24F-CF44-4C0B-B63F-E9AC76C14801}"/>
              </a:ext>
            </a:extLst>
          </p:cNvPr>
          <p:cNvSpPr txBox="1"/>
          <p:nvPr/>
        </p:nvSpPr>
        <p:spPr>
          <a:xfrm>
            <a:off x="2773704" y="2745123"/>
            <a:ext cx="19762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MA" sz="2000" b="1" dirty="0"/>
              <a:t>Digitalisation</a:t>
            </a:r>
          </a:p>
        </p:txBody>
      </p:sp>
      <p:sp>
        <p:nvSpPr>
          <p:cNvPr id="29" name="Ellipse 28">
            <a:extLst>
              <a:ext uri="{FF2B5EF4-FFF2-40B4-BE49-F238E27FC236}">
                <a16:creationId xmlns:a16="http://schemas.microsoft.com/office/drawing/2014/main" id="{A84430AD-3B73-4416-9705-D1EA3E83026F}"/>
              </a:ext>
            </a:extLst>
          </p:cNvPr>
          <p:cNvSpPr/>
          <p:nvPr/>
        </p:nvSpPr>
        <p:spPr>
          <a:xfrm>
            <a:off x="2640972" y="4248170"/>
            <a:ext cx="2197510" cy="1061884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MA"/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1C807275-DD52-4C03-B933-BE534DC609DD}"/>
              </a:ext>
            </a:extLst>
          </p:cNvPr>
          <p:cNvSpPr txBox="1"/>
          <p:nvPr/>
        </p:nvSpPr>
        <p:spPr>
          <a:xfrm>
            <a:off x="2773704" y="4425169"/>
            <a:ext cx="19762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MA" sz="2000" b="1" dirty="0"/>
              <a:t>Innovation managériale</a:t>
            </a:r>
          </a:p>
        </p:txBody>
      </p:sp>
      <p:sp>
        <p:nvSpPr>
          <p:cNvPr id="31" name="Ellipse 30">
            <a:extLst>
              <a:ext uri="{FF2B5EF4-FFF2-40B4-BE49-F238E27FC236}">
                <a16:creationId xmlns:a16="http://schemas.microsoft.com/office/drawing/2014/main" id="{7D913548-2941-409C-9F29-78BF63DEC563}"/>
              </a:ext>
            </a:extLst>
          </p:cNvPr>
          <p:cNvSpPr/>
          <p:nvPr/>
        </p:nvSpPr>
        <p:spPr>
          <a:xfrm>
            <a:off x="5492326" y="3222854"/>
            <a:ext cx="2418736" cy="1061884"/>
          </a:xfrm>
          <a:prstGeom prst="ellipse">
            <a:avLst/>
          </a:prstGeom>
          <a:solidFill>
            <a:schemeClr val="bg2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MA"/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6C417F62-B4C8-4E4F-88F7-EEE0398A5636}"/>
              </a:ext>
            </a:extLst>
          </p:cNvPr>
          <p:cNvSpPr txBox="1"/>
          <p:nvPr/>
        </p:nvSpPr>
        <p:spPr>
          <a:xfrm>
            <a:off x="5536577" y="3553741"/>
            <a:ext cx="24187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MA" sz="2000" b="1" dirty="0"/>
              <a:t>Gestion de crise</a:t>
            </a:r>
          </a:p>
        </p:txBody>
      </p:sp>
      <p:sp>
        <p:nvSpPr>
          <p:cNvPr id="33" name="Ellipse 32">
            <a:extLst>
              <a:ext uri="{FF2B5EF4-FFF2-40B4-BE49-F238E27FC236}">
                <a16:creationId xmlns:a16="http://schemas.microsoft.com/office/drawing/2014/main" id="{1081D1B5-D10E-424E-A2A7-C4DE6A6E787C}"/>
              </a:ext>
            </a:extLst>
          </p:cNvPr>
          <p:cNvSpPr/>
          <p:nvPr/>
        </p:nvSpPr>
        <p:spPr>
          <a:xfrm>
            <a:off x="8653406" y="3217071"/>
            <a:ext cx="2418736" cy="1061884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MA"/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D61A771F-8524-4E42-BDBA-D012949662EC}"/>
              </a:ext>
            </a:extLst>
          </p:cNvPr>
          <p:cNvSpPr txBox="1"/>
          <p:nvPr/>
        </p:nvSpPr>
        <p:spPr>
          <a:xfrm>
            <a:off x="8874632" y="3563347"/>
            <a:ext cx="19762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MA" sz="2000" b="1" dirty="0"/>
              <a:t>Résilience</a:t>
            </a:r>
          </a:p>
        </p:txBody>
      </p:sp>
      <p:cxnSp>
        <p:nvCxnSpPr>
          <p:cNvPr id="35" name="Connecteur droit avec flèche 34">
            <a:extLst>
              <a:ext uri="{FF2B5EF4-FFF2-40B4-BE49-F238E27FC236}">
                <a16:creationId xmlns:a16="http://schemas.microsoft.com/office/drawing/2014/main" id="{C08CC281-9281-45AF-AFEB-8E51F9D87839}"/>
              </a:ext>
            </a:extLst>
          </p:cNvPr>
          <p:cNvCxnSpPr>
            <a:cxnSpLocks/>
            <a:stCxn id="27" idx="6"/>
          </p:cNvCxnSpPr>
          <p:nvPr/>
        </p:nvCxnSpPr>
        <p:spPr>
          <a:xfrm>
            <a:off x="4838482" y="2929789"/>
            <a:ext cx="653844" cy="773980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6" name="Connecteur droit avec flèche 35">
            <a:extLst>
              <a:ext uri="{FF2B5EF4-FFF2-40B4-BE49-F238E27FC236}">
                <a16:creationId xmlns:a16="http://schemas.microsoft.com/office/drawing/2014/main" id="{58B71332-8CAF-4F4F-954E-24FBD44D3D8F}"/>
              </a:ext>
            </a:extLst>
          </p:cNvPr>
          <p:cNvCxnSpPr>
            <a:cxnSpLocks/>
            <a:stCxn id="29" idx="6"/>
          </p:cNvCxnSpPr>
          <p:nvPr/>
        </p:nvCxnSpPr>
        <p:spPr>
          <a:xfrm flipV="1">
            <a:off x="4838482" y="3852562"/>
            <a:ext cx="653844" cy="926550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7" name="Connecteur droit avec flèche 36">
            <a:extLst>
              <a:ext uri="{FF2B5EF4-FFF2-40B4-BE49-F238E27FC236}">
                <a16:creationId xmlns:a16="http://schemas.microsoft.com/office/drawing/2014/main" id="{958CA8C0-B253-4F9A-9010-2DACA7DC53C9}"/>
              </a:ext>
            </a:extLst>
          </p:cNvPr>
          <p:cNvCxnSpPr>
            <a:stCxn id="32" idx="3"/>
            <a:endCxn id="33" idx="2"/>
          </p:cNvCxnSpPr>
          <p:nvPr/>
        </p:nvCxnSpPr>
        <p:spPr>
          <a:xfrm flipV="1">
            <a:off x="7955312" y="3748013"/>
            <a:ext cx="698094" cy="5783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0" name="Rectangle 39">
            <a:extLst>
              <a:ext uri="{FF2B5EF4-FFF2-40B4-BE49-F238E27FC236}">
                <a16:creationId xmlns:a16="http://schemas.microsoft.com/office/drawing/2014/main" id="{7BDE1AAC-88A4-4491-BC8F-B05402D8CE12}"/>
              </a:ext>
            </a:extLst>
          </p:cNvPr>
          <p:cNvSpPr/>
          <p:nvPr/>
        </p:nvSpPr>
        <p:spPr>
          <a:xfrm>
            <a:off x="250716" y="2173733"/>
            <a:ext cx="2064774" cy="338554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MA" sz="2000"/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2A6F39DE-378B-4F49-B49C-EB2FDA1C5A40}"/>
              </a:ext>
            </a:extLst>
          </p:cNvPr>
          <p:cNvSpPr txBox="1"/>
          <p:nvPr/>
        </p:nvSpPr>
        <p:spPr>
          <a:xfrm>
            <a:off x="191724" y="2188480"/>
            <a:ext cx="20647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MA" sz="1600" dirty="0"/>
              <a:t>ERP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C966F4DA-7BC4-47F0-99F5-82B65A68FD76}"/>
              </a:ext>
            </a:extLst>
          </p:cNvPr>
          <p:cNvSpPr/>
          <p:nvPr/>
        </p:nvSpPr>
        <p:spPr>
          <a:xfrm>
            <a:off x="250716" y="2539208"/>
            <a:ext cx="2064774" cy="338554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MA"/>
          </a:p>
        </p:txBody>
      </p:sp>
      <p:sp>
        <p:nvSpPr>
          <p:cNvPr id="43" name="ZoneTexte 42">
            <a:extLst>
              <a:ext uri="{FF2B5EF4-FFF2-40B4-BE49-F238E27FC236}">
                <a16:creationId xmlns:a16="http://schemas.microsoft.com/office/drawing/2014/main" id="{CDEA5387-5C69-4123-BF07-5A025B171802}"/>
              </a:ext>
            </a:extLst>
          </p:cNvPr>
          <p:cNvSpPr txBox="1"/>
          <p:nvPr/>
        </p:nvSpPr>
        <p:spPr>
          <a:xfrm>
            <a:off x="151820" y="2922725"/>
            <a:ext cx="219751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MA" sz="1600" dirty="0"/>
              <a:t>Business</a:t>
            </a:r>
            <a:r>
              <a:rPr lang="fr-MA" sz="1400" dirty="0"/>
              <a:t> </a:t>
            </a:r>
            <a:r>
              <a:rPr lang="fr-MA" sz="1600" dirty="0"/>
              <a:t>intelligence</a:t>
            </a:r>
            <a:endParaRPr lang="fr-MA" sz="1400" dirty="0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145E1C6-AB7F-4AAD-B839-B92AF9C293EA}"/>
              </a:ext>
            </a:extLst>
          </p:cNvPr>
          <p:cNvSpPr/>
          <p:nvPr/>
        </p:nvSpPr>
        <p:spPr>
          <a:xfrm>
            <a:off x="250716" y="2902212"/>
            <a:ext cx="2064774" cy="338554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MA"/>
          </a:p>
        </p:txBody>
      </p:sp>
      <p:sp>
        <p:nvSpPr>
          <p:cNvPr id="45" name="ZoneTexte 44">
            <a:extLst>
              <a:ext uri="{FF2B5EF4-FFF2-40B4-BE49-F238E27FC236}">
                <a16:creationId xmlns:a16="http://schemas.microsoft.com/office/drawing/2014/main" id="{0AB52565-39DA-4678-843A-0548D1190EAD}"/>
              </a:ext>
            </a:extLst>
          </p:cNvPr>
          <p:cNvSpPr txBox="1"/>
          <p:nvPr/>
        </p:nvSpPr>
        <p:spPr>
          <a:xfrm>
            <a:off x="216158" y="2563658"/>
            <a:ext cx="20647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MA" sz="1600" dirty="0"/>
              <a:t>Marketing digital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3EA4049A-1ED5-4E08-A864-A641A6293CE8}"/>
              </a:ext>
            </a:extLst>
          </p:cNvPr>
          <p:cNvSpPr/>
          <p:nvPr/>
        </p:nvSpPr>
        <p:spPr>
          <a:xfrm>
            <a:off x="249270" y="3282171"/>
            <a:ext cx="2064774" cy="338554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MA"/>
          </a:p>
        </p:txBody>
      </p:sp>
      <p:sp>
        <p:nvSpPr>
          <p:cNvPr id="47" name="ZoneTexte 46">
            <a:extLst>
              <a:ext uri="{FF2B5EF4-FFF2-40B4-BE49-F238E27FC236}">
                <a16:creationId xmlns:a16="http://schemas.microsoft.com/office/drawing/2014/main" id="{77BB3847-B751-4F73-AFF9-383623061CD5}"/>
              </a:ext>
            </a:extLst>
          </p:cNvPr>
          <p:cNvSpPr txBox="1"/>
          <p:nvPr/>
        </p:nvSpPr>
        <p:spPr>
          <a:xfrm>
            <a:off x="190278" y="3296918"/>
            <a:ext cx="20647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MA" sz="1600" dirty="0"/>
              <a:t>Réseaux sociaux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59AAD5F5-9D1A-4A38-B153-6277C4E48E0A}"/>
              </a:ext>
            </a:extLst>
          </p:cNvPr>
          <p:cNvSpPr/>
          <p:nvPr/>
        </p:nvSpPr>
        <p:spPr>
          <a:xfrm>
            <a:off x="233799" y="3695446"/>
            <a:ext cx="2064774" cy="338554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MA"/>
          </a:p>
        </p:txBody>
      </p:sp>
      <p:sp>
        <p:nvSpPr>
          <p:cNvPr id="51" name="ZoneTexte 50">
            <a:extLst>
              <a:ext uri="{FF2B5EF4-FFF2-40B4-BE49-F238E27FC236}">
                <a16:creationId xmlns:a16="http://schemas.microsoft.com/office/drawing/2014/main" id="{D3AECB56-4FC3-48C7-AAA3-F5EB1B65E347}"/>
              </a:ext>
            </a:extLst>
          </p:cNvPr>
          <p:cNvSpPr txBox="1"/>
          <p:nvPr/>
        </p:nvSpPr>
        <p:spPr>
          <a:xfrm>
            <a:off x="174807" y="3724941"/>
            <a:ext cx="20647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MA" sz="1600" dirty="0"/>
              <a:t>Confiance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B70D74FA-CDF6-4288-932D-C3284581726A}"/>
              </a:ext>
            </a:extLst>
          </p:cNvPr>
          <p:cNvSpPr/>
          <p:nvPr/>
        </p:nvSpPr>
        <p:spPr>
          <a:xfrm>
            <a:off x="233799" y="4075669"/>
            <a:ext cx="2064774" cy="338554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MA"/>
          </a:p>
        </p:txBody>
      </p:sp>
      <p:sp>
        <p:nvSpPr>
          <p:cNvPr id="53" name="ZoneTexte 52">
            <a:extLst>
              <a:ext uri="{FF2B5EF4-FFF2-40B4-BE49-F238E27FC236}">
                <a16:creationId xmlns:a16="http://schemas.microsoft.com/office/drawing/2014/main" id="{302AE4AE-4C91-4752-A8AB-E23D06B4F6F3}"/>
              </a:ext>
            </a:extLst>
          </p:cNvPr>
          <p:cNvSpPr txBox="1"/>
          <p:nvPr/>
        </p:nvSpPr>
        <p:spPr>
          <a:xfrm>
            <a:off x="174807" y="4090416"/>
            <a:ext cx="20647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MA" sz="1600" dirty="0"/>
              <a:t>Responsabilité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288BAE0D-7946-4B53-8B3C-18BCA9115F3D}"/>
              </a:ext>
            </a:extLst>
          </p:cNvPr>
          <p:cNvSpPr/>
          <p:nvPr/>
        </p:nvSpPr>
        <p:spPr>
          <a:xfrm>
            <a:off x="233799" y="4438673"/>
            <a:ext cx="2064774" cy="338554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MA"/>
          </a:p>
        </p:txBody>
      </p:sp>
      <p:sp>
        <p:nvSpPr>
          <p:cNvPr id="55" name="ZoneTexte 54">
            <a:extLst>
              <a:ext uri="{FF2B5EF4-FFF2-40B4-BE49-F238E27FC236}">
                <a16:creationId xmlns:a16="http://schemas.microsoft.com/office/drawing/2014/main" id="{0FD30CD7-AD5A-493F-ACC1-6D8DB5ECA6E6}"/>
              </a:ext>
            </a:extLst>
          </p:cNvPr>
          <p:cNvSpPr txBox="1"/>
          <p:nvPr/>
        </p:nvSpPr>
        <p:spPr>
          <a:xfrm>
            <a:off x="174807" y="4453420"/>
            <a:ext cx="20647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MA" sz="1600" dirty="0"/>
              <a:t>Épanouissement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19D68A09-8116-4D1A-8923-E056087E349E}"/>
              </a:ext>
            </a:extLst>
          </p:cNvPr>
          <p:cNvSpPr/>
          <p:nvPr/>
        </p:nvSpPr>
        <p:spPr>
          <a:xfrm>
            <a:off x="232353" y="4818632"/>
            <a:ext cx="2064774" cy="338554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MA"/>
          </a:p>
        </p:txBody>
      </p:sp>
      <p:sp>
        <p:nvSpPr>
          <p:cNvPr id="57" name="ZoneTexte 56">
            <a:extLst>
              <a:ext uri="{FF2B5EF4-FFF2-40B4-BE49-F238E27FC236}">
                <a16:creationId xmlns:a16="http://schemas.microsoft.com/office/drawing/2014/main" id="{3CA06A97-4A16-46D0-8006-38EF6C951D59}"/>
              </a:ext>
            </a:extLst>
          </p:cNvPr>
          <p:cNvSpPr txBox="1"/>
          <p:nvPr/>
        </p:nvSpPr>
        <p:spPr>
          <a:xfrm>
            <a:off x="173361" y="4833379"/>
            <a:ext cx="20647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MA" sz="1600" dirty="0"/>
              <a:t>Collaboration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778ABC25-6D42-4EF9-9F8F-F438351B9ED5}"/>
              </a:ext>
            </a:extLst>
          </p:cNvPr>
          <p:cNvSpPr/>
          <p:nvPr/>
        </p:nvSpPr>
        <p:spPr>
          <a:xfrm>
            <a:off x="232353" y="5212959"/>
            <a:ext cx="2064774" cy="338554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MA" dirty="0">
                <a:solidFill>
                  <a:schemeClr val="tx1"/>
                </a:solidFill>
              </a:rPr>
              <a:t>Agilité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F0762237-0A04-47B1-905F-6433E670C7F2}"/>
              </a:ext>
            </a:extLst>
          </p:cNvPr>
          <p:cNvSpPr/>
          <p:nvPr/>
        </p:nvSpPr>
        <p:spPr>
          <a:xfrm>
            <a:off x="232353" y="5578434"/>
            <a:ext cx="2064774" cy="338554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MA"/>
          </a:p>
        </p:txBody>
      </p:sp>
      <p:sp>
        <p:nvSpPr>
          <p:cNvPr id="61" name="ZoneTexte 60">
            <a:extLst>
              <a:ext uri="{FF2B5EF4-FFF2-40B4-BE49-F238E27FC236}">
                <a16:creationId xmlns:a16="http://schemas.microsoft.com/office/drawing/2014/main" id="{9B74E1D9-00B9-417C-ADC5-FB5687181135}"/>
              </a:ext>
            </a:extLst>
          </p:cNvPr>
          <p:cNvSpPr txBox="1"/>
          <p:nvPr/>
        </p:nvSpPr>
        <p:spPr>
          <a:xfrm>
            <a:off x="173361" y="5593181"/>
            <a:ext cx="20647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MA" sz="1600" dirty="0"/>
              <a:t>Créativité</a:t>
            </a:r>
          </a:p>
        </p:txBody>
      </p:sp>
      <p:cxnSp>
        <p:nvCxnSpPr>
          <p:cNvPr id="68" name="Connecteur droit avec flèche 67">
            <a:extLst>
              <a:ext uri="{FF2B5EF4-FFF2-40B4-BE49-F238E27FC236}">
                <a16:creationId xmlns:a16="http://schemas.microsoft.com/office/drawing/2014/main" id="{C2952EF5-8C0D-400B-89FC-C6DDE6F21048}"/>
              </a:ext>
            </a:extLst>
          </p:cNvPr>
          <p:cNvCxnSpPr>
            <a:cxnSpLocks/>
            <a:stCxn id="27" idx="2"/>
            <a:endCxn id="40" idx="3"/>
          </p:cNvCxnSpPr>
          <p:nvPr/>
        </p:nvCxnSpPr>
        <p:spPr>
          <a:xfrm flipH="1" flipV="1">
            <a:off x="2315490" y="2343010"/>
            <a:ext cx="325482" cy="586779"/>
          </a:xfrm>
          <a:prstGeom prst="straightConnector1">
            <a:avLst/>
          </a:prstGeom>
          <a:ln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necteur droit avec flèche 113">
            <a:extLst>
              <a:ext uri="{FF2B5EF4-FFF2-40B4-BE49-F238E27FC236}">
                <a16:creationId xmlns:a16="http://schemas.microsoft.com/office/drawing/2014/main" id="{7A3ABBE2-DFA0-418D-B3DE-979FBA069DE0}"/>
              </a:ext>
            </a:extLst>
          </p:cNvPr>
          <p:cNvCxnSpPr>
            <a:stCxn id="27" idx="2"/>
          </p:cNvCxnSpPr>
          <p:nvPr/>
        </p:nvCxnSpPr>
        <p:spPr>
          <a:xfrm flipH="1" flipV="1">
            <a:off x="2349330" y="2745123"/>
            <a:ext cx="291642" cy="184666"/>
          </a:xfrm>
          <a:prstGeom prst="straightConnector1">
            <a:avLst/>
          </a:prstGeom>
          <a:ln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Connecteur droit avec flèche 115">
            <a:extLst>
              <a:ext uri="{FF2B5EF4-FFF2-40B4-BE49-F238E27FC236}">
                <a16:creationId xmlns:a16="http://schemas.microsoft.com/office/drawing/2014/main" id="{96D2A157-3D0C-4916-ABC2-871ABD45CC37}"/>
              </a:ext>
            </a:extLst>
          </p:cNvPr>
          <p:cNvCxnSpPr/>
          <p:nvPr/>
        </p:nvCxnSpPr>
        <p:spPr>
          <a:xfrm flipH="1">
            <a:off x="2349330" y="2950302"/>
            <a:ext cx="291642" cy="118985"/>
          </a:xfrm>
          <a:prstGeom prst="straightConnector1">
            <a:avLst/>
          </a:prstGeom>
          <a:ln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Connecteur droit avec flèche 117">
            <a:extLst>
              <a:ext uri="{FF2B5EF4-FFF2-40B4-BE49-F238E27FC236}">
                <a16:creationId xmlns:a16="http://schemas.microsoft.com/office/drawing/2014/main" id="{17FAC43C-BAF2-4F5B-BC75-7F89355E9688}"/>
              </a:ext>
            </a:extLst>
          </p:cNvPr>
          <p:cNvCxnSpPr>
            <a:cxnSpLocks/>
            <a:stCxn id="27" idx="2"/>
          </p:cNvCxnSpPr>
          <p:nvPr/>
        </p:nvCxnSpPr>
        <p:spPr>
          <a:xfrm flipH="1">
            <a:off x="2353948" y="2929789"/>
            <a:ext cx="287024" cy="518939"/>
          </a:xfrm>
          <a:prstGeom prst="straightConnector1">
            <a:avLst/>
          </a:prstGeom>
          <a:ln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Connecteur droit avec flèche 121">
            <a:extLst>
              <a:ext uri="{FF2B5EF4-FFF2-40B4-BE49-F238E27FC236}">
                <a16:creationId xmlns:a16="http://schemas.microsoft.com/office/drawing/2014/main" id="{36983EFA-4EED-4EA7-A17C-092A4DC90062}"/>
              </a:ext>
            </a:extLst>
          </p:cNvPr>
          <p:cNvCxnSpPr>
            <a:cxnSpLocks/>
            <a:stCxn id="29" idx="2"/>
          </p:cNvCxnSpPr>
          <p:nvPr/>
        </p:nvCxnSpPr>
        <p:spPr>
          <a:xfrm flipH="1" flipV="1">
            <a:off x="2322366" y="3852562"/>
            <a:ext cx="318606" cy="926550"/>
          </a:xfrm>
          <a:prstGeom prst="straightConnector1">
            <a:avLst/>
          </a:prstGeom>
          <a:ln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Connecteur droit avec flèche 124">
            <a:extLst>
              <a:ext uri="{FF2B5EF4-FFF2-40B4-BE49-F238E27FC236}">
                <a16:creationId xmlns:a16="http://schemas.microsoft.com/office/drawing/2014/main" id="{BDB7D297-8E00-46BE-B4C5-597A696EE22F}"/>
              </a:ext>
            </a:extLst>
          </p:cNvPr>
          <p:cNvCxnSpPr>
            <a:cxnSpLocks/>
            <a:stCxn id="29" idx="2"/>
          </p:cNvCxnSpPr>
          <p:nvPr/>
        </p:nvCxnSpPr>
        <p:spPr>
          <a:xfrm flipH="1" flipV="1">
            <a:off x="2349330" y="4244948"/>
            <a:ext cx="291642" cy="534164"/>
          </a:xfrm>
          <a:prstGeom prst="straightConnector1">
            <a:avLst/>
          </a:prstGeom>
          <a:ln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Connecteur droit avec flèche 126">
            <a:extLst>
              <a:ext uri="{FF2B5EF4-FFF2-40B4-BE49-F238E27FC236}">
                <a16:creationId xmlns:a16="http://schemas.microsoft.com/office/drawing/2014/main" id="{B5544CE6-3D9E-4C55-BF91-CB1840CA4CDC}"/>
              </a:ext>
            </a:extLst>
          </p:cNvPr>
          <p:cNvCxnSpPr/>
          <p:nvPr/>
        </p:nvCxnSpPr>
        <p:spPr>
          <a:xfrm flipH="1" flipV="1">
            <a:off x="2344989" y="4607950"/>
            <a:ext cx="266558" cy="153183"/>
          </a:xfrm>
          <a:prstGeom prst="straightConnector1">
            <a:avLst/>
          </a:prstGeom>
          <a:ln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Connecteur droit avec flèche 128">
            <a:extLst>
              <a:ext uri="{FF2B5EF4-FFF2-40B4-BE49-F238E27FC236}">
                <a16:creationId xmlns:a16="http://schemas.microsoft.com/office/drawing/2014/main" id="{36B99350-ABDA-424B-B731-824B1198B335}"/>
              </a:ext>
            </a:extLst>
          </p:cNvPr>
          <p:cNvCxnSpPr/>
          <p:nvPr/>
        </p:nvCxnSpPr>
        <p:spPr>
          <a:xfrm flipH="1">
            <a:off x="2348390" y="4777227"/>
            <a:ext cx="241825" cy="146871"/>
          </a:xfrm>
          <a:prstGeom prst="straightConnector1">
            <a:avLst/>
          </a:prstGeom>
          <a:ln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Connecteur droit avec flèche 130">
            <a:extLst>
              <a:ext uri="{FF2B5EF4-FFF2-40B4-BE49-F238E27FC236}">
                <a16:creationId xmlns:a16="http://schemas.microsoft.com/office/drawing/2014/main" id="{53D6A4BD-518F-4D53-8690-3943EBBFDA4A}"/>
              </a:ext>
            </a:extLst>
          </p:cNvPr>
          <p:cNvCxnSpPr/>
          <p:nvPr/>
        </p:nvCxnSpPr>
        <p:spPr>
          <a:xfrm flipH="1">
            <a:off x="2353948" y="4816927"/>
            <a:ext cx="254351" cy="565309"/>
          </a:xfrm>
          <a:prstGeom prst="straightConnector1">
            <a:avLst/>
          </a:prstGeom>
          <a:ln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Connecteur droit avec flèche 132">
            <a:extLst>
              <a:ext uri="{FF2B5EF4-FFF2-40B4-BE49-F238E27FC236}">
                <a16:creationId xmlns:a16="http://schemas.microsoft.com/office/drawing/2014/main" id="{996CE36D-608E-4862-B8A7-BD282D0F00F3}"/>
              </a:ext>
            </a:extLst>
          </p:cNvPr>
          <p:cNvCxnSpPr>
            <a:cxnSpLocks/>
          </p:cNvCxnSpPr>
          <p:nvPr/>
        </p:nvCxnSpPr>
        <p:spPr>
          <a:xfrm flipH="1">
            <a:off x="2337756" y="4761133"/>
            <a:ext cx="303216" cy="986578"/>
          </a:xfrm>
          <a:prstGeom prst="straightConnector1">
            <a:avLst/>
          </a:prstGeom>
          <a:ln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Rectangle 146">
            <a:extLst>
              <a:ext uri="{FF2B5EF4-FFF2-40B4-BE49-F238E27FC236}">
                <a16:creationId xmlns:a16="http://schemas.microsoft.com/office/drawing/2014/main" id="{68DBBF07-AAC8-4A6B-A91F-DB8DA91CCA8D}"/>
              </a:ext>
            </a:extLst>
          </p:cNvPr>
          <p:cNvSpPr/>
          <p:nvPr/>
        </p:nvSpPr>
        <p:spPr>
          <a:xfrm>
            <a:off x="6082251" y="4472180"/>
            <a:ext cx="2565585" cy="332167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MA" sz="2000"/>
          </a:p>
        </p:txBody>
      </p:sp>
      <p:sp>
        <p:nvSpPr>
          <p:cNvPr id="148" name="ZoneTexte 147">
            <a:extLst>
              <a:ext uri="{FF2B5EF4-FFF2-40B4-BE49-F238E27FC236}">
                <a16:creationId xmlns:a16="http://schemas.microsoft.com/office/drawing/2014/main" id="{7CD4F9D7-E29C-41DD-AA8F-970815F97B6D}"/>
              </a:ext>
            </a:extLst>
          </p:cNvPr>
          <p:cNvSpPr txBox="1"/>
          <p:nvPr/>
        </p:nvSpPr>
        <p:spPr>
          <a:xfrm>
            <a:off x="6124914" y="4478350"/>
            <a:ext cx="26301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MA" sz="1600" dirty="0"/>
              <a:t>Continuité d’activité</a:t>
            </a:r>
          </a:p>
        </p:txBody>
      </p:sp>
      <p:sp>
        <p:nvSpPr>
          <p:cNvPr id="149" name="Rectangle 148">
            <a:extLst>
              <a:ext uri="{FF2B5EF4-FFF2-40B4-BE49-F238E27FC236}">
                <a16:creationId xmlns:a16="http://schemas.microsoft.com/office/drawing/2014/main" id="{DE9A1FE9-AB56-40A7-96C1-D3F28D7FFFD3}"/>
              </a:ext>
            </a:extLst>
          </p:cNvPr>
          <p:cNvSpPr/>
          <p:nvPr/>
        </p:nvSpPr>
        <p:spPr>
          <a:xfrm>
            <a:off x="6082252" y="5232874"/>
            <a:ext cx="2559106" cy="325225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MA"/>
          </a:p>
        </p:txBody>
      </p:sp>
      <p:sp>
        <p:nvSpPr>
          <p:cNvPr id="150" name="ZoneTexte 149">
            <a:extLst>
              <a:ext uri="{FF2B5EF4-FFF2-40B4-BE49-F238E27FC236}">
                <a16:creationId xmlns:a16="http://schemas.microsoft.com/office/drawing/2014/main" id="{BA9B6549-F6E9-4A38-8906-511D0AD7E46B}"/>
              </a:ext>
            </a:extLst>
          </p:cNvPr>
          <p:cNvSpPr txBox="1"/>
          <p:nvPr/>
        </p:nvSpPr>
        <p:spPr>
          <a:xfrm>
            <a:off x="6302472" y="4818632"/>
            <a:ext cx="20647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MA" sz="1600" dirty="0"/>
              <a:t>Sécurité</a:t>
            </a:r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id="{CAF9CA78-86DD-461A-848C-B0C175F6BCFF}"/>
              </a:ext>
            </a:extLst>
          </p:cNvPr>
          <p:cNvSpPr/>
          <p:nvPr/>
        </p:nvSpPr>
        <p:spPr>
          <a:xfrm>
            <a:off x="6080806" y="5612832"/>
            <a:ext cx="2559106" cy="348135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MA"/>
          </a:p>
        </p:txBody>
      </p:sp>
      <p:sp>
        <p:nvSpPr>
          <p:cNvPr id="152" name="ZoneTexte 151">
            <a:extLst>
              <a:ext uri="{FF2B5EF4-FFF2-40B4-BE49-F238E27FC236}">
                <a16:creationId xmlns:a16="http://schemas.microsoft.com/office/drawing/2014/main" id="{64F7E83C-BBC6-4DFE-A629-A61E7FD70323}"/>
              </a:ext>
            </a:extLst>
          </p:cNvPr>
          <p:cNvSpPr txBox="1"/>
          <p:nvPr/>
        </p:nvSpPr>
        <p:spPr>
          <a:xfrm>
            <a:off x="6021813" y="5627580"/>
            <a:ext cx="25583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MA" sz="1600" dirty="0"/>
              <a:t>Maintenance</a:t>
            </a:r>
          </a:p>
        </p:txBody>
      </p:sp>
      <p:sp>
        <p:nvSpPr>
          <p:cNvPr id="155" name="Rectangle 154">
            <a:extLst>
              <a:ext uri="{FF2B5EF4-FFF2-40B4-BE49-F238E27FC236}">
                <a16:creationId xmlns:a16="http://schemas.microsoft.com/office/drawing/2014/main" id="{DD1B350C-8C5B-4C7B-8C4C-F845354C60FE}"/>
              </a:ext>
            </a:extLst>
          </p:cNvPr>
          <p:cNvSpPr/>
          <p:nvPr/>
        </p:nvSpPr>
        <p:spPr>
          <a:xfrm>
            <a:off x="6077190" y="4866244"/>
            <a:ext cx="2564168" cy="325225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MA"/>
          </a:p>
        </p:txBody>
      </p:sp>
      <p:sp>
        <p:nvSpPr>
          <p:cNvPr id="157" name="ZoneTexte 156">
            <a:extLst>
              <a:ext uri="{FF2B5EF4-FFF2-40B4-BE49-F238E27FC236}">
                <a16:creationId xmlns:a16="http://schemas.microsoft.com/office/drawing/2014/main" id="{EE9B0F1C-539F-4442-846E-4547D81D72E4}"/>
              </a:ext>
            </a:extLst>
          </p:cNvPr>
          <p:cNvSpPr txBox="1"/>
          <p:nvPr/>
        </p:nvSpPr>
        <p:spPr>
          <a:xfrm>
            <a:off x="5963488" y="5205964"/>
            <a:ext cx="27915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MA" sz="1600" dirty="0"/>
              <a:t>Sureté de fonctionnement</a:t>
            </a:r>
          </a:p>
        </p:txBody>
      </p:sp>
      <p:sp>
        <p:nvSpPr>
          <p:cNvPr id="168" name="Rectangle 167">
            <a:extLst>
              <a:ext uri="{FF2B5EF4-FFF2-40B4-BE49-F238E27FC236}">
                <a16:creationId xmlns:a16="http://schemas.microsoft.com/office/drawing/2014/main" id="{BD0C13EF-C941-4221-ADD4-6317C3535A23}"/>
              </a:ext>
            </a:extLst>
          </p:cNvPr>
          <p:cNvSpPr/>
          <p:nvPr/>
        </p:nvSpPr>
        <p:spPr>
          <a:xfrm>
            <a:off x="9487528" y="4524223"/>
            <a:ext cx="2064774" cy="338554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MA" sz="2000"/>
          </a:p>
        </p:txBody>
      </p:sp>
      <p:sp>
        <p:nvSpPr>
          <p:cNvPr id="169" name="Rectangle 168">
            <a:extLst>
              <a:ext uri="{FF2B5EF4-FFF2-40B4-BE49-F238E27FC236}">
                <a16:creationId xmlns:a16="http://schemas.microsoft.com/office/drawing/2014/main" id="{99550A8B-DEBE-49DF-9E70-1E306967D1FF}"/>
              </a:ext>
            </a:extLst>
          </p:cNvPr>
          <p:cNvSpPr/>
          <p:nvPr/>
        </p:nvSpPr>
        <p:spPr>
          <a:xfrm>
            <a:off x="9487528" y="4889698"/>
            <a:ext cx="2064774" cy="338554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MA"/>
          </a:p>
        </p:txBody>
      </p:sp>
      <p:sp>
        <p:nvSpPr>
          <p:cNvPr id="170" name="Rectangle 169">
            <a:extLst>
              <a:ext uri="{FF2B5EF4-FFF2-40B4-BE49-F238E27FC236}">
                <a16:creationId xmlns:a16="http://schemas.microsoft.com/office/drawing/2014/main" id="{4ABCF49D-AB84-49BC-BA01-A0CC174C31F3}"/>
              </a:ext>
            </a:extLst>
          </p:cNvPr>
          <p:cNvSpPr/>
          <p:nvPr/>
        </p:nvSpPr>
        <p:spPr>
          <a:xfrm>
            <a:off x="9487528" y="5252702"/>
            <a:ext cx="2064774" cy="338554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MA"/>
          </a:p>
        </p:txBody>
      </p:sp>
      <p:sp>
        <p:nvSpPr>
          <p:cNvPr id="171" name="Rectangle 170">
            <a:extLst>
              <a:ext uri="{FF2B5EF4-FFF2-40B4-BE49-F238E27FC236}">
                <a16:creationId xmlns:a16="http://schemas.microsoft.com/office/drawing/2014/main" id="{FCB8506F-E549-4093-8517-260147805CDC}"/>
              </a:ext>
            </a:extLst>
          </p:cNvPr>
          <p:cNvSpPr/>
          <p:nvPr/>
        </p:nvSpPr>
        <p:spPr>
          <a:xfrm>
            <a:off x="9487530" y="5631938"/>
            <a:ext cx="2064774" cy="338554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MA" sz="2000"/>
          </a:p>
        </p:txBody>
      </p:sp>
      <p:sp>
        <p:nvSpPr>
          <p:cNvPr id="172" name="Rectangle 171">
            <a:extLst>
              <a:ext uri="{FF2B5EF4-FFF2-40B4-BE49-F238E27FC236}">
                <a16:creationId xmlns:a16="http://schemas.microsoft.com/office/drawing/2014/main" id="{63D2B2FA-AE12-4D94-9473-042B0C5E82EF}"/>
              </a:ext>
            </a:extLst>
          </p:cNvPr>
          <p:cNvSpPr/>
          <p:nvPr/>
        </p:nvSpPr>
        <p:spPr>
          <a:xfrm>
            <a:off x="9487530" y="5997413"/>
            <a:ext cx="2064774" cy="338554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MA"/>
          </a:p>
        </p:txBody>
      </p:sp>
      <p:sp>
        <p:nvSpPr>
          <p:cNvPr id="174" name="ZoneTexte 173">
            <a:extLst>
              <a:ext uri="{FF2B5EF4-FFF2-40B4-BE49-F238E27FC236}">
                <a16:creationId xmlns:a16="http://schemas.microsoft.com/office/drawing/2014/main" id="{92B5A0AA-2DDB-4742-AFFC-CE818DE63740}"/>
              </a:ext>
            </a:extLst>
          </p:cNvPr>
          <p:cNvSpPr txBox="1"/>
          <p:nvPr/>
        </p:nvSpPr>
        <p:spPr>
          <a:xfrm>
            <a:off x="9439355" y="4537684"/>
            <a:ext cx="21306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MA" sz="1600" dirty="0"/>
              <a:t>Conscience</a:t>
            </a:r>
          </a:p>
        </p:txBody>
      </p:sp>
      <p:sp>
        <p:nvSpPr>
          <p:cNvPr id="175" name="ZoneTexte 174">
            <a:extLst>
              <a:ext uri="{FF2B5EF4-FFF2-40B4-BE49-F238E27FC236}">
                <a16:creationId xmlns:a16="http://schemas.microsoft.com/office/drawing/2014/main" id="{1C1EFC3C-E408-4883-B669-A2BB40BEB62D}"/>
              </a:ext>
            </a:extLst>
          </p:cNvPr>
          <p:cNvSpPr txBox="1"/>
          <p:nvPr/>
        </p:nvSpPr>
        <p:spPr>
          <a:xfrm>
            <a:off x="9455963" y="4878742"/>
            <a:ext cx="21306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MA" sz="1600" dirty="0"/>
              <a:t>Diversité</a:t>
            </a:r>
          </a:p>
        </p:txBody>
      </p:sp>
      <p:sp>
        <p:nvSpPr>
          <p:cNvPr id="176" name="ZoneTexte 175">
            <a:extLst>
              <a:ext uri="{FF2B5EF4-FFF2-40B4-BE49-F238E27FC236}">
                <a16:creationId xmlns:a16="http://schemas.microsoft.com/office/drawing/2014/main" id="{B4B16C51-EB11-4BD7-A2A6-F958F804746C}"/>
              </a:ext>
            </a:extLst>
          </p:cNvPr>
          <p:cNvSpPr txBox="1"/>
          <p:nvPr/>
        </p:nvSpPr>
        <p:spPr>
          <a:xfrm>
            <a:off x="9534361" y="5266463"/>
            <a:ext cx="21306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MA" sz="1600" dirty="0"/>
              <a:t>Autorégulation</a:t>
            </a:r>
          </a:p>
        </p:txBody>
      </p:sp>
      <p:sp>
        <p:nvSpPr>
          <p:cNvPr id="177" name="ZoneTexte 176">
            <a:extLst>
              <a:ext uri="{FF2B5EF4-FFF2-40B4-BE49-F238E27FC236}">
                <a16:creationId xmlns:a16="http://schemas.microsoft.com/office/drawing/2014/main" id="{4B933EFA-DB5C-4580-B8F4-0F3043F05253}"/>
              </a:ext>
            </a:extLst>
          </p:cNvPr>
          <p:cNvSpPr txBox="1"/>
          <p:nvPr/>
        </p:nvSpPr>
        <p:spPr>
          <a:xfrm>
            <a:off x="9542906" y="5660842"/>
            <a:ext cx="2052950" cy="344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MA" sz="1600" dirty="0"/>
              <a:t>Intégration</a:t>
            </a:r>
          </a:p>
        </p:txBody>
      </p:sp>
      <p:sp>
        <p:nvSpPr>
          <p:cNvPr id="178" name="ZoneTexte 177">
            <a:extLst>
              <a:ext uri="{FF2B5EF4-FFF2-40B4-BE49-F238E27FC236}">
                <a16:creationId xmlns:a16="http://schemas.microsoft.com/office/drawing/2014/main" id="{A6A3E40A-5301-4E9C-9CA3-29C5944D0E89}"/>
              </a:ext>
            </a:extLst>
          </p:cNvPr>
          <p:cNvSpPr txBox="1"/>
          <p:nvPr/>
        </p:nvSpPr>
        <p:spPr>
          <a:xfrm>
            <a:off x="9514983" y="5980677"/>
            <a:ext cx="21306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MA" sz="1600" dirty="0"/>
              <a:t>Adaptabilité</a:t>
            </a:r>
          </a:p>
        </p:txBody>
      </p:sp>
      <p:cxnSp>
        <p:nvCxnSpPr>
          <p:cNvPr id="180" name="Connecteur droit 179">
            <a:extLst>
              <a:ext uri="{FF2B5EF4-FFF2-40B4-BE49-F238E27FC236}">
                <a16:creationId xmlns:a16="http://schemas.microsoft.com/office/drawing/2014/main" id="{BAB600CE-57FC-4AA0-904B-57C35F588CFA}"/>
              </a:ext>
            </a:extLst>
          </p:cNvPr>
          <p:cNvCxnSpPr>
            <a:cxnSpLocks/>
            <a:stCxn id="31" idx="3"/>
          </p:cNvCxnSpPr>
          <p:nvPr/>
        </p:nvCxnSpPr>
        <p:spPr>
          <a:xfrm flipH="1">
            <a:off x="5843428" y="4129229"/>
            <a:ext cx="3114" cy="1667628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Connecteur droit avec flèche 185">
            <a:extLst>
              <a:ext uri="{FF2B5EF4-FFF2-40B4-BE49-F238E27FC236}">
                <a16:creationId xmlns:a16="http://schemas.microsoft.com/office/drawing/2014/main" id="{BAE473EF-2492-4282-8BE5-0A7E25BE0F73}"/>
              </a:ext>
            </a:extLst>
          </p:cNvPr>
          <p:cNvCxnSpPr>
            <a:cxnSpLocks/>
          </p:cNvCxnSpPr>
          <p:nvPr/>
        </p:nvCxnSpPr>
        <p:spPr>
          <a:xfrm>
            <a:off x="5821475" y="5774329"/>
            <a:ext cx="260052" cy="1747"/>
          </a:xfrm>
          <a:prstGeom prst="straightConnector1">
            <a:avLst/>
          </a:prstGeom>
          <a:ln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Connecteur droit avec flèche 186">
            <a:extLst>
              <a:ext uri="{FF2B5EF4-FFF2-40B4-BE49-F238E27FC236}">
                <a16:creationId xmlns:a16="http://schemas.microsoft.com/office/drawing/2014/main" id="{637C8BB0-7E9D-421D-9FFB-106D63926789}"/>
              </a:ext>
            </a:extLst>
          </p:cNvPr>
          <p:cNvCxnSpPr>
            <a:cxnSpLocks/>
          </p:cNvCxnSpPr>
          <p:nvPr/>
        </p:nvCxnSpPr>
        <p:spPr>
          <a:xfrm>
            <a:off x="5821475" y="5365800"/>
            <a:ext cx="260052" cy="1747"/>
          </a:xfrm>
          <a:prstGeom prst="straightConnector1">
            <a:avLst/>
          </a:prstGeom>
          <a:ln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Connecteur droit avec flèche 187">
            <a:extLst>
              <a:ext uri="{FF2B5EF4-FFF2-40B4-BE49-F238E27FC236}">
                <a16:creationId xmlns:a16="http://schemas.microsoft.com/office/drawing/2014/main" id="{9B3D7260-DE4B-4497-A9DC-9BAACF1A63C8}"/>
              </a:ext>
            </a:extLst>
          </p:cNvPr>
          <p:cNvCxnSpPr>
            <a:cxnSpLocks/>
          </p:cNvCxnSpPr>
          <p:nvPr/>
        </p:nvCxnSpPr>
        <p:spPr>
          <a:xfrm>
            <a:off x="5822164" y="5023645"/>
            <a:ext cx="260052" cy="1747"/>
          </a:xfrm>
          <a:prstGeom prst="straightConnector1">
            <a:avLst/>
          </a:prstGeom>
          <a:ln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Connecteur droit avec flèche 188">
            <a:extLst>
              <a:ext uri="{FF2B5EF4-FFF2-40B4-BE49-F238E27FC236}">
                <a16:creationId xmlns:a16="http://schemas.microsoft.com/office/drawing/2014/main" id="{2604F4E7-0C23-40E6-9070-B4F2A70306C6}"/>
              </a:ext>
            </a:extLst>
          </p:cNvPr>
          <p:cNvCxnSpPr>
            <a:cxnSpLocks/>
          </p:cNvCxnSpPr>
          <p:nvPr/>
        </p:nvCxnSpPr>
        <p:spPr>
          <a:xfrm>
            <a:off x="5827536" y="4689279"/>
            <a:ext cx="260052" cy="1747"/>
          </a:xfrm>
          <a:prstGeom prst="straightConnector1">
            <a:avLst/>
          </a:prstGeom>
          <a:ln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Connecteur droit 192">
            <a:extLst>
              <a:ext uri="{FF2B5EF4-FFF2-40B4-BE49-F238E27FC236}">
                <a16:creationId xmlns:a16="http://schemas.microsoft.com/office/drawing/2014/main" id="{8E13DA3C-C24E-4E2E-B7A9-9F4FB5EDFF0B}"/>
              </a:ext>
            </a:extLst>
          </p:cNvPr>
          <p:cNvCxnSpPr>
            <a:cxnSpLocks/>
          </p:cNvCxnSpPr>
          <p:nvPr/>
        </p:nvCxnSpPr>
        <p:spPr>
          <a:xfrm flipH="1">
            <a:off x="9207171" y="4225040"/>
            <a:ext cx="6933" cy="1924097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Connecteur droit avec flèche 193">
            <a:extLst>
              <a:ext uri="{FF2B5EF4-FFF2-40B4-BE49-F238E27FC236}">
                <a16:creationId xmlns:a16="http://schemas.microsoft.com/office/drawing/2014/main" id="{85751FB2-902C-4551-86F1-3D8F526E827C}"/>
              </a:ext>
            </a:extLst>
          </p:cNvPr>
          <p:cNvCxnSpPr>
            <a:cxnSpLocks/>
          </p:cNvCxnSpPr>
          <p:nvPr/>
        </p:nvCxnSpPr>
        <p:spPr>
          <a:xfrm>
            <a:off x="9203785" y="5855392"/>
            <a:ext cx="260052" cy="1747"/>
          </a:xfrm>
          <a:prstGeom prst="straightConnector1">
            <a:avLst/>
          </a:prstGeom>
          <a:ln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Connecteur droit avec flèche 194">
            <a:extLst>
              <a:ext uri="{FF2B5EF4-FFF2-40B4-BE49-F238E27FC236}">
                <a16:creationId xmlns:a16="http://schemas.microsoft.com/office/drawing/2014/main" id="{AC3AE406-5D7B-4D8E-8986-6A7F034E8D00}"/>
              </a:ext>
            </a:extLst>
          </p:cNvPr>
          <p:cNvCxnSpPr>
            <a:cxnSpLocks/>
          </p:cNvCxnSpPr>
          <p:nvPr/>
        </p:nvCxnSpPr>
        <p:spPr>
          <a:xfrm>
            <a:off x="9203785" y="5461611"/>
            <a:ext cx="260052" cy="1747"/>
          </a:xfrm>
          <a:prstGeom prst="straightConnector1">
            <a:avLst/>
          </a:prstGeom>
          <a:ln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Connecteur droit avec flèche 195">
            <a:extLst>
              <a:ext uri="{FF2B5EF4-FFF2-40B4-BE49-F238E27FC236}">
                <a16:creationId xmlns:a16="http://schemas.microsoft.com/office/drawing/2014/main" id="{ED12437C-0844-4B9B-9D24-7254D772C5F0}"/>
              </a:ext>
            </a:extLst>
          </p:cNvPr>
          <p:cNvCxnSpPr>
            <a:cxnSpLocks/>
          </p:cNvCxnSpPr>
          <p:nvPr/>
        </p:nvCxnSpPr>
        <p:spPr>
          <a:xfrm>
            <a:off x="9204474" y="5119456"/>
            <a:ext cx="260052" cy="1747"/>
          </a:xfrm>
          <a:prstGeom prst="straightConnector1">
            <a:avLst/>
          </a:prstGeom>
          <a:ln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Connecteur droit avec flèche 196">
            <a:extLst>
              <a:ext uri="{FF2B5EF4-FFF2-40B4-BE49-F238E27FC236}">
                <a16:creationId xmlns:a16="http://schemas.microsoft.com/office/drawing/2014/main" id="{35E83F50-1ED4-49AA-BED1-7045253A6691}"/>
              </a:ext>
            </a:extLst>
          </p:cNvPr>
          <p:cNvCxnSpPr>
            <a:cxnSpLocks/>
          </p:cNvCxnSpPr>
          <p:nvPr/>
        </p:nvCxnSpPr>
        <p:spPr>
          <a:xfrm>
            <a:off x="9209846" y="4770342"/>
            <a:ext cx="260052" cy="1747"/>
          </a:xfrm>
          <a:prstGeom prst="straightConnector1">
            <a:avLst/>
          </a:prstGeom>
          <a:ln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Connecteur droit avec flèche 198">
            <a:extLst>
              <a:ext uri="{FF2B5EF4-FFF2-40B4-BE49-F238E27FC236}">
                <a16:creationId xmlns:a16="http://schemas.microsoft.com/office/drawing/2014/main" id="{FBA0817D-8EFE-4248-A97A-36F9730C7F27}"/>
              </a:ext>
            </a:extLst>
          </p:cNvPr>
          <p:cNvCxnSpPr>
            <a:cxnSpLocks/>
          </p:cNvCxnSpPr>
          <p:nvPr/>
        </p:nvCxnSpPr>
        <p:spPr>
          <a:xfrm>
            <a:off x="9207065" y="6170483"/>
            <a:ext cx="260052" cy="1747"/>
          </a:xfrm>
          <a:prstGeom prst="straightConnector1">
            <a:avLst/>
          </a:prstGeom>
          <a:ln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0" name="Rectangle 199">
            <a:extLst>
              <a:ext uri="{FF2B5EF4-FFF2-40B4-BE49-F238E27FC236}">
                <a16:creationId xmlns:a16="http://schemas.microsoft.com/office/drawing/2014/main" id="{461B5759-6FC3-47E8-B223-D418160D27EC}"/>
              </a:ext>
            </a:extLst>
          </p:cNvPr>
          <p:cNvSpPr/>
          <p:nvPr/>
        </p:nvSpPr>
        <p:spPr>
          <a:xfrm>
            <a:off x="2640972" y="1740310"/>
            <a:ext cx="2506215" cy="423844"/>
          </a:xfrm>
          <a:prstGeom prst="rect">
            <a:avLst/>
          </a:prstGeom>
          <a:noFill/>
          <a:ln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MA"/>
          </a:p>
        </p:txBody>
      </p:sp>
      <p:sp>
        <p:nvSpPr>
          <p:cNvPr id="201" name="ZoneTexte 200">
            <a:extLst>
              <a:ext uri="{FF2B5EF4-FFF2-40B4-BE49-F238E27FC236}">
                <a16:creationId xmlns:a16="http://schemas.microsoft.com/office/drawing/2014/main" id="{18B4C990-21E0-4505-9560-930F403F0D8C}"/>
              </a:ext>
            </a:extLst>
          </p:cNvPr>
          <p:cNvSpPr txBox="1"/>
          <p:nvPr/>
        </p:nvSpPr>
        <p:spPr>
          <a:xfrm>
            <a:off x="2722102" y="1740310"/>
            <a:ext cx="24250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MA" dirty="0"/>
              <a:t>Variables explicatives</a:t>
            </a:r>
          </a:p>
        </p:txBody>
      </p:sp>
      <p:sp>
        <p:nvSpPr>
          <p:cNvPr id="202" name="Rectangle 201">
            <a:extLst>
              <a:ext uri="{FF2B5EF4-FFF2-40B4-BE49-F238E27FC236}">
                <a16:creationId xmlns:a16="http://schemas.microsoft.com/office/drawing/2014/main" id="{A8F3E8A7-2BB3-4557-8ECD-49563CD91DE0}"/>
              </a:ext>
            </a:extLst>
          </p:cNvPr>
          <p:cNvSpPr/>
          <p:nvPr/>
        </p:nvSpPr>
        <p:spPr>
          <a:xfrm>
            <a:off x="5568084" y="1742939"/>
            <a:ext cx="2506215" cy="423844"/>
          </a:xfrm>
          <a:prstGeom prst="rect">
            <a:avLst/>
          </a:prstGeom>
          <a:noFill/>
          <a:ln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MA"/>
          </a:p>
        </p:txBody>
      </p:sp>
      <p:sp>
        <p:nvSpPr>
          <p:cNvPr id="203" name="ZoneTexte 202">
            <a:extLst>
              <a:ext uri="{FF2B5EF4-FFF2-40B4-BE49-F238E27FC236}">
                <a16:creationId xmlns:a16="http://schemas.microsoft.com/office/drawing/2014/main" id="{03771834-48FB-458D-BBC2-BF444C1ADB21}"/>
              </a:ext>
            </a:extLst>
          </p:cNvPr>
          <p:cNvSpPr txBox="1"/>
          <p:nvPr/>
        </p:nvSpPr>
        <p:spPr>
          <a:xfrm>
            <a:off x="5649214" y="1742939"/>
            <a:ext cx="24250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MA" dirty="0"/>
              <a:t>Variable médiatrice</a:t>
            </a:r>
          </a:p>
        </p:txBody>
      </p:sp>
      <p:sp>
        <p:nvSpPr>
          <p:cNvPr id="204" name="Rectangle 203">
            <a:extLst>
              <a:ext uri="{FF2B5EF4-FFF2-40B4-BE49-F238E27FC236}">
                <a16:creationId xmlns:a16="http://schemas.microsoft.com/office/drawing/2014/main" id="{054CFB59-4015-4491-80EB-8FB307D20089}"/>
              </a:ext>
            </a:extLst>
          </p:cNvPr>
          <p:cNvSpPr/>
          <p:nvPr/>
        </p:nvSpPr>
        <p:spPr>
          <a:xfrm>
            <a:off x="8499064" y="1760419"/>
            <a:ext cx="2506215" cy="423844"/>
          </a:xfrm>
          <a:prstGeom prst="rect">
            <a:avLst/>
          </a:prstGeom>
          <a:noFill/>
          <a:ln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MA"/>
          </a:p>
        </p:txBody>
      </p:sp>
      <p:sp>
        <p:nvSpPr>
          <p:cNvPr id="205" name="ZoneTexte 204">
            <a:extLst>
              <a:ext uri="{FF2B5EF4-FFF2-40B4-BE49-F238E27FC236}">
                <a16:creationId xmlns:a16="http://schemas.microsoft.com/office/drawing/2014/main" id="{13AB868A-D63F-4A84-881A-02A97A7EDE39}"/>
              </a:ext>
            </a:extLst>
          </p:cNvPr>
          <p:cNvSpPr txBox="1"/>
          <p:nvPr/>
        </p:nvSpPr>
        <p:spPr>
          <a:xfrm>
            <a:off x="8580194" y="1760419"/>
            <a:ext cx="24250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MA" dirty="0"/>
              <a:t>Variable expliquée</a:t>
            </a:r>
          </a:p>
        </p:txBody>
      </p:sp>
    </p:spTree>
    <p:extLst>
      <p:ext uri="{BB962C8B-B14F-4D97-AF65-F5344CB8AC3E}">
        <p14:creationId xmlns:p14="http://schemas.microsoft.com/office/powerpoint/2010/main" val="31793362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40CD2-FF83-4963-8E1D-FCD83D2C1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157" y="650619"/>
            <a:ext cx="8596668" cy="831273"/>
          </a:xfrm>
        </p:spPr>
        <p:txBody>
          <a:bodyPr>
            <a:normAutofit/>
          </a:bodyPr>
          <a:lstStyle/>
          <a:p>
            <a:r>
              <a:rPr lang="en-US" sz="3200" u="sng" dirty="0" err="1"/>
              <a:t>Hypothèses</a:t>
            </a:r>
            <a:r>
              <a:rPr lang="en-US" sz="3200" u="sng" dirty="0"/>
              <a:t>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7583A71-8E27-4ACF-9C48-BEC946F5E357}"/>
              </a:ext>
            </a:extLst>
          </p:cNvPr>
          <p:cNvSpPr/>
          <p:nvPr/>
        </p:nvSpPr>
        <p:spPr>
          <a:xfrm>
            <a:off x="3944291" y="1842984"/>
            <a:ext cx="2719434" cy="28098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>
                <a:solidFill>
                  <a:schemeClr val="bg1"/>
                </a:solidFill>
                <a:latin typeface="Cambria" panose="02040503050406030204" pitchFamily="18" charset="0"/>
              </a:rPr>
              <a:t>HYPOTHÈSES</a:t>
            </a:r>
            <a:endParaRPr lang="fr-FR" sz="1600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cxnSp>
        <p:nvCxnSpPr>
          <p:cNvPr id="7" name="Straight Arrow Connector 17">
            <a:extLst>
              <a:ext uri="{FF2B5EF4-FFF2-40B4-BE49-F238E27FC236}">
                <a16:creationId xmlns:a16="http://schemas.microsoft.com/office/drawing/2014/main" id="{515409F7-9EFF-4323-A5F7-BA8357B5505B}"/>
              </a:ext>
            </a:extLst>
          </p:cNvPr>
          <p:cNvCxnSpPr/>
          <p:nvPr/>
        </p:nvCxnSpPr>
        <p:spPr>
          <a:xfrm>
            <a:off x="5287928" y="2846147"/>
            <a:ext cx="0" cy="327546"/>
          </a:xfrm>
          <a:prstGeom prst="straightConnector1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34">
            <a:extLst>
              <a:ext uri="{FF2B5EF4-FFF2-40B4-BE49-F238E27FC236}">
                <a16:creationId xmlns:a16="http://schemas.microsoft.com/office/drawing/2014/main" id="{081A257C-8C5D-4CA3-894C-387D43B0076B}"/>
              </a:ext>
            </a:extLst>
          </p:cNvPr>
          <p:cNvCxnSpPr/>
          <p:nvPr/>
        </p:nvCxnSpPr>
        <p:spPr>
          <a:xfrm>
            <a:off x="1905157" y="2846147"/>
            <a:ext cx="0" cy="327546"/>
          </a:xfrm>
          <a:prstGeom prst="straightConnector1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38">
            <a:extLst>
              <a:ext uri="{FF2B5EF4-FFF2-40B4-BE49-F238E27FC236}">
                <a16:creationId xmlns:a16="http://schemas.microsoft.com/office/drawing/2014/main" id="{4F99A967-22D5-4C05-8999-B7AC9146D7B0}"/>
              </a:ext>
            </a:extLst>
          </p:cNvPr>
          <p:cNvCxnSpPr/>
          <p:nvPr/>
        </p:nvCxnSpPr>
        <p:spPr>
          <a:xfrm>
            <a:off x="8844378" y="2848421"/>
            <a:ext cx="0" cy="327546"/>
          </a:xfrm>
          <a:prstGeom prst="straightConnector1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Down Arrow 42">
            <a:extLst>
              <a:ext uri="{FF2B5EF4-FFF2-40B4-BE49-F238E27FC236}">
                <a16:creationId xmlns:a16="http://schemas.microsoft.com/office/drawing/2014/main" id="{A971414A-7AFC-4E77-B2D8-C76287677C3F}"/>
              </a:ext>
            </a:extLst>
          </p:cNvPr>
          <p:cNvSpPr/>
          <p:nvPr/>
        </p:nvSpPr>
        <p:spPr>
          <a:xfrm>
            <a:off x="4849197" y="2279764"/>
            <a:ext cx="859137" cy="421109"/>
          </a:xfrm>
          <a:prstGeom prst="downArrow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TextBox 43">
            <a:extLst>
              <a:ext uri="{FF2B5EF4-FFF2-40B4-BE49-F238E27FC236}">
                <a16:creationId xmlns:a16="http://schemas.microsoft.com/office/drawing/2014/main" id="{87CC4F94-0F65-4C49-9571-AC8D56CE6A2A}"/>
              </a:ext>
            </a:extLst>
          </p:cNvPr>
          <p:cNvSpPr txBox="1"/>
          <p:nvPr/>
        </p:nvSpPr>
        <p:spPr>
          <a:xfrm>
            <a:off x="3829421" y="3375133"/>
            <a:ext cx="33158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fr-FR" b="1" dirty="0">
                <a:latin typeface="+mj-lt"/>
              </a:rPr>
              <a:t>H2</a:t>
            </a:r>
            <a:r>
              <a:rPr lang="fr-FR" dirty="0">
                <a:latin typeface="+mj-lt"/>
              </a:rPr>
              <a:t>: </a:t>
            </a:r>
            <a:r>
              <a:rPr lang="fr-MA" dirty="0">
                <a:latin typeface="+mj-lt"/>
              </a:rPr>
              <a:t>L’innovation managériale aurait un impact positif sur la gestion de crise .</a:t>
            </a:r>
            <a:endParaRPr lang="fr-FR" dirty="0">
              <a:latin typeface="+mj-lt"/>
            </a:endParaRPr>
          </a:p>
        </p:txBody>
      </p:sp>
      <p:sp>
        <p:nvSpPr>
          <p:cNvPr id="12" name="TextBox 44">
            <a:extLst>
              <a:ext uri="{FF2B5EF4-FFF2-40B4-BE49-F238E27FC236}">
                <a16:creationId xmlns:a16="http://schemas.microsoft.com/office/drawing/2014/main" id="{76033781-D117-40A2-9846-23493A3C55E2}"/>
              </a:ext>
            </a:extLst>
          </p:cNvPr>
          <p:cNvSpPr txBox="1"/>
          <p:nvPr/>
        </p:nvSpPr>
        <p:spPr>
          <a:xfrm>
            <a:off x="7304913" y="3357824"/>
            <a:ext cx="33158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fr-FR" b="1" dirty="0">
                <a:latin typeface="+mj-lt"/>
              </a:rPr>
              <a:t>H3</a:t>
            </a:r>
            <a:r>
              <a:rPr lang="fr-FR" dirty="0">
                <a:latin typeface="+mj-lt"/>
              </a:rPr>
              <a:t>: </a:t>
            </a:r>
            <a:r>
              <a:rPr lang="fr-MA" dirty="0">
                <a:latin typeface="+mj-lt"/>
              </a:rPr>
              <a:t>La gestion de crise aurait un impact positif sur la résilience des PME.</a:t>
            </a:r>
          </a:p>
          <a:p>
            <a:pPr algn="just">
              <a:defRPr/>
            </a:pPr>
            <a:endParaRPr lang="fr-FR" dirty="0">
              <a:latin typeface="Cambria" panose="02040503050406030204" pitchFamily="18" charset="0"/>
            </a:endParaRPr>
          </a:p>
        </p:txBody>
      </p:sp>
      <p:sp>
        <p:nvSpPr>
          <p:cNvPr id="13" name="TextBox 45">
            <a:extLst>
              <a:ext uri="{FF2B5EF4-FFF2-40B4-BE49-F238E27FC236}">
                <a16:creationId xmlns:a16="http://schemas.microsoft.com/office/drawing/2014/main" id="{6185399A-94BC-486E-97BF-E9F2928DC50D}"/>
              </a:ext>
            </a:extLst>
          </p:cNvPr>
          <p:cNvSpPr txBox="1"/>
          <p:nvPr/>
        </p:nvSpPr>
        <p:spPr>
          <a:xfrm>
            <a:off x="229874" y="3378977"/>
            <a:ext cx="33158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fr-FR" b="1" dirty="0">
                <a:latin typeface="+mj-lt"/>
              </a:rPr>
              <a:t>H1:</a:t>
            </a:r>
            <a:r>
              <a:rPr lang="fr-FR" dirty="0">
                <a:latin typeface="+mj-lt"/>
              </a:rPr>
              <a:t> </a:t>
            </a:r>
            <a:r>
              <a:rPr lang="fr-MA" b="1" dirty="0">
                <a:latin typeface="+mj-lt"/>
              </a:rPr>
              <a:t> </a:t>
            </a:r>
            <a:r>
              <a:rPr lang="fr-MA" dirty="0">
                <a:latin typeface="+mj-lt"/>
              </a:rPr>
              <a:t>La digitalisation aurait un impact positif sur la gestion de crise. </a:t>
            </a:r>
            <a:endParaRPr lang="fr-FR" dirty="0">
              <a:latin typeface="+mj-lt"/>
            </a:endParaRPr>
          </a:p>
        </p:txBody>
      </p:sp>
      <p:cxnSp>
        <p:nvCxnSpPr>
          <p:cNvPr id="14" name="Straight Connector 47">
            <a:extLst>
              <a:ext uri="{FF2B5EF4-FFF2-40B4-BE49-F238E27FC236}">
                <a16:creationId xmlns:a16="http://schemas.microsoft.com/office/drawing/2014/main" id="{D4479670-4030-4B89-83E7-DB44D8064C4F}"/>
              </a:ext>
            </a:extLst>
          </p:cNvPr>
          <p:cNvCxnSpPr>
            <a:cxnSpLocks/>
          </p:cNvCxnSpPr>
          <p:nvPr/>
        </p:nvCxnSpPr>
        <p:spPr>
          <a:xfrm flipH="1">
            <a:off x="1903285" y="2846147"/>
            <a:ext cx="6940139" cy="0"/>
          </a:xfrm>
          <a:prstGeom prst="line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F0EF42CD-A52A-430B-823C-2E483718B81D}"/>
              </a:ext>
            </a:extLst>
          </p:cNvPr>
          <p:cNvSpPr/>
          <p:nvPr/>
        </p:nvSpPr>
        <p:spPr>
          <a:xfrm>
            <a:off x="184904" y="3252895"/>
            <a:ext cx="3439870" cy="1259540"/>
          </a:xfrm>
          <a:prstGeom prst="rect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MA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821A1F9-A83E-4CC3-B258-B55A980AF90C}"/>
              </a:ext>
            </a:extLst>
          </p:cNvPr>
          <p:cNvSpPr/>
          <p:nvPr/>
        </p:nvSpPr>
        <p:spPr>
          <a:xfrm>
            <a:off x="3744908" y="3252895"/>
            <a:ext cx="3439870" cy="1259540"/>
          </a:xfrm>
          <a:prstGeom prst="rect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MA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FF95599-C5FC-42CB-A16A-A5F916CAF534}"/>
              </a:ext>
            </a:extLst>
          </p:cNvPr>
          <p:cNvSpPr/>
          <p:nvPr/>
        </p:nvSpPr>
        <p:spPr>
          <a:xfrm>
            <a:off x="7304912" y="3252895"/>
            <a:ext cx="3439870" cy="1259540"/>
          </a:xfrm>
          <a:prstGeom prst="rect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MA"/>
          </a:p>
        </p:txBody>
      </p:sp>
    </p:spTree>
    <p:extLst>
      <p:ext uri="{BB962C8B-B14F-4D97-AF65-F5344CB8AC3E}">
        <p14:creationId xmlns:p14="http://schemas.microsoft.com/office/powerpoint/2010/main" val="488232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  <p:bldP spid="12" grpId="0"/>
      <p:bldP spid="13" grpId="0"/>
      <p:bldP spid="15" grpId="0" animBg="1"/>
      <p:bldP spid="16" grpId="0" animBg="1"/>
      <p:bldP spid="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Espace réservé du numéro de diapositive 17">
            <a:extLst>
              <a:ext uri="{FF2B5EF4-FFF2-40B4-BE49-F238E27FC236}">
                <a16:creationId xmlns:a16="http://schemas.microsoft.com/office/drawing/2014/main" id="{B2F700B5-2A80-421B-8A05-86658A5004DC}"/>
              </a:ext>
            </a:extLst>
          </p:cNvPr>
          <p:cNvSpPr txBox="1">
            <a:spLocks/>
          </p:cNvSpPr>
          <p:nvPr/>
        </p:nvSpPr>
        <p:spPr>
          <a:xfrm>
            <a:off x="4511844" y="6640185"/>
            <a:ext cx="360040" cy="476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fr-FR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4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13976DC-EF43-4490-812F-82D42359A884}"/>
              </a:ext>
            </a:extLst>
          </p:cNvPr>
          <p:cNvSpPr/>
          <p:nvPr/>
        </p:nvSpPr>
        <p:spPr>
          <a:xfrm>
            <a:off x="3168667" y="1633138"/>
            <a:ext cx="3069917" cy="307777"/>
          </a:xfrm>
          <a:prstGeom prst="rect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solidFill>
                  <a:schemeClr val="dk1"/>
                </a:solidFill>
                <a:latin typeface="Cambria" panose="02040503050406030204" pitchFamily="18" charset="0"/>
              </a:rPr>
              <a:t>Revue de littérature</a:t>
            </a:r>
          </a:p>
        </p:txBody>
      </p:sp>
      <p:cxnSp>
        <p:nvCxnSpPr>
          <p:cNvPr id="20" name="Straight Arrow Connector 32">
            <a:extLst>
              <a:ext uri="{FF2B5EF4-FFF2-40B4-BE49-F238E27FC236}">
                <a16:creationId xmlns:a16="http://schemas.microsoft.com/office/drawing/2014/main" id="{4079208C-2D2F-486E-B083-00764423674D}"/>
              </a:ext>
            </a:extLst>
          </p:cNvPr>
          <p:cNvCxnSpPr>
            <a:cxnSpLocks/>
          </p:cNvCxnSpPr>
          <p:nvPr/>
        </p:nvCxnSpPr>
        <p:spPr>
          <a:xfrm>
            <a:off x="4680155" y="1960437"/>
            <a:ext cx="0" cy="189229"/>
          </a:xfrm>
          <a:prstGeom prst="straightConnector1">
            <a:avLst/>
          </a:prstGeom>
          <a:ln w="19050">
            <a:solidFill>
              <a:schemeClr val="tx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98">
            <a:extLst>
              <a:ext uri="{FF2B5EF4-FFF2-40B4-BE49-F238E27FC236}">
                <a16:creationId xmlns:a16="http://schemas.microsoft.com/office/drawing/2014/main" id="{A0E1D69B-A7CD-46AE-803A-B63B73981DFD}"/>
              </a:ext>
            </a:extLst>
          </p:cNvPr>
          <p:cNvCxnSpPr>
            <a:cxnSpLocks/>
          </p:cNvCxnSpPr>
          <p:nvPr/>
        </p:nvCxnSpPr>
        <p:spPr>
          <a:xfrm>
            <a:off x="4680155" y="728036"/>
            <a:ext cx="0" cy="796393"/>
          </a:xfrm>
          <a:prstGeom prst="straightConnector1">
            <a:avLst/>
          </a:prstGeom>
          <a:ln w="19050">
            <a:solidFill>
              <a:schemeClr val="tx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105">
            <a:extLst>
              <a:ext uri="{FF2B5EF4-FFF2-40B4-BE49-F238E27FC236}">
                <a16:creationId xmlns:a16="http://schemas.microsoft.com/office/drawing/2014/main" id="{953E9AD4-C62B-4B8D-8409-041893D9C056}"/>
              </a:ext>
            </a:extLst>
          </p:cNvPr>
          <p:cNvCxnSpPr>
            <a:cxnSpLocks/>
          </p:cNvCxnSpPr>
          <p:nvPr/>
        </p:nvCxnSpPr>
        <p:spPr>
          <a:xfrm>
            <a:off x="4717852" y="2499070"/>
            <a:ext cx="1" cy="170851"/>
          </a:xfrm>
          <a:prstGeom prst="straightConnector1">
            <a:avLst/>
          </a:prstGeom>
          <a:ln w="19050">
            <a:solidFill>
              <a:schemeClr val="tx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116">
            <a:extLst>
              <a:ext uri="{FF2B5EF4-FFF2-40B4-BE49-F238E27FC236}">
                <a16:creationId xmlns:a16="http://schemas.microsoft.com/office/drawing/2014/main" id="{A6C461D8-988F-4DCC-BFFE-D8619A0B0A06}"/>
              </a:ext>
            </a:extLst>
          </p:cNvPr>
          <p:cNvCxnSpPr>
            <a:cxnSpLocks/>
            <a:stCxn id="30" idx="2"/>
          </p:cNvCxnSpPr>
          <p:nvPr/>
        </p:nvCxnSpPr>
        <p:spPr>
          <a:xfrm>
            <a:off x="4706258" y="2996437"/>
            <a:ext cx="11595" cy="231581"/>
          </a:xfrm>
          <a:prstGeom prst="straightConnector1">
            <a:avLst/>
          </a:prstGeom>
          <a:ln w="19050">
            <a:solidFill>
              <a:schemeClr val="tx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118">
            <a:extLst>
              <a:ext uri="{FF2B5EF4-FFF2-40B4-BE49-F238E27FC236}">
                <a16:creationId xmlns:a16="http://schemas.microsoft.com/office/drawing/2014/main" id="{4BF12F37-F304-44FB-8987-3014C73D07A1}"/>
              </a:ext>
            </a:extLst>
          </p:cNvPr>
          <p:cNvCxnSpPr>
            <a:cxnSpLocks/>
          </p:cNvCxnSpPr>
          <p:nvPr/>
        </p:nvCxnSpPr>
        <p:spPr>
          <a:xfrm>
            <a:off x="4717852" y="4207194"/>
            <a:ext cx="6676" cy="196111"/>
          </a:xfrm>
          <a:prstGeom prst="straightConnector1">
            <a:avLst/>
          </a:prstGeom>
          <a:ln w="19050">
            <a:solidFill>
              <a:schemeClr val="tx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120">
            <a:extLst>
              <a:ext uri="{FF2B5EF4-FFF2-40B4-BE49-F238E27FC236}">
                <a16:creationId xmlns:a16="http://schemas.microsoft.com/office/drawing/2014/main" id="{5C02A15A-B6D4-42FD-8556-1BFF1F9B2DB8}"/>
              </a:ext>
            </a:extLst>
          </p:cNvPr>
          <p:cNvCxnSpPr>
            <a:cxnSpLocks/>
          </p:cNvCxnSpPr>
          <p:nvPr/>
        </p:nvCxnSpPr>
        <p:spPr>
          <a:xfrm>
            <a:off x="4685807" y="4802230"/>
            <a:ext cx="6676" cy="159161"/>
          </a:xfrm>
          <a:prstGeom prst="straightConnector1">
            <a:avLst/>
          </a:prstGeom>
          <a:ln w="19050">
            <a:solidFill>
              <a:schemeClr val="tx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122">
            <a:extLst>
              <a:ext uri="{FF2B5EF4-FFF2-40B4-BE49-F238E27FC236}">
                <a16:creationId xmlns:a16="http://schemas.microsoft.com/office/drawing/2014/main" id="{F21F6150-1F8D-463D-AE3F-9748D52AD4BF}"/>
              </a:ext>
            </a:extLst>
          </p:cNvPr>
          <p:cNvCxnSpPr>
            <a:cxnSpLocks/>
            <a:stCxn id="34" idx="2"/>
            <a:endCxn id="33" idx="0"/>
          </p:cNvCxnSpPr>
          <p:nvPr/>
        </p:nvCxnSpPr>
        <p:spPr>
          <a:xfrm>
            <a:off x="4720487" y="5521234"/>
            <a:ext cx="2752" cy="373511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127">
            <a:extLst>
              <a:ext uri="{FF2B5EF4-FFF2-40B4-BE49-F238E27FC236}">
                <a16:creationId xmlns:a16="http://schemas.microsoft.com/office/drawing/2014/main" id="{7BE3F683-06C3-40F2-B70B-551F491BF044}"/>
              </a:ext>
            </a:extLst>
          </p:cNvPr>
          <p:cNvSpPr txBox="1"/>
          <p:nvPr/>
        </p:nvSpPr>
        <p:spPr>
          <a:xfrm>
            <a:off x="6532725" y="5958141"/>
            <a:ext cx="1446868" cy="584775"/>
          </a:xfrm>
          <a:prstGeom prst="rect">
            <a:avLst/>
          </a:prstGeom>
          <a:solidFill>
            <a:schemeClr val="bg1">
              <a:lumMod val="65000"/>
            </a:schemeClr>
          </a:solidFill>
          <a:ln w="28575">
            <a:solidFill>
              <a:schemeClr val="bg1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algn="ctr">
              <a:defRPr sz="1600">
                <a:latin typeface="Cambria" panose="02040503050406030204" pitchFamily="18" charset="0"/>
              </a:defRPr>
            </a:lvl1pPr>
          </a:lstStyle>
          <a:p>
            <a:r>
              <a:rPr lang="fr-FR" b="1" dirty="0">
                <a:solidFill>
                  <a:schemeClr val="tx2">
                    <a:lumMod val="75000"/>
                  </a:schemeClr>
                </a:solidFill>
              </a:rPr>
              <a:t>Résultats</a:t>
            </a:r>
          </a:p>
          <a:p>
            <a:endParaRPr lang="fr-FR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28" name="Straight Arrow Connector 136">
            <a:extLst>
              <a:ext uri="{FF2B5EF4-FFF2-40B4-BE49-F238E27FC236}">
                <a16:creationId xmlns:a16="http://schemas.microsoft.com/office/drawing/2014/main" id="{8525EA62-A463-450C-94A9-C77B0D293D23}"/>
              </a:ext>
            </a:extLst>
          </p:cNvPr>
          <p:cNvCxnSpPr>
            <a:cxnSpLocks/>
            <a:stCxn id="33" idx="3"/>
          </p:cNvCxnSpPr>
          <p:nvPr/>
        </p:nvCxnSpPr>
        <p:spPr>
          <a:xfrm>
            <a:off x="6234728" y="6264077"/>
            <a:ext cx="267424" cy="0"/>
          </a:xfrm>
          <a:prstGeom prst="straightConnector1">
            <a:avLst/>
          </a:prstGeom>
          <a:ln w="19050">
            <a:solidFill>
              <a:schemeClr val="tx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106">
            <a:extLst>
              <a:ext uri="{FF2B5EF4-FFF2-40B4-BE49-F238E27FC236}">
                <a16:creationId xmlns:a16="http://schemas.microsoft.com/office/drawing/2014/main" id="{E9CA1A53-25D4-4FDA-B8AE-B870DA28700C}"/>
              </a:ext>
            </a:extLst>
          </p:cNvPr>
          <p:cNvSpPr txBox="1"/>
          <p:nvPr/>
        </p:nvSpPr>
        <p:spPr>
          <a:xfrm>
            <a:off x="3194769" y="2688660"/>
            <a:ext cx="3022978" cy="307777"/>
          </a:xfrm>
          <a:prstGeom prst="rect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solidFill>
                  <a:srgbClr val="000000"/>
                </a:solidFill>
                <a:latin typeface="Cambria" panose="02040503050406030204" pitchFamily="18" charset="0"/>
              </a:rPr>
              <a:t>Questionnaire auto-administré</a:t>
            </a:r>
            <a:endParaRPr lang="fr-FR" sz="1400" dirty="0">
              <a:latin typeface="Cambria" panose="02040503050406030204" pitchFamily="18" charset="0"/>
            </a:endParaRPr>
          </a:p>
        </p:txBody>
      </p:sp>
      <p:sp>
        <p:nvSpPr>
          <p:cNvPr id="31" name="TextBox 115">
            <a:extLst>
              <a:ext uri="{FF2B5EF4-FFF2-40B4-BE49-F238E27FC236}">
                <a16:creationId xmlns:a16="http://schemas.microsoft.com/office/drawing/2014/main" id="{1F4D92C9-ED88-40D6-9220-B79753C2D27A}"/>
              </a:ext>
            </a:extLst>
          </p:cNvPr>
          <p:cNvSpPr txBox="1"/>
          <p:nvPr/>
        </p:nvSpPr>
        <p:spPr>
          <a:xfrm>
            <a:off x="3194769" y="3246731"/>
            <a:ext cx="3022975" cy="954107"/>
          </a:xfrm>
          <a:prstGeom prst="rect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solidFill>
                  <a:srgbClr val="000000"/>
                </a:solidFill>
                <a:latin typeface="Cambria" panose="02040503050406030204" pitchFamily="18" charset="0"/>
              </a:rPr>
              <a:t>Population totale = Les PME du Grand Agadir qui </a:t>
            </a:r>
            <a:r>
              <a:rPr lang="fr-MA" sz="1400" dirty="0">
                <a:solidFill>
                  <a:srgbClr val="000000"/>
                </a:solidFill>
                <a:latin typeface="Cambria" panose="02040503050406030204" pitchFamily="18" charset="0"/>
              </a:rPr>
              <a:t>qui étaient en activité avant l’apparition de la pandémie Covid-19</a:t>
            </a:r>
            <a:endParaRPr lang="fr-FR" sz="1400" dirty="0">
              <a:solidFill>
                <a:srgbClr val="000000"/>
              </a:solidFill>
              <a:latin typeface="Cambria" panose="02040503050406030204" pitchFamily="18" charset="0"/>
            </a:endParaRPr>
          </a:p>
        </p:txBody>
      </p:sp>
      <p:sp>
        <p:nvSpPr>
          <p:cNvPr id="32" name="TextBox 117">
            <a:extLst>
              <a:ext uri="{FF2B5EF4-FFF2-40B4-BE49-F238E27FC236}">
                <a16:creationId xmlns:a16="http://schemas.microsoft.com/office/drawing/2014/main" id="{0BF68392-8378-4264-A7AB-5359454D6110}"/>
              </a:ext>
            </a:extLst>
          </p:cNvPr>
          <p:cNvSpPr txBox="1"/>
          <p:nvPr/>
        </p:nvSpPr>
        <p:spPr>
          <a:xfrm>
            <a:off x="3199059" y="4454727"/>
            <a:ext cx="3022978" cy="307777"/>
          </a:xfrm>
          <a:prstGeom prst="rect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fr-FR" sz="1400" b="1" dirty="0">
                <a:solidFill>
                  <a:srgbClr val="000000"/>
                </a:solidFill>
                <a:latin typeface="Cambria" panose="02040503050406030204" pitchFamily="18" charset="0"/>
              </a:rPr>
              <a:t>32</a:t>
            </a:r>
            <a:r>
              <a:rPr lang="fr-FR" sz="1400" dirty="0">
                <a:solidFill>
                  <a:srgbClr val="000000"/>
                </a:solidFill>
                <a:latin typeface="Cambria" panose="02040503050406030204" pitchFamily="18" charset="0"/>
              </a:rPr>
              <a:t> réponses récoltées</a:t>
            </a:r>
            <a:endParaRPr lang="fr-FR" sz="1400" dirty="0">
              <a:latin typeface="Cambria" panose="02040503050406030204" pitchFamily="18" charset="0"/>
            </a:endParaRPr>
          </a:p>
        </p:txBody>
      </p:sp>
      <p:sp>
        <p:nvSpPr>
          <p:cNvPr id="33" name="TextBox 119">
            <a:extLst>
              <a:ext uri="{FF2B5EF4-FFF2-40B4-BE49-F238E27FC236}">
                <a16:creationId xmlns:a16="http://schemas.microsoft.com/office/drawing/2014/main" id="{C0E15A3B-5096-4D09-84D8-E4CED0C36FCE}"/>
              </a:ext>
            </a:extLst>
          </p:cNvPr>
          <p:cNvSpPr txBox="1"/>
          <p:nvPr/>
        </p:nvSpPr>
        <p:spPr>
          <a:xfrm>
            <a:off x="3211750" y="5894745"/>
            <a:ext cx="3022978" cy="738664"/>
          </a:xfrm>
          <a:prstGeom prst="rect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Analyse des données : Modèle des équations structurelles </a:t>
            </a:r>
          </a:p>
          <a:p>
            <a:pPr algn="ctr"/>
            <a:r>
              <a:rPr lang="fr-FR" sz="1400" b="1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SmartPLS</a:t>
            </a:r>
            <a:r>
              <a:rPr lang="fr-F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(v 3.2.8)</a:t>
            </a:r>
            <a:endParaRPr lang="fr-FR" sz="1400" dirty="0">
              <a:latin typeface="Cambria" panose="02040503050406030204" pitchFamily="18" charset="0"/>
            </a:endParaRPr>
          </a:p>
        </p:txBody>
      </p:sp>
      <p:sp>
        <p:nvSpPr>
          <p:cNvPr id="34" name="TextBox 121">
            <a:extLst>
              <a:ext uri="{FF2B5EF4-FFF2-40B4-BE49-F238E27FC236}">
                <a16:creationId xmlns:a16="http://schemas.microsoft.com/office/drawing/2014/main" id="{1258169B-F115-431E-9FF3-280AE6889F94}"/>
              </a:ext>
            </a:extLst>
          </p:cNvPr>
          <p:cNvSpPr txBox="1"/>
          <p:nvPr/>
        </p:nvSpPr>
        <p:spPr>
          <a:xfrm>
            <a:off x="3208998" y="4998014"/>
            <a:ext cx="3022978" cy="523220"/>
          </a:xfrm>
          <a:prstGeom prst="rect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solidFill>
                  <a:srgbClr val="000000"/>
                </a:solidFill>
                <a:latin typeface="Cambria" panose="02040503050406030204" pitchFamily="18" charset="0"/>
              </a:rPr>
              <a:t>Epuration des échelles de mesure : SPSS (</a:t>
            </a:r>
            <a:r>
              <a:rPr lang="fr-FR" sz="1400" b="1" dirty="0">
                <a:solidFill>
                  <a:srgbClr val="000000"/>
                </a:solidFill>
                <a:latin typeface="Cambria" panose="02040503050406030204" pitchFamily="18" charset="0"/>
              </a:rPr>
              <a:t>v 23</a:t>
            </a:r>
            <a:r>
              <a:rPr lang="fr-FR" sz="1400" dirty="0">
                <a:solidFill>
                  <a:srgbClr val="000000"/>
                </a:solidFill>
                <a:latin typeface="Cambria" panose="02040503050406030204" pitchFamily="18" charset="0"/>
              </a:rPr>
              <a:t>)</a:t>
            </a:r>
            <a:endParaRPr lang="fr-FR" sz="1400" dirty="0">
              <a:latin typeface="Cambria" panose="02040503050406030204" pitchFamily="18" charset="0"/>
            </a:endParaRPr>
          </a:p>
        </p:txBody>
      </p:sp>
      <p:sp>
        <p:nvSpPr>
          <p:cNvPr id="35" name="TextBox 63">
            <a:extLst>
              <a:ext uri="{FF2B5EF4-FFF2-40B4-BE49-F238E27FC236}">
                <a16:creationId xmlns:a16="http://schemas.microsoft.com/office/drawing/2014/main" id="{EFD573DB-2A87-4497-84F0-7DD7E2498DA2}"/>
              </a:ext>
            </a:extLst>
          </p:cNvPr>
          <p:cNvSpPr txBox="1"/>
          <p:nvPr/>
        </p:nvSpPr>
        <p:spPr>
          <a:xfrm>
            <a:off x="3168667" y="2176029"/>
            <a:ext cx="3069918" cy="315844"/>
          </a:xfrm>
          <a:prstGeom prst="rect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latin typeface="Cambria" panose="02040503050406030204" pitchFamily="18" charset="0"/>
              </a:rPr>
              <a:t>Élaboration des hypothèses</a:t>
            </a:r>
          </a:p>
        </p:txBody>
      </p:sp>
      <p:sp>
        <p:nvSpPr>
          <p:cNvPr id="37" name="Flèche : droite 36">
            <a:extLst>
              <a:ext uri="{FF2B5EF4-FFF2-40B4-BE49-F238E27FC236}">
                <a16:creationId xmlns:a16="http://schemas.microsoft.com/office/drawing/2014/main" id="{EA2E9423-4F37-4EAC-AA25-6457E44B3942}"/>
              </a:ext>
            </a:extLst>
          </p:cNvPr>
          <p:cNvSpPr/>
          <p:nvPr/>
        </p:nvSpPr>
        <p:spPr>
          <a:xfrm>
            <a:off x="1022555" y="703453"/>
            <a:ext cx="3489278" cy="670021"/>
          </a:xfrm>
          <a:prstGeom prst="rightArrow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MA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Hypothético-déductive</a:t>
            </a:r>
          </a:p>
        </p:txBody>
      </p:sp>
      <p:sp>
        <p:nvSpPr>
          <p:cNvPr id="38" name="Flèche : gauche 37">
            <a:extLst>
              <a:ext uri="{FF2B5EF4-FFF2-40B4-BE49-F238E27FC236}">
                <a16:creationId xmlns:a16="http://schemas.microsoft.com/office/drawing/2014/main" id="{33E023AE-39FF-4FF7-AEB8-41C2BC95B272}"/>
              </a:ext>
            </a:extLst>
          </p:cNvPr>
          <p:cNvSpPr/>
          <p:nvPr/>
        </p:nvSpPr>
        <p:spPr>
          <a:xfrm>
            <a:off x="4871884" y="734110"/>
            <a:ext cx="3465851" cy="640454"/>
          </a:xfrm>
          <a:prstGeom prst="leftArrow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MA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Paradigme post-positiviste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7063A85C-3BC5-4D73-971D-EC66D556789C}"/>
              </a:ext>
            </a:extLst>
          </p:cNvPr>
          <p:cNvSpPr/>
          <p:nvPr/>
        </p:nvSpPr>
        <p:spPr>
          <a:xfrm>
            <a:off x="6532728" y="4590798"/>
            <a:ext cx="2006122" cy="32028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14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fr-MA" sz="14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 d’alpha de Cronbach</a:t>
            </a:r>
            <a:endParaRPr lang="fr-FR" sz="1400" dirty="0">
              <a:solidFill>
                <a:schemeClr val="dk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3F32E092-AF57-4296-A2DD-A19AE427B691}"/>
              </a:ext>
            </a:extLst>
          </p:cNvPr>
          <p:cNvSpPr/>
          <p:nvPr/>
        </p:nvSpPr>
        <p:spPr>
          <a:xfrm>
            <a:off x="6532728" y="5050907"/>
            <a:ext cx="2006122" cy="32028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MA" sz="14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Analyses statistiques</a:t>
            </a:r>
          </a:p>
        </p:txBody>
      </p:sp>
      <p:sp>
        <p:nvSpPr>
          <p:cNvPr id="41" name="TextBox 101">
            <a:extLst>
              <a:ext uri="{FF2B5EF4-FFF2-40B4-BE49-F238E27FC236}">
                <a16:creationId xmlns:a16="http://schemas.microsoft.com/office/drawing/2014/main" id="{F866919A-5C9E-49CA-AF60-C1D4B3D9C511}"/>
              </a:ext>
            </a:extLst>
          </p:cNvPr>
          <p:cNvSpPr txBox="1"/>
          <p:nvPr/>
        </p:nvSpPr>
        <p:spPr>
          <a:xfrm>
            <a:off x="6532726" y="5524012"/>
            <a:ext cx="2006124" cy="32028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fr-FR"/>
            </a:defPPr>
            <a:lvl1pPr>
              <a:lnSpc>
                <a:spcPct val="115000"/>
              </a:lnSpc>
              <a:spcAft>
                <a:spcPts val="1000"/>
              </a:spcAft>
              <a:defRPr sz="1600"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fr-MA" sz="1400" b="0" dirty="0"/>
              <a:t>Test de normalité</a:t>
            </a:r>
            <a:endParaRPr lang="fr-FR" sz="1400" b="0" dirty="0"/>
          </a:p>
        </p:txBody>
      </p:sp>
      <p:cxnSp>
        <p:nvCxnSpPr>
          <p:cNvPr id="42" name="Straight Connector 103">
            <a:extLst>
              <a:ext uri="{FF2B5EF4-FFF2-40B4-BE49-F238E27FC236}">
                <a16:creationId xmlns:a16="http://schemas.microsoft.com/office/drawing/2014/main" id="{B265F746-3214-4B13-A8E0-DE9C6C900975}"/>
              </a:ext>
            </a:extLst>
          </p:cNvPr>
          <p:cNvCxnSpPr>
            <a:cxnSpLocks/>
          </p:cNvCxnSpPr>
          <p:nvPr/>
        </p:nvCxnSpPr>
        <p:spPr>
          <a:xfrm flipV="1">
            <a:off x="6379530" y="4751065"/>
            <a:ext cx="0" cy="895110"/>
          </a:xfrm>
          <a:prstGeom prst="line">
            <a:avLst/>
          </a:prstGeom>
          <a:ln w="190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99">
            <a:extLst>
              <a:ext uri="{FF2B5EF4-FFF2-40B4-BE49-F238E27FC236}">
                <a16:creationId xmlns:a16="http://schemas.microsoft.com/office/drawing/2014/main" id="{4D537304-9402-45E3-A1BD-8B196CE2D6E9}"/>
              </a:ext>
            </a:extLst>
          </p:cNvPr>
          <p:cNvCxnSpPr>
            <a:cxnSpLocks/>
          </p:cNvCxnSpPr>
          <p:nvPr/>
        </p:nvCxnSpPr>
        <p:spPr>
          <a:xfrm>
            <a:off x="6379530" y="4751065"/>
            <a:ext cx="125881" cy="0"/>
          </a:xfrm>
          <a:prstGeom prst="straightConnector1">
            <a:avLst/>
          </a:prstGeom>
          <a:ln w="19050">
            <a:solidFill>
              <a:schemeClr val="tx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99">
            <a:extLst>
              <a:ext uri="{FF2B5EF4-FFF2-40B4-BE49-F238E27FC236}">
                <a16:creationId xmlns:a16="http://schemas.microsoft.com/office/drawing/2014/main" id="{95A3F3AD-D7B0-49B8-BD51-E0E3B09DD517}"/>
              </a:ext>
            </a:extLst>
          </p:cNvPr>
          <p:cNvCxnSpPr>
            <a:cxnSpLocks/>
          </p:cNvCxnSpPr>
          <p:nvPr/>
        </p:nvCxnSpPr>
        <p:spPr>
          <a:xfrm>
            <a:off x="6386776" y="5222102"/>
            <a:ext cx="125881" cy="0"/>
          </a:xfrm>
          <a:prstGeom prst="straightConnector1">
            <a:avLst/>
          </a:prstGeom>
          <a:ln w="19050">
            <a:solidFill>
              <a:schemeClr val="tx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99">
            <a:extLst>
              <a:ext uri="{FF2B5EF4-FFF2-40B4-BE49-F238E27FC236}">
                <a16:creationId xmlns:a16="http://schemas.microsoft.com/office/drawing/2014/main" id="{47148021-7174-453B-93CE-46B4912655C3}"/>
              </a:ext>
            </a:extLst>
          </p:cNvPr>
          <p:cNvCxnSpPr>
            <a:cxnSpLocks/>
          </p:cNvCxnSpPr>
          <p:nvPr/>
        </p:nvCxnSpPr>
        <p:spPr>
          <a:xfrm>
            <a:off x="6373540" y="5662533"/>
            <a:ext cx="125881" cy="0"/>
          </a:xfrm>
          <a:prstGeom prst="straightConnector1">
            <a:avLst/>
          </a:prstGeom>
          <a:ln w="19050">
            <a:solidFill>
              <a:schemeClr val="tx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99">
            <a:extLst>
              <a:ext uri="{FF2B5EF4-FFF2-40B4-BE49-F238E27FC236}">
                <a16:creationId xmlns:a16="http://schemas.microsoft.com/office/drawing/2014/main" id="{B2F33F3F-D03E-4D5E-BC9C-85ABA5545DDF}"/>
              </a:ext>
            </a:extLst>
          </p:cNvPr>
          <p:cNvCxnSpPr>
            <a:cxnSpLocks/>
          </p:cNvCxnSpPr>
          <p:nvPr/>
        </p:nvCxnSpPr>
        <p:spPr>
          <a:xfrm>
            <a:off x="6239000" y="5218255"/>
            <a:ext cx="125881" cy="0"/>
          </a:xfrm>
          <a:prstGeom prst="straightConnector1">
            <a:avLst/>
          </a:prstGeom>
          <a:ln w="19050">
            <a:solidFill>
              <a:schemeClr val="tx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>
            <a:extLst>
              <a:ext uri="{FF2B5EF4-FFF2-40B4-BE49-F238E27FC236}">
                <a16:creationId xmlns:a16="http://schemas.microsoft.com/office/drawing/2014/main" id="{4F1B80E9-11AB-4987-85E5-86A3CCE74483}"/>
              </a:ext>
            </a:extLst>
          </p:cNvPr>
          <p:cNvSpPr/>
          <p:nvPr/>
        </p:nvSpPr>
        <p:spPr>
          <a:xfrm>
            <a:off x="3145196" y="149235"/>
            <a:ext cx="3069917" cy="461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MÉTHODOLOGIE </a:t>
            </a:r>
            <a:endParaRPr lang="fr-FR" sz="2400" dirty="0">
              <a:solidFill>
                <a:schemeClr val="dk1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9973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0"/>
                            </p:stCondLst>
                            <p:childTnLst>
                              <p:par>
                                <p:cTn id="5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5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000"/>
                            </p:stCondLst>
                            <p:childTnLst>
                              <p:par>
                                <p:cTn id="5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6500"/>
                            </p:stCondLst>
                            <p:childTnLst>
                              <p:par>
                                <p:cTn id="8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7000"/>
                            </p:stCondLst>
                            <p:childTnLst>
                              <p:par>
                                <p:cTn id="8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7500"/>
                            </p:stCondLst>
                            <p:childTnLst>
                              <p:par>
                                <p:cTn id="9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8000"/>
                            </p:stCondLst>
                            <p:childTnLst>
                              <p:par>
                                <p:cTn id="9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8500"/>
                            </p:stCondLst>
                            <p:childTnLst>
                              <p:par>
                                <p:cTn id="10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7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25">
            <a:extLst>
              <a:ext uri="{FF2B5EF4-FFF2-40B4-BE49-F238E27FC236}">
                <a16:creationId xmlns:a16="http://schemas.microsoft.com/office/drawing/2014/main" id="{0F33DCE0-BD5E-4393-8F19-C73942B21379}"/>
              </a:ext>
            </a:extLst>
          </p:cNvPr>
          <p:cNvSpPr txBox="1"/>
          <p:nvPr/>
        </p:nvSpPr>
        <p:spPr>
          <a:xfrm>
            <a:off x="9809677" y="6518238"/>
            <a:ext cx="300013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6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Source : </a:t>
            </a:r>
            <a:r>
              <a:rPr lang="fr-FR" sz="16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Sortie </a:t>
            </a:r>
            <a:r>
              <a:rPr lang="fr-FR" sz="1600" i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SmartPLS</a:t>
            </a:r>
            <a:endParaRPr lang="fr-FR" sz="1600" i="1" dirty="0">
              <a:solidFill>
                <a:schemeClr val="bg1"/>
              </a:solidFill>
            </a:endParaRPr>
          </a:p>
        </p:txBody>
      </p:sp>
      <p:sp>
        <p:nvSpPr>
          <p:cNvPr id="5" name="TextBox 27">
            <a:extLst>
              <a:ext uri="{FF2B5EF4-FFF2-40B4-BE49-F238E27FC236}">
                <a16:creationId xmlns:a16="http://schemas.microsoft.com/office/drawing/2014/main" id="{07DCE2AE-B8A3-4C85-BEB2-6DF279289262}"/>
              </a:ext>
            </a:extLst>
          </p:cNvPr>
          <p:cNvSpPr txBox="1"/>
          <p:nvPr/>
        </p:nvSpPr>
        <p:spPr>
          <a:xfrm>
            <a:off x="3765049" y="1696217"/>
            <a:ext cx="683416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Tableau 1 </a:t>
            </a:r>
            <a:r>
              <a:rPr lang="fr-FR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fr-MA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les résultats des fiabilité et validité convergente </a:t>
            </a:r>
            <a:endParaRPr lang="fr-FR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Table 1">
            <a:extLst>
              <a:ext uri="{FF2B5EF4-FFF2-40B4-BE49-F238E27FC236}">
                <a16:creationId xmlns:a16="http://schemas.microsoft.com/office/drawing/2014/main" id="{B80DA498-9DC1-441D-96B5-E70814ABAE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5321313"/>
              </p:ext>
            </p:extLst>
          </p:nvPr>
        </p:nvGraphicFramePr>
        <p:xfrm>
          <a:off x="0" y="0"/>
          <a:ext cx="12192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3373381992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791925567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4084447151"/>
                    </a:ext>
                  </a:extLst>
                </a:gridCol>
                <a:gridCol w="2623930">
                  <a:extLst>
                    <a:ext uri="{9D8B030D-6E8A-4147-A177-3AD203B41FA5}">
                      <a16:colId xmlns:a16="http://schemas.microsoft.com/office/drawing/2014/main" val="2942714051"/>
                    </a:ext>
                  </a:extLst>
                </a:gridCol>
                <a:gridCol w="2252870">
                  <a:extLst>
                    <a:ext uri="{9D8B030D-6E8A-4147-A177-3AD203B41FA5}">
                      <a16:colId xmlns:a16="http://schemas.microsoft.com/office/drawing/2014/main" val="1172309526"/>
                    </a:ext>
                  </a:extLst>
                </a:gridCol>
              </a:tblGrid>
              <a:tr h="21393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itchFamily="34" charset="0"/>
                        </a:rPr>
                        <a:t>CONTEXTE</a:t>
                      </a:r>
                      <a:endParaRPr lang="fr-FR" sz="1800" b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itchFamily="34" charset="0"/>
                        </a:rPr>
                        <a:t>CADRE</a:t>
                      </a:r>
                      <a:r>
                        <a:rPr lang="fr-FR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itchFamily="34" charset="0"/>
                        </a:rPr>
                        <a:t> </a:t>
                      </a:r>
                      <a:r>
                        <a:rPr lang="fr-FR" sz="1800" b="1" kern="120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THÉORIQUE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itchFamily="34" charset="0"/>
                        </a:rPr>
                        <a:t>MÉTHODOLOGIE</a:t>
                      </a:r>
                      <a:endParaRPr lang="fr-FR" sz="1800" b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ANALYSE </a:t>
                      </a:r>
                      <a:r>
                        <a:rPr lang="fr-FR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&amp; </a:t>
                      </a:r>
                      <a:r>
                        <a:rPr lang="fr-FR" sz="1800" b="1" dirty="0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RÉSULTATS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itchFamily="34" charset="0"/>
                          <a:cs typeface="Times New Roman" pitchFamily="18" charset="0"/>
                        </a:rPr>
                        <a:t>CONCLUSION</a:t>
                      </a:r>
                      <a:endParaRPr lang="fr-FR" sz="18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entury Gothic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9512742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FDA29F85-BED6-4F9E-AD4B-48253F6EA592}"/>
              </a:ext>
            </a:extLst>
          </p:cNvPr>
          <p:cNvSpPr/>
          <p:nvPr/>
        </p:nvSpPr>
        <p:spPr>
          <a:xfrm>
            <a:off x="0" y="516501"/>
            <a:ext cx="4744278" cy="60508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ÉVALUATION DU MODÈLE DE MESURES </a:t>
            </a:r>
          </a:p>
          <a:p>
            <a:pPr algn="ctr"/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(Modèle extérieur)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48DE0D4-8E0C-412A-BB18-C2DA67225BDC}"/>
              </a:ext>
            </a:extLst>
          </p:cNvPr>
          <p:cNvSpPr/>
          <p:nvPr/>
        </p:nvSpPr>
        <p:spPr>
          <a:xfrm>
            <a:off x="471282" y="1217738"/>
            <a:ext cx="3154785" cy="434060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bg1">
                <a:lumMod val="50000"/>
              </a:schemeClr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Fiabilité de modèle</a:t>
            </a:r>
          </a:p>
        </p:txBody>
      </p:sp>
      <p:graphicFrame>
        <p:nvGraphicFramePr>
          <p:cNvPr id="9" name="Tableau 8">
            <a:extLst>
              <a:ext uri="{FF2B5EF4-FFF2-40B4-BE49-F238E27FC236}">
                <a16:creationId xmlns:a16="http://schemas.microsoft.com/office/drawing/2014/main" id="{780BD11D-FA68-4871-AD5A-42E94A95CA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0034680"/>
              </p:ext>
            </p:extLst>
          </p:nvPr>
        </p:nvGraphicFramePr>
        <p:xfrm>
          <a:off x="471282" y="2057082"/>
          <a:ext cx="11517518" cy="4461161"/>
        </p:xfrm>
        <a:graphic>
          <a:graphicData uri="http://schemas.openxmlformats.org/drawingml/2006/table">
            <a:tbl>
              <a:tblPr firstRow="1" firstCol="1" bandRow="1">
                <a:tableStyleId>{616DA210-FB5B-4158-B5E0-FEB733F419BA}</a:tableStyleId>
              </a:tblPr>
              <a:tblGrid>
                <a:gridCol w="3084980">
                  <a:extLst>
                    <a:ext uri="{9D8B030D-6E8A-4147-A177-3AD203B41FA5}">
                      <a16:colId xmlns:a16="http://schemas.microsoft.com/office/drawing/2014/main" val="2521139702"/>
                    </a:ext>
                  </a:extLst>
                </a:gridCol>
                <a:gridCol w="2386911">
                  <a:extLst>
                    <a:ext uri="{9D8B030D-6E8A-4147-A177-3AD203B41FA5}">
                      <a16:colId xmlns:a16="http://schemas.microsoft.com/office/drawing/2014/main" val="2260920886"/>
                    </a:ext>
                  </a:extLst>
                </a:gridCol>
                <a:gridCol w="1836482">
                  <a:extLst>
                    <a:ext uri="{9D8B030D-6E8A-4147-A177-3AD203B41FA5}">
                      <a16:colId xmlns:a16="http://schemas.microsoft.com/office/drawing/2014/main" val="2499498542"/>
                    </a:ext>
                  </a:extLst>
                </a:gridCol>
                <a:gridCol w="2195231">
                  <a:extLst>
                    <a:ext uri="{9D8B030D-6E8A-4147-A177-3AD203B41FA5}">
                      <a16:colId xmlns:a16="http://schemas.microsoft.com/office/drawing/2014/main" val="4143544429"/>
                    </a:ext>
                  </a:extLst>
                </a:gridCol>
                <a:gridCol w="2013914">
                  <a:extLst>
                    <a:ext uri="{9D8B030D-6E8A-4147-A177-3AD203B41FA5}">
                      <a16:colId xmlns:a16="http://schemas.microsoft.com/office/drawing/2014/main" val="1739420224"/>
                    </a:ext>
                  </a:extLst>
                </a:gridCol>
              </a:tblGrid>
              <a:tr h="262841">
                <a:tc>
                  <a:txBody>
                    <a:bodyPr/>
                    <a:lstStyle/>
                    <a:p>
                      <a:pPr marL="6350" marR="7620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MA" sz="1600" kern="1200" dirty="0">
                          <a:effectLst/>
                        </a:rPr>
                        <a:t>Construits </a:t>
                      </a:r>
                      <a:endParaRPr lang="fr-MA" sz="16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0640" marR="73025" marT="889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445" marR="7620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MA" sz="1600" kern="1200" dirty="0">
                          <a:effectLst/>
                        </a:rPr>
                        <a:t>Items </a:t>
                      </a:r>
                      <a:endParaRPr lang="fr-MA" sz="16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0640" marR="73025" marT="889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445" marR="7620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MA" sz="1600" kern="1200" dirty="0" err="1">
                          <a:effectLst/>
                        </a:rPr>
                        <a:t>Loading</a:t>
                      </a:r>
                      <a:r>
                        <a:rPr lang="fr-MA" sz="1600" kern="1200" dirty="0">
                          <a:effectLst/>
                        </a:rPr>
                        <a:t> </a:t>
                      </a:r>
                      <a:endParaRPr lang="fr-MA" sz="16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0640" marR="73025" marT="889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350" marR="7620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MA" sz="1600" kern="1200" dirty="0">
                          <a:effectLst/>
                        </a:rPr>
                        <a:t>Fiabilité composite </a:t>
                      </a:r>
                      <a:endParaRPr lang="fr-MA" sz="16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0640" marR="73025" marT="889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5560" marR="7620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MA" sz="1600" kern="1200" dirty="0">
                          <a:effectLst/>
                        </a:rPr>
                        <a:t>AVE </a:t>
                      </a:r>
                      <a:endParaRPr lang="fr-MA" sz="16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0640" marR="73025" marT="889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5234457"/>
                  </a:ext>
                </a:extLst>
              </a:tr>
              <a:tr h="246960">
                <a:tc rowSpan="4">
                  <a:txBody>
                    <a:bodyPr/>
                    <a:lstStyle/>
                    <a:p>
                      <a:pPr marL="28575" marR="7620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MA" sz="1800" kern="1200" dirty="0">
                          <a:effectLst/>
                        </a:rPr>
                        <a:t>Digitalisation </a:t>
                      </a:r>
                      <a:endParaRPr lang="fr-MA" sz="18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0640" marR="73025" marT="8890" marB="0"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2385" marR="7620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MA" sz="1500" kern="1200" dirty="0">
                          <a:effectLst/>
                        </a:rPr>
                        <a:t>DIG 1 </a:t>
                      </a:r>
                      <a:endParaRPr lang="fr-MA" sz="15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0640" marR="73025" marT="889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1115" marR="7620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MA" sz="1500" kern="1200" dirty="0">
                          <a:effectLst/>
                        </a:rPr>
                        <a:t>0.832 </a:t>
                      </a:r>
                      <a:endParaRPr lang="fr-MA" sz="15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0640" marR="73025" marT="8890" marB="0"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29845" marR="7620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MA" sz="1800" b="1" kern="1200" dirty="0">
                          <a:effectLst/>
                        </a:rPr>
                        <a:t>0.930 </a:t>
                      </a:r>
                      <a:endParaRPr lang="fr-MA" sz="18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0640" marR="73025" marT="8890" marB="0"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35560" marR="7620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MA" sz="1800" b="1" kern="1200" dirty="0">
                          <a:effectLst/>
                        </a:rPr>
                        <a:t>0.767 </a:t>
                      </a:r>
                      <a:endParaRPr lang="fr-MA" sz="18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0640" marR="73025" marT="8890" marB="0"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5483171"/>
                  </a:ext>
                </a:extLst>
              </a:tr>
              <a:tr h="246960">
                <a:tc vMerge="1">
                  <a:txBody>
                    <a:bodyPr/>
                    <a:lstStyle/>
                    <a:p>
                      <a:endParaRPr lang="fr-M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2385" marR="7620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MA" sz="1500" kern="1200" dirty="0">
                          <a:effectLst/>
                        </a:rPr>
                        <a:t>DIG 2 </a:t>
                      </a:r>
                      <a:endParaRPr lang="fr-MA" sz="15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0640" marR="73025" marT="889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1115" marR="7620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MA" sz="1500" kern="1200" dirty="0">
                          <a:effectLst/>
                        </a:rPr>
                        <a:t>0.849 </a:t>
                      </a:r>
                      <a:endParaRPr lang="fr-MA" sz="15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0640" marR="73025" marT="8890" marB="0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M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M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406369"/>
                  </a:ext>
                </a:extLst>
              </a:tr>
              <a:tr h="246960">
                <a:tc vMerge="1">
                  <a:txBody>
                    <a:bodyPr/>
                    <a:lstStyle/>
                    <a:p>
                      <a:endParaRPr lang="fr-M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2385" marR="7620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MA" sz="1500" kern="1200" dirty="0">
                          <a:effectLst/>
                        </a:rPr>
                        <a:t>DIG 3 </a:t>
                      </a:r>
                      <a:endParaRPr lang="fr-MA" sz="15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0640" marR="73025" marT="889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1115" marR="7620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MA" sz="1500" kern="1200" dirty="0">
                          <a:effectLst/>
                        </a:rPr>
                        <a:t>0.732 </a:t>
                      </a:r>
                      <a:endParaRPr lang="fr-MA" sz="15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0640" marR="73025" marT="8890" marB="0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M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M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5338077"/>
                  </a:ext>
                </a:extLst>
              </a:tr>
              <a:tr h="246960">
                <a:tc vMerge="1">
                  <a:txBody>
                    <a:bodyPr/>
                    <a:lstStyle/>
                    <a:p>
                      <a:endParaRPr lang="fr-M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2385" marR="7620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MA" sz="1500" kern="1200" dirty="0">
                          <a:effectLst/>
                        </a:rPr>
                        <a:t>DIG 4 </a:t>
                      </a:r>
                      <a:endParaRPr lang="fr-MA" sz="15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0640" marR="73025" marT="8890" marB="0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1115" marR="7620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MA" sz="1500" kern="1200" dirty="0">
                          <a:effectLst/>
                        </a:rPr>
                        <a:t>0.853 </a:t>
                      </a:r>
                      <a:endParaRPr lang="fr-MA" sz="15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0640" marR="73025" marT="8890" marB="0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M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M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5058392"/>
                  </a:ext>
                </a:extLst>
              </a:tr>
              <a:tr h="246960">
                <a:tc rowSpan="5">
                  <a:txBody>
                    <a:bodyPr/>
                    <a:lstStyle/>
                    <a:p>
                      <a:pPr marL="6350" marR="7620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MA" sz="1800" kern="1200" dirty="0">
                          <a:effectLst/>
                        </a:rPr>
                        <a:t>Innovation managériale </a:t>
                      </a:r>
                      <a:endParaRPr lang="fr-MA" sz="18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0640" marR="73025" marT="8890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3655" marR="7620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MA" sz="1500" kern="1200">
                          <a:effectLst/>
                        </a:rPr>
                        <a:t>IM 1 </a:t>
                      </a:r>
                      <a:endParaRPr lang="fr-MA" sz="1500" b="1" kern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0640" marR="73025" marT="8890" marB="0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1115" marR="7620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MA" sz="1500" kern="1200" dirty="0">
                          <a:effectLst/>
                        </a:rPr>
                        <a:t>0.799 </a:t>
                      </a:r>
                      <a:endParaRPr lang="fr-MA" sz="15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0640" marR="73025" marT="8890" marB="0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29845" marR="7620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MA" sz="1800" b="1" kern="1200" dirty="0">
                          <a:effectLst/>
                        </a:rPr>
                        <a:t>0.937 </a:t>
                      </a:r>
                      <a:endParaRPr lang="fr-MA" sz="18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0640" marR="73025" marT="8890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35560" marR="7620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MA" sz="1800" b="1" kern="1200" dirty="0">
                          <a:effectLst/>
                        </a:rPr>
                        <a:t>0.749 </a:t>
                      </a:r>
                      <a:endParaRPr lang="fr-MA" sz="18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0640" marR="73025" marT="8890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1134110"/>
                  </a:ext>
                </a:extLst>
              </a:tr>
              <a:tr h="246960">
                <a:tc vMerge="1">
                  <a:txBody>
                    <a:bodyPr/>
                    <a:lstStyle/>
                    <a:p>
                      <a:endParaRPr lang="fr-M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3655" marR="7620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MA" sz="1500" kern="1200" dirty="0">
                          <a:effectLst/>
                        </a:rPr>
                        <a:t>IM 2 </a:t>
                      </a:r>
                      <a:endParaRPr lang="fr-MA" sz="15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0640" marR="73025" marT="889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1115" marR="7620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MA" sz="1500" kern="1200" dirty="0">
                          <a:effectLst/>
                        </a:rPr>
                        <a:t>0.903 </a:t>
                      </a:r>
                      <a:endParaRPr lang="fr-MA" sz="15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0640" marR="73025" marT="8890" marB="0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M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M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149887"/>
                  </a:ext>
                </a:extLst>
              </a:tr>
              <a:tr h="246960">
                <a:tc vMerge="1">
                  <a:txBody>
                    <a:bodyPr/>
                    <a:lstStyle/>
                    <a:p>
                      <a:endParaRPr lang="fr-M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3655" marR="7620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MA" sz="1500" kern="1200">
                          <a:effectLst/>
                        </a:rPr>
                        <a:t>IM 4 </a:t>
                      </a:r>
                      <a:endParaRPr lang="fr-MA" sz="1500" b="1" kern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0640" marR="73025" marT="889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1115" marR="7620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MA" sz="1500" kern="1200" dirty="0">
                          <a:effectLst/>
                        </a:rPr>
                        <a:t>0.867 </a:t>
                      </a:r>
                      <a:endParaRPr lang="fr-MA" sz="15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0640" marR="73025" marT="8890" marB="0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M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M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2271279"/>
                  </a:ext>
                </a:extLst>
              </a:tr>
              <a:tr h="246960">
                <a:tc vMerge="1">
                  <a:txBody>
                    <a:bodyPr/>
                    <a:lstStyle/>
                    <a:p>
                      <a:endParaRPr lang="fr-M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3655" marR="7620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MA" sz="1500" kern="1200">
                          <a:effectLst/>
                        </a:rPr>
                        <a:t>IM 5 </a:t>
                      </a:r>
                      <a:endParaRPr lang="fr-MA" sz="1500" b="1" kern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0640" marR="73025" marT="889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1115" marR="7620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MA" sz="1500" kern="1200" dirty="0">
                          <a:effectLst/>
                        </a:rPr>
                        <a:t>0.882 </a:t>
                      </a:r>
                      <a:endParaRPr lang="fr-MA" sz="15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0640" marR="73025" marT="8890" marB="0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M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M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7603059"/>
                  </a:ext>
                </a:extLst>
              </a:tr>
              <a:tr h="246960">
                <a:tc vMerge="1">
                  <a:txBody>
                    <a:bodyPr/>
                    <a:lstStyle/>
                    <a:p>
                      <a:endParaRPr lang="fr-M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3655" marR="7620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MA" sz="1500" kern="1200" dirty="0">
                          <a:effectLst/>
                        </a:rPr>
                        <a:t>IM 6 </a:t>
                      </a:r>
                      <a:endParaRPr lang="fr-MA" sz="15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0640" marR="73025" marT="8890" marB="0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1115" marR="7620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MA" sz="1500" kern="1200" dirty="0">
                          <a:effectLst/>
                        </a:rPr>
                        <a:t>0.874 </a:t>
                      </a:r>
                      <a:endParaRPr lang="fr-MA" sz="15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0640" marR="73025" marT="8890" marB="0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M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M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9031310"/>
                  </a:ext>
                </a:extLst>
              </a:tr>
              <a:tr h="246960">
                <a:tc rowSpan="4">
                  <a:txBody>
                    <a:bodyPr/>
                    <a:lstStyle/>
                    <a:p>
                      <a:pPr marL="26035" marR="7620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MA" sz="1800" kern="1200" dirty="0">
                          <a:effectLst/>
                        </a:rPr>
                        <a:t>Gestion de crise </a:t>
                      </a:r>
                      <a:endParaRPr lang="fr-MA" sz="18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0640" marR="73025" marT="8890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1115" marR="7620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MA" sz="1500" kern="1200" dirty="0">
                          <a:effectLst/>
                        </a:rPr>
                        <a:t>GC 1 </a:t>
                      </a:r>
                      <a:endParaRPr lang="fr-MA" sz="15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0640" marR="73025" marT="8890" marB="0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1115" marR="7620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MA" sz="1500" kern="1200" dirty="0">
                          <a:effectLst/>
                        </a:rPr>
                        <a:t>0.900 </a:t>
                      </a:r>
                      <a:endParaRPr lang="fr-MA" sz="15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0640" marR="73025" marT="8890" marB="0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29845" marR="7620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MA" sz="1800" b="1" kern="1200" dirty="0">
                          <a:effectLst/>
                        </a:rPr>
                        <a:t>0.890 </a:t>
                      </a:r>
                      <a:endParaRPr lang="fr-MA" sz="18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0640" marR="73025" marT="8890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35560" marR="7620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MA" sz="1800" b="1" kern="1200" dirty="0">
                          <a:effectLst/>
                        </a:rPr>
                        <a:t>0.669 </a:t>
                      </a:r>
                      <a:endParaRPr lang="fr-MA" sz="18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0640" marR="73025" marT="8890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084348"/>
                  </a:ext>
                </a:extLst>
              </a:tr>
              <a:tr h="246960">
                <a:tc vMerge="1">
                  <a:txBody>
                    <a:bodyPr/>
                    <a:lstStyle/>
                    <a:p>
                      <a:endParaRPr lang="fr-M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1115" marR="7620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MA" sz="1500" kern="1200" dirty="0">
                          <a:effectLst/>
                        </a:rPr>
                        <a:t>GC 2 </a:t>
                      </a:r>
                      <a:endParaRPr lang="fr-MA" sz="15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0640" marR="73025" marT="889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1115" marR="7620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MA" sz="1500" kern="1200" dirty="0">
                          <a:effectLst/>
                        </a:rPr>
                        <a:t>0.856 </a:t>
                      </a:r>
                      <a:endParaRPr lang="fr-MA" sz="15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0640" marR="73025" marT="8890" marB="0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M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M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5621283"/>
                  </a:ext>
                </a:extLst>
              </a:tr>
              <a:tr h="246960">
                <a:tc vMerge="1">
                  <a:txBody>
                    <a:bodyPr/>
                    <a:lstStyle/>
                    <a:p>
                      <a:endParaRPr lang="fr-M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1115" marR="7620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MA" sz="1500" kern="1200">
                          <a:effectLst/>
                        </a:rPr>
                        <a:t>GC 3 </a:t>
                      </a:r>
                      <a:endParaRPr lang="fr-MA" sz="1500" b="1" kern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0640" marR="73025" marT="889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1115" marR="7620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MA" sz="1500" kern="1200" dirty="0">
                          <a:effectLst/>
                        </a:rPr>
                        <a:t>0.859 </a:t>
                      </a:r>
                      <a:endParaRPr lang="fr-MA" sz="15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0640" marR="73025" marT="8890" marB="0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M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M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7402552"/>
                  </a:ext>
                </a:extLst>
              </a:tr>
              <a:tr h="246960">
                <a:tc vMerge="1">
                  <a:txBody>
                    <a:bodyPr/>
                    <a:lstStyle/>
                    <a:p>
                      <a:endParaRPr lang="fr-M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1115" marR="7620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MA" sz="1500" kern="1200" dirty="0">
                          <a:effectLst/>
                        </a:rPr>
                        <a:t>GC 4 </a:t>
                      </a:r>
                      <a:endParaRPr lang="fr-MA" sz="15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0640" marR="73025" marT="8890" marB="0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1115" marR="7620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MA" sz="1500" kern="1200" dirty="0">
                          <a:effectLst/>
                        </a:rPr>
                        <a:t>0.888 </a:t>
                      </a:r>
                      <a:endParaRPr lang="fr-MA" sz="15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0640" marR="73025" marT="8890" marB="0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M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M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8734966"/>
                  </a:ext>
                </a:extLst>
              </a:tr>
              <a:tr h="246960">
                <a:tc rowSpan="4">
                  <a:txBody>
                    <a:bodyPr/>
                    <a:lstStyle/>
                    <a:p>
                      <a:pPr marL="27305" marR="7620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MA" sz="1800" kern="1200" dirty="0">
                          <a:effectLst/>
                        </a:rPr>
                        <a:t>Résilience  </a:t>
                      </a:r>
                      <a:endParaRPr lang="fr-MA" sz="18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0640" marR="73025" marT="8890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3655" marR="7620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MA" sz="1500" kern="1200">
                          <a:effectLst/>
                        </a:rPr>
                        <a:t>RES 1 </a:t>
                      </a:r>
                      <a:endParaRPr lang="fr-MA" sz="1500" b="1" kern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0640" marR="73025" marT="8890" marB="0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1115" marR="7620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MA" sz="1500" kern="1200">
                          <a:effectLst/>
                        </a:rPr>
                        <a:t>0.852 </a:t>
                      </a:r>
                      <a:endParaRPr lang="fr-MA" sz="1500" b="1" kern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0640" marR="73025" marT="8890" marB="0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29845" marR="7620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MA" sz="1800" b="1" kern="1200" dirty="0">
                          <a:effectLst/>
                        </a:rPr>
                        <a:t>0.930 </a:t>
                      </a:r>
                      <a:endParaRPr lang="fr-MA" sz="18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0640" marR="73025" marT="8890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35560" marR="7620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MA" sz="1800" b="1" kern="1200" dirty="0">
                          <a:effectLst/>
                        </a:rPr>
                        <a:t>0.738 </a:t>
                      </a:r>
                      <a:endParaRPr lang="fr-MA" sz="18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0640" marR="73025" marT="8890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1464605"/>
                  </a:ext>
                </a:extLst>
              </a:tr>
              <a:tr h="246960">
                <a:tc vMerge="1">
                  <a:txBody>
                    <a:bodyPr/>
                    <a:lstStyle/>
                    <a:p>
                      <a:endParaRPr lang="fr-M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3655" marR="7620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MA" sz="1500" kern="1200" dirty="0">
                          <a:effectLst/>
                        </a:rPr>
                        <a:t>RES 2 </a:t>
                      </a:r>
                      <a:endParaRPr lang="fr-MA" sz="15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0640" marR="73025" marT="889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1115" marR="7620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MA" sz="1500" kern="1200" dirty="0">
                          <a:effectLst/>
                        </a:rPr>
                        <a:t>0.867 </a:t>
                      </a:r>
                      <a:endParaRPr lang="fr-MA" sz="15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0640" marR="73025" marT="8890" marB="0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M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M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7692708"/>
                  </a:ext>
                </a:extLst>
              </a:tr>
              <a:tr h="246960">
                <a:tc vMerge="1">
                  <a:txBody>
                    <a:bodyPr/>
                    <a:lstStyle/>
                    <a:p>
                      <a:endParaRPr lang="fr-M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3655" marR="7620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MA" sz="1500" kern="1200">
                          <a:effectLst/>
                        </a:rPr>
                        <a:t>RES 3 </a:t>
                      </a:r>
                      <a:endParaRPr lang="fr-MA" sz="1500" b="1" kern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0640" marR="73025" marT="889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1115" marR="7620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MA" sz="1500" kern="1200" dirty="0">
                          <a:effectLst/>
                        </a:rPr>
                        <a:t>0.884 </a:t>
                      </a:r>
                      <a:endParaRPr lang="fr-MA" sz="15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0640" marR="73025" marT="8890" marB="0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M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M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6474136"/>
                  </a:ext>
                </a:extLst>
              </a:tr>
              <a:tr h="246960">
                <a:tc vMerge="1">
                  <a:txBody>
                    <a:bodyPr/>
                    <a:lstStyle/>
                    <a:p>
                      <a:endParaRPr lang="fr-M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3655" marR="7620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MA" sz="1500" kern="1200" dirty="0">
                          <a:effectLst/>
                        </a:rPr>
                        <a:t>RES 4 </a:t>
                      </a:r>
                      <a:endParaRPr lang="fr-MA" sz="15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0640" marR="73025" marT="889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1115" marR="7620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MA" sz="1500" kern="1200" dirty="0">
                          <a:effectLst/>
                        </a:rPr>
                        <a:t>0.831 </a:t>
                      </a:r>
                      <a:endParaRPr lang="fr-MA" sz="15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0640" marR="73025" marT="8890" marB="0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M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M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660466"/>
                  </a:ext>
                </a:extLst>
              </a:tr>
            </a:tbl>
          </a:graphicData>
        </a:graphic>
      </p:graphicFrame>
      <p:sp>
        <p:nvSpPr>
          <p:cNvPr id="10" name="Rectangle 9">
            <a:extLst>
              <a:ext uri="{FF2B5EF4-FFF2-40B4-BE49-F238E27FC236}">
                <a16:creationId xmlns:a16="http://schemas.microsoft.com/office/drawing/2014/main" id="{C327F89D-A103-4043-8D2F-4282C7AED361}"/>
              </a:ext>
            </a:extLst>
          </p:cNvPr>
          <p:cNvSpPr/>
          <p:nvPr/>
        </p:nvSpPr>
        <p:spPr>
          <a:xfrm>
            <a:off x="4578415" y="1223324"/>
            <a:ext cx="3154785" cy="434060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bg1">
                <a:lumMod val="50000"/>
              </a:schemeClr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Validité convergente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A55013A-83A7-461A-BA7F-679D1A16D49E}"/>
              </a:ext>
            </a:extLst>
          </p:cNvPr>
          <p:cNvSpPr/>
          <p:nvPr/>
        </p:nvSpPr>
        <p:spPr>
          <a:xfrm>
            <a:off x="8685548" y="1217738"/>
            <a:ext cx="3154785" cy="43406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bg1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Validité discriminante</a:t>
            </a:r>
          </a:p>
        </p:txBody>
      </p:sp>
    </p:spTree>
    <p:extLst>
      <p:ext uri="{BB962C8B-B14F-4D97-AF65-F5344CB8AC3E}">
        <p14:creationId xmlns:p14="http://schemas.microsoft.com/office/powerpoint/2010/main" val="315487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2028</TotalTime>
  <Words>919</Words>
  <Application>Microsoft Office PowerPoint</Application>
  <PresentationFormat>Widescreen</PresentationFormat>
  <Paragraphs>284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</vt:lpstr>
      <vt:lpstr>Cambria</vt:lpstr>
      <vt:lpstr>Century Gothic</vt:lpstr>
      <vt:lpstr>Georgia</vt:lpstr>
      <vt:lpstr>Times New Roman</vt:lpstr>
      <vt:lpstr>Trebuchet MS</vt:lpstr>
      <vt:lpstr>Wingdings 3</vt:lpstr>
      <vt:lpstr>Facet</vt:lpstr>
      <vt:lpstr>L’impact de la digitalisation et de l’innovation managériale sur la résilience des entreprises face à la crise de Covid-19:  Cas des PME du Grand Agadir </vt:lpstr>
      <vt:lpstr>PowerPoint Presentation</vt:lpstr>
      <vt:lpstr>Introduction</vt:lpstr>
      <vt:lpstr>PowerPoint Presentation</vt:lpstr>
      <vt:lpstr>Cadre théorique:</vt:lpstr>
      <vt:lpstr>Modèle de recherche:</vt:lpstr>
      <vt:lpstr>Hypothèses: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Conclusion: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Shani Carter</dc:creator>
  <cp:lastModifiedBy>Shani Carter</cp:lastModifiedBy>
  <cp:revision>60</cp:revision>
  <dcterms:created xsi:type="dcterms:W3CDTF">2020-02-19T16:22:48Z</dcterms:created>
  <dcterms:modified xsi:type="dcterms:W3CDTF">2023-04-25T01:26:47Z</dcterms:modified>
</cp:coreProperties>
</file>