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58" r:id="rId4"/>
    <p:sldId id="275" r:id="rId5"/>
    <p:sldId id="276" r:id="rId6"/>
    <p:sldId id="286" r:id="rId7"/>
    <p:sldId id="278" r:id="rId8"/>
    <p:sldId id="279" r:id="rId9"/>
    <p:sldId id="280" r:id="rId10"/>
    <p:sldId id="281" r:id="rId11"/>
    <p:sldId id="282" r:id="rId12"/>
    <p:sldId id="283" r:id="rId13"/>
    <p:sldId id="273" r:id="rId14"/>
    <p:sldId id="28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486113"/>
    <a:srgbClr val="FFC000"/>
    <a:srgbClr val="052C34"/>
    <a:srgbClr val="084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7" d="100"/>
          <a:sy n="77" d="100"/>
        </p:scale>
        <p:origin x="835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272" y="1451565"/>
            <a:ext cx="10625074" cy="1877068"/>
          </a:xfrm>
        </p:spPr>
        <p:txBody>
          <a:bodyPr/>
          <a:lstStyle/>
          <a:p>
            <a:pPr algn="ctr">
              <a:spcAft>
                <a:spcPts val="800"/>
              </a:spcAft>
            </a:pPr>
            <a:r>
              <a:rPr lang="fr-FR" sz="2400" b="1" dirty="0"/>
              <a:t>L’impact de la digitalisation et de l’innovation managériale sur la résilience des entreprises face à la crise de Covid-19: </a:t>
            </a:r>
            <a:br>
              <a:rPr lang="en-US" sz="2400" dirty="0"/>
            </a:br>
            <a:r>
              <a:rPr lang="fr-MA" sz="2000" i="1" dirty="0"/>
              <a:t>Cas des PME du Grand Agadir </a:t>
            </a:r>
            <a:endParaRPr lang="fr-MA" sz="24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86" y="3979903"/>
            <a:ext cx="7993109" cy="1652277"/>
          </a:xfrm>
        </p:spPr>
        <p:txBody>
          <a:bodyPr>
            <a:normAutofit fontScale="55000" lnSpcReduction="20000"/>
          </a:bodyPr>
          <a:lstStyle/>
          <a:p>
            <a:r>
              <a:rPr lang="fr-MA" sz="3800" b="1" dirty="0"/>
              <a:t>Badra LAMSSARBI</a:t>
            </a:r>
          </a:p>
          <a:p>
            <a:r>
              <a:rPr lang="fr-MA" sz="3800" b="1" dirty="0"/>
              <a:t>Si Mouhamed BOUAZIZ</a:t>
            </a:r>
          </a:p>
          <a:p>
            <a:r>
              <a:rPr lang="fr-FR" sz="2800" dirty="0"/>
              <a:t>Laboratoire de Recherche en Entrepreneuriat, Finance et Management des Organisations</a:t>
            </a:r>
          </a:p>
          <a:p>
            <a:r>
              <a:rPr lang="fr-FR" sz="2800" dirty="0"/>
              <a:t>Faculté des sciences juridiques économiques et sociales Université Ibn </a:t>
            </a:r>
            <a:r>
              <a:rPr lang="fr-FR" sz="2800" dirty="0" err="1"/>
              <a:t>Zohr</a:t>
            </a:r>
            <a:r>
              <a:rPr lang="fr-FR" sz="2800" dirty="0"/>
              <a:t> d’Agadir, Maroc </a:t>
            </a:r>
            <a:endParaRPr lang="fr-MA" sz="2800" dirty="0"/>
          </a:p>
          <a:p>
            <a:endParaRPr lang="fr-MA" sz="2800" dirty="0"/>
          </a:p>
          <a:p>
            <a:endParaRPr lang="fr-MA" sz="2800" dirty="0"/>
          </a:p>
          <a:p>
            <a:endParaRPr lang="en-US" sz="2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20272" y="0"/>
            <a:ext cx="1257300" cy="1226820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</a:t>
            </a:r>
            <a:r>
              <a:rPr lang="en-US" sz="2000" b="1" baseline="30000" dirty="0">
                <a:solidFill>
                  <a:srgbClr val="FFC000"/>
                </a:solidFill>
              </a:rPr>
              <a:t>th</a:t>
            </a:r>
            <a:r>
              <a:rPr lang="en-US" sz="2000" b="1" dirty="0">
                <a:solidFill>
                  <a:srgbClr val="FFC000"/>
                </a:solidFill>
              </a:rPr>
              <a:t> 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272" y="5860646"/>
            <a:ext cx="1614488" cy="611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27 – 28, 2023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  <p:pic>
        <p:nvPicPr>
          <p:cNvPr id="1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5778D19-2F77-AB27-E36E-DF475CC52D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29" y="5709910"/>
            <a:ext cx="2708241" cy="76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5">
            <a:extLst>
              <a:ext uri="{FF2B5EF4-FFF2-40B4-BE49-F238E27FC236}">
                <a16:creationId xmlns:a16="http://schemas.microsoft.com/office/drawing/2014/main" id="{44F6C2A7-DB0B-422F-B2E7-DA28DCA73DB6}"/>
              </a:ext>
            </a:extLst>
          </p:cNvPr>
          <p:cNvSpPr txBox="1"/>
          <p:nvPr/>
        </p:nvSpPr>
        <p:spPr>
          <a:xfrm>
            <a:off x="9645745" y="5285159"/>
            <a:ext cx="30001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 : </a:t>
            </a:r>
            <a:r>
              <a:rPr lang="fr-FR" sz="16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Sortie </a:t>
            </a:r>
            <a:r>
              <a:rPr lang="fr-FR" sz="16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SmartPLS</a:t>
            </a:r>
            <a:endParaRPr lang="fr-FR" sz="1600" i="1" dirty="0">
              <a:solidFill>
                <a:schemeClr val="bg1"/>
              </a:solidFill>
            </a:endParaRPr>
          </a:p>
        </p:txBody>
      </p:sp>
      <p:sp>
        <p:nvSpPr>
          <p:cNvPr id="5" name="TextBox 27">
            <a:extLst>
              <a:ext uri="{FF2B5EF4-FFF2-40B4-BE49-F238E27FC236}">
                <a16:creationId xmlns:a16="http://schemas.microsoft.com/office/drawing/2014/main" id="{C86A1DCD-66FD-4639-AA4F-AE285DF0B657}"/>
              </a:ext>
            </a:extLst>
          </p:cNvPr>
          <p:cNvSpPr txBox="1"/>
          <p:nvPr/>
        </p:nvSpPr>
        <p:spPr>
          <a:xfrm>
            <a:off x="3911460" y="1734587"/>
            <a:ext cx="6834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2 : </a:t>
            </a:r>
            <a:r>
              <a:rPr lang="fr-MA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résultats de la validité discriminante</a:t>
            </a:r>
            <a:endParaRPr lang="fr-F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1">
            <a:extLst>
              <a:ext uri="{FF2B5EF4-FFF2-40B4-BE49-F238E27FC236}">
                <a16:creationId xmlns:a16="http://schemas.microsoft.com/office/drawing/2014/main" id="{D8191DB4-C970-4DD3-8758-7B145084B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845085"/>
              </p:ext>
            </p:extLst>
          </p:nvPr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CONTEXTE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ANALYSE 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RÉSULTATS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12848AB-F37F-4159-B700-579CAA352E18}"/>
              </a:ext>
            </a:extLst>
          </p:cNvPr>
          <p:cNvSpPr/>
          <p:nvPr/>
        </p:nvSpPr>
        <p:spPr>
          <a:xfrm>
            <a:off x="0" y="516501"/>
            <a:ext cx="4744278" cy="6050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DU MODÈLE DE MESURES </a:t>
            </a:r>
          </a:p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(Modèle extérieur) 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074647F6-AC98-4244-BA86-0EEFCC584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711123"/>
              </p:ext>
            </p:extLst>
          </p:nvPr>
        </p:nvGraphicFramePr>
        <p:xfrm>
          <a:off x="474133" y="2167668"/>
          <a:ext cx="11355224" cy="311661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261492">
                  <a:extLst>
                    <a:ext uri="{9D8B030D-6E8A-4147-A177-3AD203B41FA5}">
                      <a16:colId xmlns:a16="http://schemas.microsoft.com/office/drawing/2014/main" val="3664420270"/>
                    </a:ext>
                  </a:extLst>
                </a:gridCol>
                <a:gridCol w="1915889">
                  <a:extLst>
                    <a:ext uri="{9D8B030D-6E8A-4147-A177-3AD203B41FA5}">
                      <a16:colId xmlns:a16="http://schemas.microsoft.com/office/drawing/2014/main" val="3795441001"/>
                    </a:ext>
                  </a:extLst>
                </a:gridCol>
                <a:gridCol w="1714038">
                  <a:extLst>
                    <a:ext uri="{9D8B030D-6E8A-4147-A177-3AD203B41FA5}">
                      <a16:colId xmlns:a16="http://schemas.microsoft.com/office/drawing/2014/main" val="1184336754"/>
                    </a:ext>
                  </a:extLst>
                </a:gridCol>
                <a:gridCol w="1736593">
                  <a:extLst>
                    <a:ext uri="{9D8B030D-6E8A-4147-A177-3AD203B41FA5}">
                      <a16:colId xmlns:a16="http://schemas.microsoft.com/office/drawing/2014/main" val="963167363"/>
                    </a:ext>
                  </a:extLst>
                </a:gridCol>
                <a:gridCol w="1727212">
                  <a:extLst>
                    <a:ext uri="{9D8B030D-6E8A-4147-A177-3AD203B41FA5}">
                      <a16:colId xmlns:a16="http://schemas.microsoft.com/office/drawing/2014/main" val="1784979265"/>
                    </a:ext>
                  </a:extLst>
                </a:gridCol>
              </a:tblGrid>
              <a:tr h="802243"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Construits </a:t>
                      </a: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Digitalisation </a:t>
                      </a: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Innovation managériale </a:t>
                      </a: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crise </a:t>
                      </a: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Résilience  </a:t>
                      </a: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970559"/>
                  </a:ext>
                </a:extLst>
              </a:tr>
              <a:tr h="581306"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Digitalisation </a:t>
                      </a: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0.876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488034"/>
                  </a:ext>
                </a:extLst>
              </a:tr>
              <a:tr h="578894"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Innovation managériale </a:t>
                      </a: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0.636 </a:t>
                      </a:r>
                      <a:endParaRPr lang="fr-MA" sz="1800" b="1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0.866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398256"/>
                  </a:ext>
                </a:extLst>
              </a:tr>
              <a:tr h="580100"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crise </a:t>
                      </a: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0.494 </a:t>
                      </a:r>
                      <a:endParaRPr lang="fr-MA" sz="1800" b="1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0.521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0.818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205713"/>
                  </a:ext>
                </a:extLst>
              </a:tr>
              <a:tr h="574069"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Résilience  </a:t>
                      </a: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0.671 </a:t>
                      </a:r>
                      <a:endParaRPr lang="fr-MA" sz="1800" b="1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0.613 </a:t>
                      </a:r>
                      <a:endParaRPr lang="fr-MA" sz="1800" b="1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0.441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0.859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6350" marT="17145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88898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4FFC1D0-2ED4-4F33-B6A5-3E1306740D62}"/>
              </a:ext>
            </a:extLst>
          </p:cNvPr>
          <p:cNvSpPr/>
          <p:nvPr/>
        </p:nvSpPr>
        <p:spPr>
          <a:xfrm>
            <a:off x="471282" y="1217738"/>
            <a:ext cx="3154785" cy="43406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Fiabilité </a:t>
            </a:r>
            <a:r>
              <a:rPr lang="fr-FR" b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modèle</a:t>
            </a:r>
            <a:endParaRPr lang="fr-FR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D96E22-9F28-494A-BAC6-21CF05DA4D53}"/>
              </a:ext>
            </a:extLst>
          </p:cNvPr>
          <p:cNvSpPr/>
          <p:nvPr/>
        </p:nvSpPr>
        <p:spPr>
          <a:xfrm>
            <a:off x="4578415" y="1223324"/>
            <a:ext cx="3154785" cy="43406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Validité convergente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178085-47BB-474D-A00E-6660D602C299}"/>
              </a:ext>
            </a:extLst>
          </p:cNvPr>
          <p:cNvSpPr/>
          <p:nvPr/>
        </p:nvSpPr>
        <p:spPr>
          <a:xfrm>
            <a:off x="8685548" y="1217738"/>
            <a:ext cx="3154785" cy="43406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Validité discriminante</a:t>
            </a:r>
          </a:p>
        </p:txBody>
      </p:sp>
    </p:spTree>
    <p:extLst>
      <p:ext uri="{BB962C8B-B14F-4D97-AF65-F5344CB8AC3E}">
        <p14:creationId xmlns:p14="http://schemas.microsoft.com/office/powerpoint/2010/main" val="2643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">
            <a:extLst>
              <a:ext uri="{FF2B5EF4-FFF2-40B4-BE49-F238E27FC236}">
                <a16:creationId xmlns:a16="http://schemas.microsoft.com/office/drawing/2014/main" id="{3F9D4B41-AFCD-4D26-83A8-05C047FB8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986470"/>
              </p:ext>
            </p:extLst>
          </p:nvPr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CONTEXTE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ANALYSE 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RÉSULTATS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5A06F99-0BAE-458B-B94A-F9C133398B50}"/>
              </a:ext>
            </a:extLst>
          </p:cNvPr>
          <p:cNvSpPr/>
          <p:nvPr/>
        </p:nvSpPr>
        <p:spPr>
          <a:xfrm>
            <a:off x="0" y="516501"/>
            <a:ext cx="4757530" cy="6050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DU MODÈLE STRUCTUREL </a:t>
            </a:r>
          </a:p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(Modèle intérieur) </a:t>
            </a:r>
          </a:p>
        </p:txBody>
      </p:sp>
      <p:sp>
        <p:nvSpPr>
          <p:cNvPr id="6" name="TextBox 101">
            <a:extLst>
              <a:ext uri="{FF2B5EF4-FFF2-40B4-BE49-F238E27FC236}">
                <a16:creationId xmlns:a16="http://schemas.microsoft.com/office/drawing/2014/main" id="{2730741E-AF09-4F64-B521-778FD855DE9D}"/>
              </a:ext>
            </a:extLst>
          </p:cNvPr>
          <p:cNvSpPr txBox="1"/>
          <p:nvPr/>
        </p:nvSpPr>
        <p:spPr>
          <a:xfrm>
            <a:off x="177176" y="1247055"/>
            <a:ext cx="3911149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lvl="2" algn="ctr"/>
            <a:r>
              <a:rPr lang="fr-MA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des hypothèses: Coefficient de corrélation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590304-2512-4C96-BD55-B8BBB662EAFC}"/>
              </a:ext>
            </a:extLst>
          </p:cNvPr>
          <p:cNvSpPr/>
          <p:nvPr/>
        </p:nvSpPr>
        <p:spPr>
          <a:xfrm>
            <a:off x="4469663" y="2136671"/>
            <a:ext cx="52920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Tableau 3 </a:t>
            </a:r>
            <a:r>
              <a:rPr lang="fr-M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M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des hypothèses</a:t>
            </a:r>
          </a:p>
          <a:p>
            <a:endParaRPr lang="fr-M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25">
            <a:extLst>
              <a:ext uri="{FF2B5EF4-FFF2-40B4-BE49-F238E27FC236}">
                <a16:creationId xmlns:a16="http://schemas.microsoft.com/office/drawing/2014/main" id="{FBC36D7B-74F6-4FC6-8138-AA15899D8660}"/>
              </a:ext>
            </a:extLst>
          </p:cNvPr>
          <p:cNvSpPr txBox="1"/>
          <p:nvPr/>
        </p:nvSpPr>
        <p:spPr>
          <a:xfrm>
            <a:off x="9516581" y="5577787"/>
            <a:ext cx="30001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 : </a:t>
            </a:r>
            <a:r>
              <a:rPr lang="fr-FR" sz="16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Sortie </a:t>
            </a:r>
            <a:r>
              <a:rPr lang="fr-FR" sz="16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SmartPLS</a:t>
            </a:r>
            <a:endParaRPr lang="fr-FR" sz="1600" i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E9E719FE-E59E-49C7-B390-136AF439B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2171"/>
              </p:ext>
            </p:extLst>
          </p:nvPr>
        </p:nvGraphicFramePr>
        <p:xfrm>
          <a:off x="957037" y="2646424"/>
          <a:ext cx="10743898" cy="2898958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53339">
                  <a:extLst>
                    <a:ext uri="{9D8B030D-6E8A-4147-A177-3AD203B41FA5}">
                      <a16:colId xmlns:a16="http://schemas.microsoft.com/office/drawing/2014/main" val="902017511"/>
                    </a:ext>
                  </a:extLst>
                </a:gridCol>
                <a:gridCol w="3079422">
                  <a:extLst>
                    <a:ext uri="{9D8B030D-6E8A-4147-A177-3AD203B41FA5}">
                      <a16:colId xmlns:a16="http://schemas.microsoft.com/office/drawing/2014/main" val="3601232178"/>
                    </a:ext>
                  </a:extLst>
                </a:gridCol>
                <a:gridCol w="1591797">
                  <a:extLst>
                    <a:ext uri="{9D8B030D-6E8A-4147-A177-3AD203B41FA5}">
                      <a16:colId xmlns:a16="http://schemas.microsoft.com/office/drawing/2014/main" val="3320658011"/>
                    </a:ext>
                  </a:extLst>
                </a:gridCol>
                <a:gridCol w="1590776">
                  <a:extLst>
                    <a:ext uri="{9D8B030D-6E8A-4147-A177-3AD203B41FA5}">
                      <a16:colId xmlns:a16="http://schemas.microsoft.com/office/drawing/2014/main" val="582234139"/>
                    </a:ext>
                  </a:extLst>
                </a:gridCol>
                <a:gridCol w="1444956">
                  <a:extLst>
                    <a:ext uri="{9D8B030D-6E8A-4147-A177-3AD203B41FA5}">
                      <a16:colId xmlns:a16="http://schemas.microsoft.com/office/drawing/2014/main" val="2065919433"/>
                    </a:ext>
                  </a:extLst>
                </a:gridCol>
                <a:gridCol w="1683608">
                  <a:extLst>
                    <a:ext uri="{9D8B030D-6E8A-4147-A177-3AD203B41FA5}">
                      <a16:colId xmlns:a16="http://schemas.microsoft.com/office/drawing/2014/main" val="170005526"/>
                    </a:ext>
                  </a:extLst>
                </a:gridCol>
              </a:tblGrid>
              <a:tr h="775565"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</a:rPr>
                        <a:t>Hypothèse </a:t>
                      </a:r>
                      <a:endParaRPr lang="fr-MA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" indent="-3536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</a:rPr>
                        <a:t>La Relation entre les construits </a:t>
                      </a:r>
                      <a:endParaRPr lang="fr-MA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</a:rPr>
                        <a:t>Coefficient de corrélation </a:t>
                      </a:r>
                      <a:endParaRPr lang="fr-MA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7465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 err="1">
                          <a:effectLst/>
                        </a:rPr>
                        <a:t>Student</a:t>
                      </a:r>
                      <a:r>
                        <a:rPr lang="fr-MA" sz="1800" kern="1200" dirty="0">
                          <a:effectLst/>
                        </a:rPr>
                        <a:t>-t </a:t>
                      </a:r>
                      <a:endParaRPr lang="fr-MA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</a:rPr>
                        <a:t>La valeur-P </a:t>
                      </a:r>
                      <a:endParaRPr lang="fr-MA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30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</a:rPr>
                        <a:t>Décision </a:t>
                      </a:r>
                      <a:endParaRPr lang="fr-MA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137953"/>
                  </a:ext>
                </a:extLst>
              </a:tr>
              <a:tr h="732160"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</a:rPr>
                        <a:t>H1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</a:rPr>
                        <a:t>Digitalisation-&gt; Gestion de crise </a:t>
                      </a:r>
                      <a:endParaRPr lang="fr-MA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83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0.065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0.530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0.597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3655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solidFill>
                            <a:srgbClr val="FF0000"/>
                          </a:solidFill>
                          <a:effectLst/>
                        </a:rPr>
                        <a:t>Rejetée</a:t>
                      </a:r>
                      <a:r>
                        <a:rPr lang="fr-MA" sz="1800" b="1" kern="1200" dirty="0">
                          <a:effectLst/>
                        </a:rPr>
                        <a:t> </a:t>
                      </a:r>
                      <a:endParaRPr lang="fr-MA" sz="18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050932"/>
                  </a:ext>
                </a:extLst>
              </a:tr>
              <a:tr h="773695"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</a:rPr>
                        <a:t>H2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>
                          <a:effectLst/>
                        </a:rPr>
                        <a:t>Innovation managériale-&gt; Gestion de crise </a:t>
                      </a:r>
                      <a:endParaRPr lang="fr-MA" sz="1800" b="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83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>
                          <a:effectLst/>
                        </a:rPr>
                        <a:t>0.290 </a:t>
                      </a:r>
                      <a:endParaRPr lang="fr-MA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>
                          <a:effectLst/>
                        </a:rPr>
                        <a:t>2.778 </a:t>
                      </a:r>
                      <a:endParaRPr lang="fr-MA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0.006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556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solidFill>
                            <a:schemeClr val="accent2"/>
                          </a:solidFill>
                          <a:effectLst/>
                        </a:rPr>
                        <a:t>Acceptée </a:t>
                      </a:r>
                      <a:endParaRPr lang="fr-MA" sz="1800" b="1" kern="12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70719"/>
                  </a:ext>
                </a:extLst>
              </a:tr>
              <a:tr h="536333"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</a:rPr>
                        <a:t>H3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>
                          <a:effectLst/>
                        </a:rPr>
                        <a:t>Gestion de crise -&gt; Résilience </a:t>
                      </a:r>
                      <a:endParaRPr lang="fr-MA" sz="1800" b="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83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0.454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5.802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0.000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5560" indent="-635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solidFill>
                            <a:schemeClr val="accent2"/>
                          </a:solidFill>
                          <a:effectLst/>
                        </a:rPr>
                        <a:t>Acceptée </a:t>
                      </a:r>
                      <a:endParaRPr lang="fr-MA" sz="1800" b="1" kern="12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275" marR="6350" marT="1206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210274"/>
                  </a:ext>
                </a:extLst>
              </a:tr>
            </a:tbl>
          </a:graphicData>
        </a:graphic>
      </p:graphicFrame>
      <p:sp>
        <p:nvSpPr>
          <p:cNvPr id="11" name="TextBox 101">
            <a:extLst>
              <a:ext uri="{FF2B5EF4-FFF2-40B4-BE49-F238E27FC236}">
                <a16:creationId xmlns:a16="http://schemas.microsoft.com/office/drawing/2014/main" id="{65B91C9B-3A76-4B21-AC5F-CA3F422BCA4D}"/>
              </a:ext>
            </a:extLst>
          </p:cNvPr>
          <p:cNvSpPr txBox="1"/>
          <p:nvPr/>
        </p:nvSpPr>
        <p:spPr>
          <a:xfrm>
            <a:off x="4192528" y="1258358"/>
            <a:ext cx="391114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 b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 marL="0" lvl="2" algn="ctr">
              <a:defRPr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2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Coefficient de détermination </a:t>
            </a:r>
            <a:r>
              <a:rPr lang="fr-MA" dirty="0">
                <a:solidFill>
                  <a:schemeClr val="bg1">
                    <a:lumMod val="65000"/>
                  </a:schemeClr>
                </a:solidFill>
              </a:rPr>
              <a:t>R²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01">
            <a:extLst>
              <a:ext uri="{FF2B5EF4-FFF2-40B4-BE49-F238E27FC236}">
                <a16:creationId xmlns:a16="http://schemas.microsoft.com/office/drawing/2014/main" id="{954F1960-57F0-463E-8134-F445B7F5C562}"/>
              </a:ext>
            </a:extLst>
          </p:cNvPr>
          <p:cNvSpPr txBox="1"/>
          <p:nvPr/>
        </p:nvSpPr>
        <p:spPr>
          <a:xfrm>
            <a:off x="8207880" y="1248329"/>
            <a:ext cx="391114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 b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 marL="0" lvl="2" algn="ctr">
              <a:defRPr b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2"/>
            <a:r>
              <a:rPr lang="fr-MA" dirty="0"/>
              <a:t>Test de la pertinence prédictive (Q²) </a:t>
            </a:r>
          </a:p>
        </p:txBody>
      </p:sp>
    </p:spTree>
    <p:extLst>
      <p:ext uri="{BB962C8B-B14F-4D97-AF65-F5344CB8AC3E}">
        <p14:creationId xmlns:p14="http://schemas.microsoft.com/office/powerpoint/2010/main" val="382464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">
            <a:extLst>
              <a:ext uri="{FF2B5EF4-FFF2-40B4-BE49-F238E27FC236}">
                <a16:creationId xmlns:a16="http://schemas.microsoft.com/office/drawing/2014/main" id="{121FB6C8-DD5A-47E1-8A1A-27C5C329F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93859"/>
              </p:ext>
            </p:extLst>
          </p:nvPr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CONTEXTE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ANALYSE 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RÉSULTATS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3BACDFE-0471-4F22-9E7B-45713FCC7509}"/>
              </a:ext>
            </a:extLst>
          </p:cNvPr>
          <p:cNvSpPr/>
          <p:nvPr/>
        </p:nvSpPr>
        <p:spPr>
          <a:xfrm>
            <a:off x="0" y="516501"/>
            <a:ext cx="4757530" cy="6050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DU MODÈLE STRUCTUREL </a:t>
            </a:r>
          </a:p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(Modèle intérieur) 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CD00860-60CF-44AA-BBFA-C200B0EFC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876733"/>
              </p:ext>
            </p:extLst>
          </p:nvPr>
        </p:nvGraphicFramePr>
        <p:xfrm>
          <a:off x="177177" y="2468325"/>
          <a:ext cx="11922031" cy="341983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881362">
                  <a:extLst>
                    <a:ext uri="{9D8B030D-6E8A-4147-A177-3AD203B41FA5}">
                      <a16:colId xmlns:a16="http://schemas.microsoft.com/office/drawing/2014/main" val="2362859352"/>
                    </a:ext>
                  </a:extLst>
                </a:gridCol>
                <a:gridCol w="1952397">
                  <a:extLst>
                    <a:ext uri="{9D8B030D-6E8A-4147-A177-3AD203B41FA5}">
                      <a16:colId xmlns:a16="http://schemas.microsoft.com/office/drawing/2014/main" val="11886537"/>
                    </a:ext>
                  </a:extLst>
                </a:gridCol>
                <a:gridCol w="2029424">
                  <a:extLst>
                    <a:ext uri="{9D8B030D-6E8A-4147-A177-3AD203B41FA5}">
                      <a16:colId xmlns:a16="http://schemas.microsoft.com/office/drawing/2014/main" val="1069268084"/>
                    </a:ext>
                  </a:extLst>
                </a:gridCol>
                <a:gridCol w="2029424">
                  <a:extLst>
                    <a:ext uri="{9D8B030D-6E8A-4147-A177-3AD203B41FA5}">
                      <a16:colId xmlns:a16="http://schemas.microsoft.com/office/drawing/2014/main" val="4134251349"/>
                    </a:ext>
                  </a:extLst>
                </a:gridCol>
                <a:gridCol w="2029424">
                  <a:extLst>
                    <a:ext uri="{9D8B030D-6E8A-4147-A177-3AD203B41FA5}">
                      <a16:colId xmlns:a16="http://schemas.microsoft.com/office/drawing/2014/main" val="783436363"/>
                    </a:ext>
                  </a:extLst>
                </a:gridCol>
              </a:tblGrid>
              <a:tr h="7207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MA" sz="1600" b="0" kern="1200" dirty="0">
                          <a:effectLst/>
                        </a:rPr>
                        <a:t> Construit</a:t>
                      </a:r>
                      <a:endParaRPr lang="fr-MA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MA" sz="1600" b="0" kern="1200" dirty="0">
                          <a:effectLst/>
                        </a:rPr>
                        <a:t>R²</a:t>
                      </a:r>
                      <a:endParaRPr lang="fr-MA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MA" sz="1600" b="0" kern="1200" dirty="0">
                          <a:effectLst/>
                        </a:rPr>
                        <a:t>R Carré Ajusté</a:t>
                      </a:r>
                      <a:endParaRPr lang="fr-MA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600" b="0" kern="1200" dirty="0">
                          <a:effectLst/>
                        </a:rPr>
                        <a:t>Prédictive </a:t>
                      </a:r>
                    </a:p>
                    <a:p>
                      <a:pPr marL="6350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600" b="0" kern="1200" dirty="0">
                          <a:effectLst/>
                        </a:rPr>
                        <a:t>Relevance </a:t>
                      </a:r>
                    </a:p>
                    <a:p>
                      <a:pPr marL="6350" marR="4889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600" b="0" kern="1200" dirty="0">
                          <a:effectLst/>
                        </a:rPr>
                        <a:t>Q² </a:t>
                      </a:r>
                      <a:endParaRPr lang="fr-MA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0650" marR="73025" marT="17145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4635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600" b="0" kern="1200" dirty="0">
                          <a:effectLst/>
                        </a:rPr>
                        <a:t>GOF </a:t>
                      </a:r>
                      <a:endParaRPr lang="fr-MA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0650" marR="73025" marT="17145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67422"/>
                  </a:ext>
                </a:extLst>
              </a:tr>
              <a:tr h="267999">
                <a:tc>
                  <a:txBody>
                    <a:bodyPr/>
                    <a:lstStyle/>
                    <a:p>
                      <a:pPr marL="6350" marR="5270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0" kern="1200" dirty="0">
                          <a:effectLst/>
                        </a:rPr>
                        <a:t>Gestion de crise </a:t>
                      </a:r>
                      <a:endParaRPr lang="fr-MA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0650" marR="73025" marT="17145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5016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0.511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0650" marR="73025" marT="1714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4889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0.495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0650" marR="73025" marT="1714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5080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0.336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0650" marR="73025" marT="17145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0" marR="4635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0.614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0650" marR="73025" marT="171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016649"/>
                  </a:ext>
                </a:extLst>
              </a:tr>
              <a:tr h="267999">
                <a:tc>
                  <a:txBody>
                    <a:bodyPr/>
                    <a:lstStyle/>
                    <a:p>
                      <a:pPr marL="6350" marR="5207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0" kern="1200" dirty="0">
                          <a:effectLst/>
                        </a:rPr>
                        <a:t>Résilience  </a:t>
                      </a:r>
                      <a:endParaRPr lang="fr-MA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0650" marR="73025" marT="17145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5016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0,244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0650" marR="73025" marT="1714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4889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0,212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0650" marR="73025" marT="1714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5080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0,103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0650" marR="73025" marT="17145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fr-MA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9670"/>
                  </a:ext>
                </a:extLst>
              </a:tr>
              <a:tr h="2056297">
                <a:tc gridSpan="5">
                  <a:txBody>
                    <a:bodyPr/>
                    <a:lstStyle/>
                    <a:p>
                      <a:pPr marL="0" marR="0" lvl="0" indent="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A" sz="1200" kern="1200" dirty="0">
                          <a:effectLst/>
                        </a:rPr>
                        <a:t>Significativité : R² &gt; 0,25</a:t>
                      </a:r>
                    </a:p>
                    <a:p>
                      <a:pPr marL="0" marR="0" lvl="0" indent="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A" sz="1200" kern="1200" dirty="0">
                          <a:effectLst/>
                        </a:rPr>
                        <a:t>R² de 0,25 pour les construits cibles sont considérés comme faibles</a:t>
                      </a:r>
                    </a:p>
                    <a:p>
                      <a:pPr marL="0" marR="0" lvl="0" indent="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A" sz="1200" kern="1200" dirty="0">
                          <a:effectLst/>
                        </a:rPr>
                        <a:t>R² de 0,50 pour les construits cibles sont considérés comme moyennes</a:t>
                      </a:r>
                    </a:p>
                    <a:p>
                      <a:pPr marL="0" marR="0" lvl="0" indent="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A" sz="1200" kern="1200" dirty="0">
                          <a:effectLst/>
                        </a:rPr>
                        <a:t>R² de 0,75 pour les construits cibles sont considérés comme substantielles</a:t>
                      </a:r>
                    </a:p>
                    <a:p>
                      <a:pPr marL="0" marR="0" lvl="0" indent="18573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A" sz="1200" dirty="0">
                          <a:effectLst/>
                        </a:rPr>
                        <a:t>Significativité : </a:t>
                      </a:r>
                      <a:r>
                        <a:rPr lang="fr-MA" sz="1200" kern="1200" dirty="0">
                          <a:effectLst/>
                        </a:rPr>
                        <a:t>GOF </a:t>
                      </a:r>
                      <a:r>
                        <a:rPr lang="fr-MA" sz="1200" dirty="0">
                          <a:effectLst/>
                        </a:rPr>
                        <a:t>&gt; 0,10</a:t>
                      </a:r>
                    </a:p>
                    <a:p>
                      <a:pPr marL="0" marR="0" lvl="0" indent="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A" sz="1200" kern="1200" dirty="0">
                          <a:effectLst/>
                        </a:rPr>
                        <a:t>GOF au-dessus de 0,36 sont considérées comme un ajustement élevé. </a:t>
                      </a:r>
                    </a:p>
                    <a:p>
                      <a:pPr marL="0" marR="0" lvl="0" indent="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A" sz="1200" kern="1200" dirty="0">
                          <a:effectLst/>
                        </a:rPr>
                        <a:t>GOF de 0,25 à 0,36 sont d’un ajustement moyen. </a:t>
                      </a:r>
                    </a:p>
                    <a:p>
                      <a:pPr marL="0" marR="0" lvl="0" indent="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A" sz="1200" kern="1200" dirty="0">
                          <a:effectLst/>
                        </a:rPr>
                        <a:t>GOF entre 0,10 et 0,25 est considéré comme ajustement faible. </a:t>
                      </a:r>
                      <a:endParaRPr lang="fr-MA" sz="1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fr-MA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fr-MA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MA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MA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42747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953AECA-1953-4697-BF09-6DDBEE9AD612}"/>
              </a:ext>
            </a:extLst>
          </p:cNvPr>
          <p:cNvSpPr/>
          <p:nvPr/>
        </p:nvSpPr>
        <p:spPr>
          <a:xfrm>
            <a:off x="4606208" y="2026357"/>
            <a:ext cx="52920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M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Tableau 4 </a:t>
            </a:r>
            <a:r>
              <a:rPr lang="fr-M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Ajustement du modèle global </a:t>
            </a:r>
          </a:p>
        </p:txBody>
      </p:sp>
      <p:sp>
        <p:nvSpPr>
          <p:cNvPr id="9" name="TextBox 25">
            <a:extLst>
              <a:ext uri="{FF2B5EF4-FFF2-40B4-BE49-F238E27FC236}">
                <a16:creationId xmlns:a16="http://schemas.microsoft.com/office/drawing/2014/main" id="{5A708586-A776-4B3D-BDC1-0AE053F32ADE}"/>
              </a:ext>
            </a:extLst>
          </p:cNvPr>
          <p:cNvSpPr txBox="1"/>
          <p:nvPr/>
        </p:nvSpPr>
        <p:spPr>
          <a:xfrm>
            <a:off x="9898302" y="5961366"/>
            <a:ext cx="30001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 : </a:t>
            </a:r>
            <a:r>
              <a:rPr lang="fr-FR" sz="16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Sortie </a:t>
            </a:r>
            <a:r>
              <a:rPr lang="fr-FR" sz="16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SmartPLS</a:t>
            </a:r>
            <a:endParaRPr lang="fr-FR" sz="1600" i="1" dirty="0">
              <a:solidFill>
                <a:schemeClr val="bg1"/>
              </a:solidFill>
            </a:endParaRPr>
          </a:p>
        </p:txBody>
      </p:sp>
      <p:sp>
        <p:nvSpPr>
          <p:cNvPr id="10" name="TextBox 101">
            <a:extLst>
              <a:ext uri="{FF2B5EF4-FFF2-40B4-BE49-F238E27FC236}">
                <a16:creationId xmlns:a16="http://schemas.microsoft.com/office/drawing/2014/main" id="{6513E22D-FBAF-4AFE-8A4F-7309C9FB496F}"/>
              </a:ext>
            </a:extLst>
          </p:cNvPr>
          <p:cNvSpPr txBox="1"/>
          <p:nvPr/>
        </p:nvSpPr>
        <p:spPr>
          <a:xfrm>
            <a:off x="177176" y="1247055"/>
            <a:ext cx="391114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 b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 marL="0" lvl="2" algn="ctr">
              <a:defRPr b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2"/>
            <a:r>
              <a:rPr lang="fr-MA" dirty="0"/>
              <a:t>Test des hypothèses: Coefficient de corrélation</a:t>
            </a:r>
          </a:p>
        </p:txBody>
      </p:sp>
      <p:sp>
        <p:nvSpPr>
          <p:cNvPr id="11" name="TextBox 101">
            <a:extLst>
              <a:ext uri="{FF2B5EF4-FFF2-40B4-BE49-F238E27FC236}">
                <a16:creationId xmlns:a16="http://schemas.microsoft.com/office/drawing/2014/main" id="{F47463A1-4610-4698-870F-22387778380B}"/>
              </a:ext>
            </a:extLst>
          </p:cNvPr>
          <p:cNvSpPr txBox="1"/>
          <p:nvPr/>
        </p:nvSpPr>
        <p:spPr>
          <a:xfrm>
            <a:off x="4192528" y="1258358"/>
            <a:ext cx="391114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 marL="0" lvl="2" algn="ctr"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2"/>
            <a:r>
              <a:rPr lang="fr-FR" dirty="0"/>
              <a:t>Coefficient de </a:t>
            </a:r>
            <a:r>
              <a:rPr lang="fr-FR"/>
              <a:t>détermination </a:t>
            </a:r>
            <a:r>
              <a:rPr lang="fr-MA"/>
              <a:t>R²</a:t>
            </a:r>
            <a:endParaRPr lang="fr-FR" dirty="0"/>
          </a:p>
        </p:txBody>
      </p:sp>
      <p:sp>
        <p:nvSpPr>
          <p:cNvPr id="12" name="TextBox 101">
            <a:extLst>
              <a:ext uri="{FF2B5EF4-FFF2-40B4-BE49-F238E27FC236}">
                <a16:creationId xmlns:a16="http://schemas.microsoft.com/office/drawing/2014/main" id="{D62FCE1B-47E8-4E8F-BF01-D3A94B326F20}"/>
              </a:ext>
            </a:extLst>
          </p:cNvPr>
          <p:cNvSpPr txBox="1"/>
          <p:nvPr/>
        </p:nvSpPr>
        <p:spPr>
          <a:xfrm>
            <a:off x="8207880" y="1248329"/>
            <a:ext cx="391114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 marL="0" lvl="2" algn="ctr"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2"/>
            <a:r>
              <a:rPr lang="fr-MA" dirty="0"/>
              <a:t>Test de la pertinence prédictive (Q²) </a:t>
            </a:r>
          </a:p>
        </p:txBody>
      </p:sp>
    </p:spTree>
    <p:extLst>
      <p:ext uri="{BB962C8B-B14F-4D97-AF65-F5344CB8AC3E}">
        <p14:creationId xmlns:p14="http://schemas.microsoft.com/office/powerpoint/2010/main" val="136130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0"/>
            <a:ext cx="8596668" cy="653143"/>
          </a:xfrm>
        </p:spPr>
        <p:txBody>
          <a:bodyPr/>
          <a:lstStyle/>
          <a:p>
            <a:r>
              <a:rPr lang="en-US" u="sng" dirty="0"/>
              <a:t>Conclusion: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3478-7F23-4608-84E0-3DABE75C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4" y="767218"/>
            <a:ext cx="9512163" cy="6090782"/>
          </a:xfrm>
        </p:spPr>
        <p:txBody>
          <a:bodyPr>
            <a:noAutofit/>
          </a:bodyPr>
          <a:lstStyle/>
          <a:p>
            <a:pPr algn="just"/>
            <a:r>
              <a:rPr lang="fr-FR" sz="2000" b="1" u="sng" dirty="0">
                <a:solidFill>
                  <a:schemeClr val="accent1">
                    <a:lumMod val="50000"/>
                  </a:schemeClr>
                </a:solidFill>
              </a:rPr>
              <a:t>LIMITES DE LA RECHERCHE:</a:t>
            </a:r>
            <a:endParaRPr lang="en-US" sz="20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just"/>
            <a:r>
              <a:rPr lang="fr-MA" sz="2000" dirty="0"/>
              <a:t>L'absence d'un modèle théorique qui aurait été testé avec les quatre variables étudiées;</a:t>
            </a:r>
            <a:endParaRPr lang="fr-FR" sz="2000" dirty="0"/>
          </a:p>
          <a:p>
            <a:pPr lvl="1" algn="just"/>
            <a:r>
              <a:rPr lang="fr-MA" sz="2000" dirty="0"/>
              <a:t>La composition de l’échantillon;</a:t>
            </a:r>
          </a:p>
          <a:p>
            <a:pPr lvl="1" algn="just"/>
            <a:r>
              <a:rPr lang="fr-FR" sz="2000" dirty="0"/>
              <a:t>Choix de l’outil de collecte de données par questionnaire auto-administré.</a:t>
            </a:r>
            <a:endParaRPr lang="en-US" sz="2000" dirty="0"/>
          </a:p>
          <a:p>
            <a:pPr marL="914400" lvl="2" indent="0" algn="just">
              <a:buNone/>
            </a:pPr>
            <a:endParaRPr lang="en-US" sz="1800" dirty="0"/>
          </a:p>
          <a:p>
            <a:pPr marL="342900" lvl="2" indent="-342900" algn="just">
              <a:tabLst>
                <a:tab pos="354013" algn="l"/>
              </a:tabLst>
            </a:pPr>
            <a:r>
              <a:rPr lang="fr-FR" sz="2000" b="1" u="sng" dirty="0">
                <a:solidFill>
                  <a:schemeClr val="accent1">
                    <a:lumMod val="50000"/>
                  </a:schemeClr>
                </a:solidFill>
              </a:rPr>
              <a:t>PERSPECTIVES DE LA RECHERCHE:</a:t>
            </a:r>
          </a:p>
          <a:p>
            <a:pPr lvl="1" algn="just"/>
            <a:r>
              <a:rPr lang="fr-MA" sz="2000" dirty="0"/>
              <a:t>L’exploration des autres variables latentes et manifestes;</a:t>
            </a:r>
          </a:p>
          <a:p>
            <a:pPr lvl="1" algn="just"/>
            <a:r>
              <a:rPr lang="fr-MA" sz="2000" dirty="0"/>
              <a:t>Inclure d'autres types des variables tels que des variables modératrices et médiatrices;</a:t>
            </a:r>
          </a:p>
          <a:p>
            <a:pPr lvl="1" algn="just"/>
            <a:r>
              <a:rPr lang="fr-FR" sz="2000" dirty="0"/>
              <a:t>Réaliser une étude longitudinale afin de vérifier la solidité de nos conclusions dans le temps;</a:t>
            </a:r>
          </a:p>
          <a:p>
            <a:pPr lvl="1" algn="just"/>
            <a:r>
              <a:rPr lang="fr-MA" sz="2000" dirty="0"/>
              <a:t>Élargir le champs spatial de l’analyse pour l’étaler sur l’échelle nationale.</a:t>
            </a:r>
            <a:endParaRPr lang="en-US" sz="2000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0393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6E4973D-DDD6-4B47-A8ED-07AC72B69C3B}"/>
              </a:ext>
            </a:extLst>
          </p:cNvPr>
          <p:cNvSpPr txBox="1">
            <a:spLocks/>
          </p:cNvSpPr>
          <p:nvPr/>
        </p:nvSpPr>
        <p:spPr>
          <a:xfrm>
            <a:off x="4146620" y="2952992"/>
            <a:ext cx="4777182" cy="9426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6000" dirty="0">
                <a:latin typeface="Century Gothic" pitchFamily="34" charset="0"/>
                <a:ea typeface="+mj-ea"/>
                <a:cs typeface="+mj-cs"/>
              </a:rPr>
              <a:t>Merci pour votre attention </a:t>
            </a:r>
          </a:p>
        </p:txBody>
      </p:sp>
      <p:sp>
        <p:nvSpPr>
          <p:cNvPr id="5" name="Freeform 5" descr="&lt;LOGICA_QUOTE_LEFT&gt;">
            <a:extLst>
              <a:ext uri="{FF2B5EF4-FFF2-40B4-BE49-F238E27FC236}">
                <a16:creationId xmlns:a16="http://schemas.microsoft.com/office/drawing/2014/main" id="{81493BEA-29E4-4B87-BD1B-2B62F329FD2E}"/>
              </a:ext>
            </a:extLst>
          </p:cNvPr>
          <p:cNvSpPr>
            <a:spLocks/>
          </p:cNvSpPr>
          <p:nvPr/>
        </p:nvSpPr>
        <p:spPr bwMode="gray">
          <a:xfrm>
            <a:off x="2053392" y="2133597"/>
            <a:ext cx="1243002" cy="25401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3"/>
              </a:cxn>
              <a:cxn ang="0">
                <a:pos x="132" y="378"/>
              </a:cxn>
              <a:cxn ang="0">
                <a:pos x="132" y="322"/>
              </a:cxn>
              <a:cxn ang="0">
                <a:pos x="58" y="244"/>
              </a:cxn>
              <a:cxn ang="0">
                <a:pos x="58" y="0"/>
              </a:cxn>
              <a:cxn ang="0">
                <a:pos x="0" y="0"/>
              </a:cxn>
            </a:cxnLst>
            <a:rect l="0" t="0" r="r" b="b"/>
            <a:pathLst>
              <a:path w="132" h="378">
                <a:moveTo>
                  <a:pt x="0" y="0"/>
                </a:moveTo>
                <a:cubicBezTo>
                  <a:pt x="0" y="243"/>
                  <a:pt x="0" y="243"/>
                  <a:pt x="0" y="243"/>
                </a:cubicBezTo>
                <a:cubicBezTo>
                  <a:pt x="0" y="316"/>
                  <a:pt x="59" y="376"/>
                  <a:pt x="132" y="378"/>
                </a:cubicBezTo>
                <a:cubicBezTo>
                  <a:pt x="132" y="322"/>
                  <a:pt x="132" y="322"/>
                  <a:pt x="132" y="322"/>
                </a:cubicBezTo>
                <a:cubicBezTo>
                  <a:pt x="88" y="317"/>
                  <a:pt x="58" y="286"/>
                  <a:pt x="58" y="244"/>
                </a:cubicBezTo>
                <a:cubicBezTo>
                  <a:pt x="58" y="0"/>
                  <a:pt x="58" y="0"/>
                  <a:pt x="58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3600"/>
          </a:p>
        </p:txBody>
      </p:sp>
      <p:sp>
        <p:nvSpPr>
          <p:cNvPr id="6" name="Freeform 9" descr="&lt;LOGICA_QUOTE_RIGHT&gt;">
            <a:extLst>
              <a:ext uri="{FF2B5EF4-FFF2-40B4-BE49-F238E27FC236}">
                <a16:creationId xmlns:a16="http://schemas.microsoft.com/office/drawing/2014/main" id="{6F66FBE3-DD4C-459E-AF96-4F9384AF313D}"/>
              </a:ext>
            </a:extLst>
          </p:cNvPr>
          <p:cNvSpPr>
            <a:spLocks/>
          </p:cNvSpPr>
          <p:nvPr/>
        </p:nvSpPr>
        <p:spPr bwMode="gray">
          <a:xfrm>
            <a:off x="2862893" y="2022770"/>
            <a:ext cx="1244323" cy="2540194"/>
          </a:xfrm>
          <a:custGeom>
            <a:avLst/>
            <a:gdLst/>
            <a:ahLst/>
            <a:cxnLst>
              <a:cxn ang="0">
                <a:pos x="132" y="378"/>
              </a:cxn>
              <a:cxn ang="0">
                <a:pos x="132" y="134"/>
              </a:cxn>
              <a:cxn ang="0">
                <a:pos x="0" y="0"/>
              </a:cxn>
              <a:cxn ang="0">
                <a:pos x="0" y="55"/>
              </a:cxn>
              <a:cxn ang="0">
                <a:pos x="74" y="133"/>
              </a:cxn>
              <a:cxn ang="0">
                <a:pos x="74" y="378"/>
              </a:cxn>
              <a:cxn ang="0">
                <a:pos x="132" y="378"/>
              </a:cxn>
            </a:cxnLst>
            <a:rect l="0" t="0" r="r" b="b"/>
            <a:pathLst>
              <a:path w="132" h="378">
                <a:moveTo>
                  <a:pt x="132" y="378"/>
                </a:moveTo>
                <a:cubicBezTo>
                  <a:pt x="132" y="134"/>
                  <a:pt x="132" y="134"/>
                  <a:pt x="132" y="134"/>
                </a:cubicBezTo>
                <a:cubicBezTo>
                  <a:pt x="131" y="61"/>
                  <a:pt x="73" y="1"/>
                  <a:pt x="0" y="0"/>
                </a:cubicBezTo>
                <a:cubicBezTo>
                  <a:pt x="0" y="55"/>
                  <a:pt x="0" y="55"/>
                  <a:pt x="0" y="55"/>
                </a:cubicBezTo>
                <a:cubicBezTo>
                  <a:pt x="43" y="61"/>
                  <a:pt x="73" y="91"/>
                  <a:pt x="74" y="133"/>
                </a:cubicBezTo>
                <a:cubicBezTo>
                  <a:pt x="74" y="378"/>
                  <a:pt x="74" y="378"/>
                  <a:pt x="74" y="378"/>
                </a:cubicBezTo>
                <a:cubicBezTo>
                  <a:pt x="132" y="378"/>
                  <a:pt x="132" y="378"/>
                  <a:pt x="132" y="378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405770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0.41654 -1.85185E-6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CD9702CC-0A62-4D22-AEF3-14353E0D199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3175"/>
            <a:ext cx="9144000" cy="1625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Espace réservé du numéro de diapositive 17">
            <a:extLst>
              <a:ext uri="{FF2B5EF4-FFF2-40B4-BE49-F238E27FC236}">
                <a16:creationId xmlns:a16="http://schemas.microsoft.com/office/drawing/2014/main" id="{A4166396-8E84-43DC-8636-2F7574FA5BF8}"/>
              </a:ext>
            </a:extLst>
          </p:cNvPr>
          <p:cNvSpPr txBox="1">
            <a:spLocks/>
          </p:cNvSpPr>
          <p:nvPr/>
        </p:nvSpPr>
        <p:spPr>
          <a:xfrm>
            <a:off x="5879976" y="6481142"/>
            <a:ext cx="36004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6A7C5893-520F-4B8C-85B1-8E6CCFC28006}" type="slidenum">
              <a:rPr lang="fr-FR" sz="1200" b="1">
                <a:solidFill>
                  <a:schemeClr val="bg1"/>
                </a:solidFill>
                <a:latin typeface="Century Gothic" pitchFamily="34" charset="0"/>
              </a:rPr>
              <a:pPr algn="r">
                <a:defRPr/>
              </a:pPr>
              <a:t>2</a:t>
            </a:fld>
            <a:endParaRPr lang="fr-FR" sz="1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F3A0D2-4B10-465C-9467-021F251B730C}"/>
              </a:ext>
            </a:extLst>
          </p:cNvPr>
          <p:cNvSpPr/>
          <p:nvPr/>
        </p:nvSpPr>
        <p:spPr>
          <a:xfrm>
            <a:off x="1872094" y="6025278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IV</a:t>
            </a:r>
          </a:p>
        </p:txBody>
      </p:sp>
      <p:grpSp>
        <p:nvGrpSpPr>
          <p:cNvPr id="7" name="Groupe 34">
            <a:extLst>
              <a:ext uri="{FF2B5EF4-FFF2-40B4-BE49-F238E27FC236}">
                <a16:creationId xmlns:a16="http://schemas.microsoft.com/office/drawing/2014/main" id="{A72BDFD6-692C-45A8-AA21-DD21C3F816D7}"/>
              </a:ext>
            </a:extLst>
          </p:cNvPr>
          <p:cNvGrpSpPr/>
          <p:nvPr/>
        </p:nvGrpSpPr>
        <p:grpSpPr>
          <a:xfrm>
            <a:off x="1501012" y="3494514"/>
            <a:ext cx="7412204" cy="504057"/>
            <a:chOff x="841108" y="1294358"/>
            <a:chExt cx="7475308" cy="50807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7F67228-AF45-4B42-84C2-021536E50D04}"/>
                </a:ext>
              </a:extLst>
            </p:cNvPr>
            <p:cNvSpPr/>
            <p:nvPr/>
          </p:nvSpPr>
          <p:spPr>
            <a:xfrm rot="16200000" flipV="1">
              <a:off x="4637264" y="-1421677"/>
              <a:ext cx="508077" cy="59401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endParaRPr lang="fr-FR" sz="2000" dirty="0">
                <a:latin typeface="Georgia" pitchFamily="18" charset="0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D0F4CFC1-9E33-49D2-875D-53AFF7E6A315}"/>
                </a:ext>
              </a:extLst>
            </p:cNvPr>
            <p:cNvSpPr txBox="1"/>
            <p:nvPr/>
          </p:nvSpPr>
          <p:spPr>
            <a:xfrm>
              <a:off x="841108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latin typeface="Century Gothic" pitchFamily="34" charset="0"/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C379480-4862-44FC-8171-3BBE01E2DEDE}"/>
                </a:ext>
              </a:extLst>
            </p:cNvPr>
            <p:cNvSpPr txBox="1"/>
            <p:nvPr/>
          </p:nvSpPr>
          <p:spPr>
            <a:xfrm>
              <a:off x="6984776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CF6970CC-2310-457E-84A8-2671A83B7F3B}"/>
              </a:ext>
            </a:extLst>
          </p:cNvPr>
          <p:cNvSpPr/>
          <p:nvPr/>
        </p:nvSpPr>
        <p:spPr>
          <a:xfrm>
            <a:off x="2689776" y="3510268"/>
            <a:ext cx="45784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entury Gothic" pitchFamily="34" charset="0"/>
              </a:rPr>
              <a:t>MÉTHODOLOGIE DE LA RECHERCHE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85AFF9-41F7-426B-A3E0-BC25653D5A65}"/>
              </a:ext>
            </a:extLst>
          </p:cNvPr>
          <p:cNvSpPr/>
          <p:nvPr/>
        </p:nvSpPr>
        <p:spPr>
          <a:xfrm>
            <a:off x="1971558" y="2884224"/>
            <a:ext cx="504056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Century Gothic" pitchFamily="34" charset="0"/>
              </a:rPr>
              <a:t>II</a:t>
            </a:r>
          </a:p>
        </p:txBody>
      </p:sp>
      <p:grpSp>
        <p:nvGrpSpPr>
          <p:cNvPr id="13" name="Groupe 34">
            <a:extLst>
              <a:ext uri="{FF2B5EF4-FFF2-40B4-BE49-F238E27FC236}">
                <a16:creationId xmlns:a16="http://schemas.microsoft.com/office/drawing/2014/main" id="{B5888882-071B-47DB-8239-9DD65FB3D282}"/>
              </a:ext>
            </a:extLst>
          </p:cNvPr>
          <p:cNvGrpSpPr/>
          <p:nvPr/>
        </p:nvGrpSpPr>
        <p:grpSpPr>
          <a:xfrm>
            <a:off x="1487996" y="4130476"/>
            <a:ext cx="7475308" cy="504057"/>
            <a:chOff x="841108" y="1294358"/>
            <a:chExt cx="7475308" cy="50807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FC8BDD4-CB7E-4FBB-A6D9-1D79E3744B14}"/>
                </a:ext>
              </a:extLst>
            </p:cNvPr>
            <p:cNvSpPr/>
            <p:nvPr/>
          </p:nvSpPr>
          <p:spPr>
            <a:xfrm rot="16200000" flipV="1">
              <a:off x="4637264" y="-1421677"/>
              <a:ext cx="508077" cy="59401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endParaRPr lang="fr-FR" sz="2000" dirty="0">
                <a:latin typeface="Georgia" pitchFamily="18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01D3F59B-C3B9-4A8B-98F7-91676D3F922A}"/>
                </a:ext>
              </a:extLst>
            </p:cNvPr>
            <p:cNvSpPr txBox="1"/>
            <p:nvPr/>
          </p:nvSpPr>
          <p:spPr>
            <a:xfrm>
              <a:off x="841108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latin typeface="Century Gothic" pitchFamily="34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C198B800-DC22-4DD3-80EE-835499463D8F}"/>
                </a:ext>
              </a:extLst>
            </p:cNvPr>
            <p:cNvSpPr txBox="1"/>
            <p:nvPr/>
          </p:nvSpPr>
          <p:spPr>
            <a:xfrm>
              <a:off x="6984776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0773ED22-B3EE-4095-954F-5550B1FD0D3A}"/>
              </a:ext>
            </a:extLst>
          </p:cNvPr>
          <p:cNvSpPr/>
          <p:nvPr/>
        </p:nvSpPr>
        <p:spPr>
          <a:xfrm>
            <a:off x="2689776" y="4158340"/>
            <a:ext cx="5259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entury Gothic" pitchFamily="34" charset="0"/>
              </a:rPr>
              <a:t>ANALYSE ET RÉSULTATS DE LA RECHERCHE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B97253-78E7-48CA-A454-29E72372DD2B}"/>
              </a:ext>
            </a:extLst>
          </p:cNvPr>
          <p:cNvSpPr/>
          <p:nvPr/>
        </p:nvSpPr>
        <p:spPr>
          <a:xfrm>
            <a:off x="1953398" y="3490905"/>
            <a:ext cx="504000" cy="504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Century Gothic" pitchFamily="34" charset="0"/>
              </a:rPr>
              <a:t>III</a:t>
            </a:r>
          </a:p>
        </p:txBody>
      </p:sp>
      <p:grpSp>
        <p:nvGrpSpPr>
          <p:cNvPr id="19" name="Groupe 34">
            <a:extLst>
              <a:ext uri="{FF2B5EF4-FFF2-40B4-BE49-F238E27FC236}">
                <a16:creationId xmlns:a16="http://schemas.microsoft.com/office/drawing/2014/main" id="{A1099CCE-2D1B-4ECA-9136-CC311E86FDC9}"/>
              </a:ext>
            </a:extLst>
          </p:cNvPr>
          <p:cNvGrpSpPr/>
          <p:nvPr/>
        </p:nvGrpSpPr>
        <p:grpSpPr>
          <a:xfrm>
            <a:off x="1487996" y="4786703"/>
            <a:ext cx="7475308" cy="504057"/>
            <a:chOff x="841108" y="1294358"/>
            <a:chExt cx="7475308" cy="50807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7BF4D5-AF33-4314-8C71-2C714FFE5212}"/>
                </a:ext>
              </a:extLst>
            </p:cNvPr>
            <p:cNvSpPr/>
            <p:nvPr/>
          </p:nvSpPr>
          <p:spPr>
            <a:xfrm rot="16200000" flipV="1">
              <a:off x="4637264" y="-1421677"/>
              <a:ext cx="508077" cy="59401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endParaRPr lang="fr-FR" sz="2000" dirty="0">
                <a:latin typeface="Georgia" pitchFamily="18" charset="0"/>
              </a:endParaRP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09B1DCB-C398-4E8E-A8EF-A4E6F3DCE89A}"/>
                </a:ext>
              </a:extLst>
            </p:cNvPr>
            <p:cNvSpPr txBox="1"/>
            <p:nvPr/>
          </p:nvSpPr>
          <p:spPr>
            <a:xfrm>
              <a:off x="841108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latin typeface="Century Gothic" pitchFamily="34" charset="0"/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5363B08C-DC41-41C8-BB42-5147255946E6}"/>
                </a:ext>
              </a:extLst>
            </p:cNvPr>
            <p:cNvSpPr txBox="1"/>
            <p:nvPr/>
          </p:nvSpPr>
          <p:spPr>
            <a:xfrm>
              <a:off x="6984776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65B2E5F4-E41B-4815-A523-C44734579E60}"/>
              </a:ext>
            </a:extLst>
          </p:cNvPr>
          <p:cNvSpPr/>
          <p:nvPr/>
        </p:nvSpPr>
        <p:spPr>
          <a:xfrm>
            <a:off x="1953342" y="4118851"/>
            <a:ext cx="504056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Century Gothic" pitchFamily="34" charset="0"/>
              </a:rPr>
              <a:t>IV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2DAA69-778C-4331-8AA2-4FA4F5B6493D}"/>
              </a:ext>
            </a:extLst>
          </p:cNvPr>
          <p:cNvSpPr/>
          <p:nvPr/>
        </p:nvSpPr>
        <p:spPr>
          <a:xfrm rot="16200000" flipH="1" flipV="1">
            <a:off x="8179629" y="-1116690"/>
            <a:ext cx="45719" cy="50040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>
              <a:defRPr/>
            </a:pPr>
            <a:endParaRPr lang="en-GB" sz="2800" dirty="0">
              <a:solidFill>
                <a:srgbClr val="36C41E"/>
              </a:solidFill>
              <a:latin typeface="Century Gothic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EE4562-BCFA-4882-8B87-BE8499392968}"/>
              </a:ext>
            </a:extLst>
          </p:cNvPr>
          <p:cNvSpPr/>
          <p:nvPr/>
        </p:nvSpPr>
        <p:spPr>
          <a:xfrm rot="10800000" flipV="1">
            <a:off x="7958945" y="713499"/>
            <a:ext cx="2673051" cy="60074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defRPr/>
            </a:pPr>
            <a:r>
              <a:rPr lang="en-GB" sz="4000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PLAN</a:t>
            </a:r>
          </a:p>
        </p:txBody>
      </p:sp>
      <p:grpSp>
        <p:nvGrpSpPr>
          <p:cNvPr id="26" name="Groupe 34">
            <a:extLst>
              <a:ext uri="{FF2B5EF4-FFF2-40B4-BE49-F238E27FC236}">
                <a16:creationId xmlns:a16="http://schemas.microsoft.com/office/drawing/2014/main" id="{9A5C65B3-423B-4FDF-AF6F-7119CDCD687C}"/>
              </a:ext>
            </a:extLst>
          </p:cNvPr>
          <p:cNvGrpSpPr/>
          <p:nvPr/>
        </p:nvGrpSpPr>
        <p:grpSpPr>
          <a:xfrm>
            <a:off x="1571725" y="2878794"/>
            <a:ext cx="7354554" cy="518072"/>
            <a:chOff x="907581" y="1290223"/>
            <a:chExt cx="7408835" cy="51221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05C4AAC-5460-467F-96C6-7E3664689B0B}"/>
                </a:ext>
              </a:extLst>
            </p:cNvPr>
            <p:cNvSpPr/>
            <p:nvPr/>
          </p:nvSpPr>
          <p:spPr>
            <a:xfrm rot="16200000" flipV="1">
              <a:off x="4637264" y="-1421677"/>
              <a:ext cx="508077" cy="59401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endParaRPr lang="fr-FR" sz="2000" dirty="0">
                <a:latin typeface="Georgia" pitchFamily="18" charset="0"/>
              </a:endParaRP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EDBE7773-3DEE-4769-B32C-9C367484AE69}"/>
                </a:ext>
              </a:extLst>
            </p:cNvPr>
            <p:cNvSpPr txBox="1"/>
            <p:nvPr/>
          </p:nvSpPr>
          <p:spPr>
            <a:xfrm>
              <a:off x="907581" y="1290223"/>
              <a:ext cx="5316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latin typeface="Century Gothic" pitchFamily="34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BEDF17EA-90C0-4F1B-89C0-D3BD9E8ACA6C}"/>
                </a:ext>
              </a:extLst>
            </p:cNvPr>
            <p:cNvSpPr txBox="1"/>
            <p:nvPr/>
          </p:nvSpPr>
          <p:spPr>
            <a:xfrm>
              <a:off x="6984776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745D0831-A450-4FC2-8AD6-041D9E8D99F8}"/>
              </a:ext>
            </a:extLst>
          </p:cNvPr>
          <p:cNvSpPr/>
          <p:nvPr/>
        </p:nvSpPr>
        <p:spPr>
          <a:xfrm>
            <a:off x="2689776" y="2924565"/>
            <a:ext cx="25234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entury Gothic" pitchFamily="34" charset="0"/>
              </a:rPr>
              <a:t>CADRE THÉORIQUE</a:t>
            </a:r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id="{47B0EA89-5CD6-472F-8485-3F31146CEC2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87996" y="605227"/>
            <a:ext cx="9144000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32" name="Espace réservé du numéro de diapositive 17">
            <a:extLst>
              <a:ext uri="{FF2B5EF4-FFF2-40B4-BE49-F238E27FC236}">
                <a16:creationId xmlns:a16="http://schemas.microsoft.com/office/drawing/2014/main" id="{699FAFEA-EFEA-405E-8EE2-0DB1228E41F1}"/>
              </a:ext>
            </a:extLst>
          </p:cNvPr>
          <p:cNvSpPr txBox="1">
            <a:spLocks/>
          </p:cNvSpPr>
          <p:nvPr/>
        </p:nvSpPr>
        <p:spPr>
          <a:xfrm>
            <a:off x="5959529" y="6479710"/>
            <a:ext cx="36004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8DDF97B-536D-437D-AFD8-FF5743856169}"/>
              </a:ext>
            </a:extLst>
          </p:cNvPr>
          <p:cNvSpPr/>
          <p:nvPr/>
        </p:nvSpPr>
        <p:spPr>
          <a:xfrm>
            <a:off x="1953342" y="4772815"/>
            <a:ext cx="489762" cy="4965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Century Gothic" pitchFamily="34" charset="0"/>
              </a:rPr>
              <a:t>V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8433708-B323-46C0-8ABD-F128CAA51296}"/>
              </a:ext>
            </a:extLst>
          </p:cNvPr>
          <p:cNvSpPr/>
          <p:nvPr/>
        </p:nvSpPr>
        <p:spPr>
          <a:xfrm>
            <a:off x="2689775" y="4820936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F304BB3-23EE-4249-AE7B-E8F45E7701CE}"/>
              </a:ext>
            </a:extLst>
          </p:cNvPr>
          <p:cNvSpPr txBox="1"/>
          <p:nvPr/>
        </p:nvSpPr>
        <p:spPr>
          <a:xfrm>
            <a:off x="3823750" y="1573733"/>
            <a:ext cx="1331640" cy="45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pSp>
        <p:nvGrpSpPr>
          <p:cNvPr id="36" name="Groupe 34">
            <a:extLst>
              <a:ext uri="{FF2B5EF4-FFF2-40B4-BE49-F238E27FC236}">
                <a16:creationId xmlns:a16="http://schemas.microsoft.com/office/drawing/2014/main" id="{9FAD35DE-1468-40B6-AB87-D5783C21D862}"/>
              </a:ext>
            </a:extLst>
          </p:cNvPr>
          <p:cNvGrpSpPr/>
          <p:nvPr/>
        </p:nvGrpSpPr>
        <p:grpSpPr>
          <a:xfrm>
            <a:off x="1501012" y="2234944"/>
            <a:ext cx="7412204" cy="504057"/>
            <a:chOff x="841108" y="1294358"/>
            <a:chExt cx="7475308" cy="508077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B07766D-CDBD-40C2-B1DA-E268A7883DDF}"/>
                </a:ext>
              </a:extLst>
            </p:cNvPr>
            <p:cNvSpPr/>
            <p:nvPr/>
          </p:nvSpPr>
          <p:spPr>
            <a:xfrm rot="16200000" flipV="1">
              <a:off x="4637264" y="-1421677"/>
              <a:ext cx="508077" cy="59401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endParaRPr lang="fr-FR" sz="2000" dirty="0">
                <a:latin typeface="Georgia" pitchFamily="18" charset="0"/>
              </a:endParaRP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37F20755-BBA3-497A-8FED-845F5558CD18}"/>
                </a:ext>
              </a:extLst>
            </p:cNvPr>
            <p:cNvSpPr txBox="1"/>
            <p:nvPr/>
          </p:nvSpPr>
          <p:spPr>
            <a:xfrm>
              <a:off x="841108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latin typeface="Century Gothic" pitchFamily="34" charset="0"/>
              </a:endParaRP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92816B4E-147C-4521-A79D-A992075933A3}"/>
                </a:ext>
              </a:extLst>
            </p:cNvPr>
            <p:cNvSpPr txBox="1"/>
            <p:nvPr/>
          </p:nvSpPr>
          <p:spPr>
            <a:xfrm>
              <a:off x="6984776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315DB5C6-6AE6-484C-B3C6-C96A98AC7677}"/>
              </a:ext>
            </a:extLst>
          </p:cNvPr>
          <p:cNvSpPr/>
          <p:nvPr/>
        </p:nvSpPr>
        <p:spPr>
          <a:xfrm>
            <a:off x="2689775" y="2279099"/>
            <a:ext cx="50161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entury Gothic" pitchFamily="34" charset="0"/>
              </a:rPr>
              <a:t>CONTEXTE GÉNÉRAL DE LA RECHERCHE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5BF40B2-96DA-467B-9F89-E3025F695EAB}"/>
              </a:ext>
            </a:extLst>
          </p:cNvPr>
          <p:cNvSpPr/>
          <p:nvPr/>
        </p:nvSpPr>
        <p:spPr>
          <a:xfrm>
            <a:off x="1971614" y="2237752"/>
            <a:ext cx="504000" cy="504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Century Gothic" pitchFamily="34" charset="0"/>
              </a:rPr>
              <a:t>I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58E9482-0E9C-4694-B93E-9EDD748DBBAD}"/>
              </a:ext>
            </a:extLst>
          </p:cNvPr>
          <p:cNvSpPr/>
          <p:nvPr/>
        </p:nvSpPr>
        <p:spPr>
          <a:xfrm>
            <a:off x="2676106" y="4807002"/>
            <a:ext cx="52854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entury Gothic" pitchFamily="34" charset="0"/>
              </a:rPr>
              <a:t>LIMITES ET PERSPECTIVES DE LA RECHECHE</a:t>
            </a:r>
          </a:p>
        </p:txBody>
      </p:sp>
      <p:grpSp>
        <p:nvGrpSpPr>
          <p:cNvPr id="43" name="Groupe 34">
            <a:extLst>
              <a:ext uri="{FF2B5EF4-FFF2-40B4-BE49-F238E27FC236}">
                <a16:creationId xmlns:a16="http://schemas.microsoft.com/office/drawing/2014/main" id="{645FF722-2EC7-4C31-BDE3-482E83A42041}"/>
              </a:ext>
            </a:extLst>
          </p:cNvPr>
          <p:cNvGrpSpPr/>
          <p:nvPr/>
        </p:nvGrpSpPr>
        <p:grpSpPr>
          <a:xfrm>
            <a:off x="5517016" y="1670803"/>
            <a:ext cx="7412204" cy="458012"/>
            <a:chOff x="841108" y="1340769"/>
            <a:chExt cx="7475308" cy="461665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50ECA3A6-9CDC-4093-A890-405FB01D73B7}"/>
                </a:ext>
              </a:extLst>
            </p:cNvPr>
            <p:cNvSpPr txBox="1"/>
            <p:nvPr/>
          </p:nvSpPr>
          <p:spPr>
            <a:xfrm>
              <a:off x="841108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latin typeface="Century Gothic" pitchFamily="34" charset="0"/>
              </a:endParaRP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1FA4AC64-9679-4F1C-A275-BB864F9856F6}"/>
                </a:ext>
              </a:extLst>
            </p:cNvPr>
            <p:cNvSpPr txBox="1"/>
            <p:nvPr/>
          </p:nvSpPr>
          <p:spPr>
            <a:xfrm>
              <a:off x="6984776" y="1340769"/>
              <a:ext cx="1331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24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8E7B4E07-65AD-4041-B5DF-B7998F8BA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7732"/>
            <a:ext cx="12192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146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23" grpId="0" animBg="1"/>
      <p:bldP spid="24" grpId="0" animBg="1"/>
      <p:bldP spid="25" grpId="0"/>
      <p:bldP spid="30" grpId="0"/>
      <p:bldP spid="31" grpId="0" animBg="1"/>
      <p:bldP spid="33" grpId="0" animBg="1"/>
      <p:bldP spid="40" grpId="0"/>
      <p:bldP spid="41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Contexte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de la recherche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51">
            <a:extLst>
              <a:ext uri="{FF2B5EF4-FFF2-40B4-BE49-F238E27FC236}">
                <a16:creationId xmlns:a16="http://schemas.microsoft.com/office/drawing/2014/main" id="{51E0943B-000B-4F48-9610-14DC0F98A886}"/>
              </a:ext>
            </a:extLst>
          </p:cNvPr>
          <p:cNvSpPr txBox="1"/>
          <p:nvPr/>
        </p:nvSpPr>
        <p:spPr>
          <a:xfrm>
            <a:off x="6118829" y="3804215"/>
            <a:ext cx="39430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M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L’innovation managériale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63">
            <a:extLst>
              <a:ext uri="{FF2B5EF4-FFF2-40B4-BE49-F238E27FC236}">
                <a16:creationId xmlns:a16="http://schemas.microsoft.com/office/drawing/2014/main" id="{1686483B-B9DC-4C91-912C-191522C1DD77}"/>
              </a:ext>
            </a:extLst>
          </p:cNvPr>
          <p:cNvSpPr txBox="1"/>
          <p:nvPr/>
        </p:nvSpPr>
        <p:spPr>
          <a:xfrm>
            <a:off x="2492304" y="5353469"/>
            <a:ext cx="6468904" cy="4770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résilience des entreprises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C8F434-E5F7-4E09-A244-92EC1761BF96}"/>
              </a:ext>
            </a:extLst>
          </p:cNvPr>
          <p:cNvSpPr/>
          <p:nvPr/>
        </p:nvSpPr>
        <p:spPr>
          <a:xfrm>
            <a:off x="4316877" y="2304841"/>
            <a:ext cx="23646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pandémie du COVID 19</a:t>
            </a:r>
            <a:endParaRPr lang="fr-FR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FBE0ED-BA2D-4543-BFAC-16678D6FEED6}"/>
              </a:ext>
            </a:extLst>
          </p:cNvPr>
          <p:cNvSpPr/>
          <p:nvPr/>
        </p:nvSpPr>
        <p:spPr>
          <a:xfrm>
            <a:off x="1874614" y="3819455"/>
            <a:ext cx="30096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MA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digitalisation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ircular Arrow 52">
            <a:extLst>
              <a:ext uri="{FF2B5EF4-FFF2-40B4-BE49-F238E27FC236}">
                <a16:creationId xmlns:a16="http://schemas.microsoft.com/office/drawing/2014/main" id="{02336C57-522D-422E-A2BA-93BEA0BDDDEF}"/>
              </a:ext>
            </a:extLst>
          </p:cNvPr>
          <p:cNvSpPr/>
          <p:nvPr/>
        </p:nvSpPr>
        <p:spPr>
          <a:xfrm>
            <a:off x="3184299" y="2078410"/>
            <a:ext cx="4570509" cy="1350590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chemeClr val="tx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9" name="Shape 53">
            <a:extLst>
              <a:ext uri="{FF2B5EF4-FFF2-40B4-BE49-F238E27FC236}">
                <a16:creationId xmlns:a16="http://schemas.microsoft.com/office/drawing/2014/main" id="{AE51C27A-6820-415E-BFD4-CA0F9E198F09}"/>
              </a:ext>
            </a:extLst>
          </p:cNvPr>
          <p:cNvSpPr/>
          <p:nvPr/>
        </p:nvSpPr>
        <p:spPr>
          <a:xfrm>
            <a:off x="1080422" y="3463956"/>
            <a:ext cx="6177969" cy="1350590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C4969D3F-32B3-4754-AA1D-E92457201755}"/>
              </a:ext>
            </a:extLst>
          </p:cNvPr>
          <p:cNvSpPr/>
          <p:nvPr/>
        </p:nvSpPr>
        <p:spPr>
          <a:xfrm>
            <a:off x="2986976" y="5003938"/>
            <a:ext cx="5479560" cy="1378890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11" name="Circular Arrow 52">
            <a:extLst>
              <a:ext uri="{FF2B5EF4-FFF2-40B4-BE49-F238E27FC236}">
                <a16:creationId xmlns:a16="http://schemas.microsoft.com/office/drawing/2014/main" id="{20D799CC-FED7-4953-B9D8-18E8289F94B6}"/>
              </a:ext>
            </a:extLst>
          </p:cNvPr>
          <p:cNvSpPr/>
          <p:nvPr/>
        </p:nvSpPr>
        <p:spPr>
          <a:xfrm>
            <a:off x="5987809" y="3357416"/>
            <a:ext cx="4129548" cy="1350590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sp>
        <p:nvSpPr>
          <p:cNvPr id="13" name="Légende : quatre flèches 12">
            <a:extLst>
              <a:ext uri="{FF2B5EF4-FFF2-40B4-BE49-F238E27FC236}">
                <a16:creationId xmlns:a16="http://schemas.microsoft.com/office/drawing/2014/main" id="{0578A9B1-C9DE-4C63-9653-FC142EFE93ED}"/>
              </a:ext>
            </a:extLst>
          </p:cNvPr>
          <p:cNvSpPr/>
          <p:nvPr/>
        </p:nvSpPr>
        <p:spPr>
          <a:xfrm>
            <a:off x="4763272" y="3848509"/>
            <a:ext cx="1120877" cy="938747"/>
          </a:xfrm>
          <a:prstGeom prst="quadArrow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27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Problématique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endParaRPr lang="en-US" sz="2400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CE1F4656-128F-4F24-9EA5-0B47BC624381}"/>
              </a:ext>
            </a:extLst>
          </p:cNvPr>
          <p:cNvSpPr txBox="1"/>
          <p:nvPr/>
        </p:nvSpPr>
        <p:spPr>
          <a:xfrm>
            <a:off x="669995" y="2707173"/>
            <a:ext cx="9506388" cy="1685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MA" sz="2400" b="1" i="1" dirty="0">
                <a:latin typeface="+mj-lt"/>
                <a:ea typeface="Cambria" panose="02040503050406030204" pitchFamily="18" charset="0"/>
              </a:rPr>
              <a:t>Dans quelle mesure la digitalisation et l’innovation managériale impactent la résilience des PME du Grand Agadir au travers la gestion de crise</a:t>
            </a:r>
            <a:r>
              <a:rPr lang="fr-FR" sz="2400" b="1" i="1" dirty="0">
                <a:latin typeface="+mj-lt"/>
                <a:ea typeface="Cambria" panose="02040503050406030204" pitchFamily="18" charset="0"/>
              </a:rPr>
              <a:t> ?</a:t>
            </a:r>
            <a:endParaRPr lang="en-US" sz="2400" b="1" i="1" dirty="0">
              <a:latin typeface="+mj-lt"/>
              <a:ea typeface="Cambria" panose="02040503050406030204" pitchFamily="18" charset="0"/>
            </a:endParaRPr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9CE9FB12-7C43-40EA-BC96-DC3BF2D70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7320">
            <a:off x="8577163" y="721638"/>
            <a:ext cx="1783120" cy="170193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74A89CB-0DEF-4CB6-BD66-6328F37796F3}"/>
              </a:ext>
            </a:extLst>
          </p:cNvPr>
          <p:cNvSpPr/>
          <p:nvPr/>
        </p:nvSpPr>
        <p:spPr>
          <a:xfrm>
            <a:off x="640499" y="2592819"/>
            <a:ext cx="9668620" cy="197235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3EDA58B-F8F3-44B7-9206-F63E8E452781}"/>
              </a:ext>
            </a:extLst>
          </p:cNvPr>
          <p:cNvSpPr txBox="1">
            <a:spLocks/>
          </p:cNvSpPr>
          <p:nvPr/>
        </p:nvSpPr>
        <p:spPr>
          <a:xfrm>
            <a:off x="677334" y="609600"/>
            <a:ext cx="8596668" cy="8312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52C34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u="sng"/>
              <a:t>Introduction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24355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24" y="255638"/>
            <a:ext cx="8596668" cy="831273"/>
          </a:xfrm>
        </p:spPr>
        <p:txBody>
          <a:bodyPr/>
          <a:lstStyle/>
          <a:p>
            <a:r>
              <a:rPr lang="en-US" u="sng" dirty="0"/>
              <a:t>Cadre </a:t>
            </a:r>
            <a:r>
              <a:rPr lang="en-US" u="sng" dirty="0" err="1"/>
              <a:t>théorique</a:t>
            </a:r>
            <a:r>
              <a:rPr lang="en-US" u="sng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24" y="1086911"/>
            <a:ext cx="10992152" cy="4862944"/>
          </a:xfrm>
        </p:spPr>
        <p:txBody>
          <a:bodyPr>
            <a:noAutofit/>
          </a:bodyPr>
          <a:lstStyle/>
          <a:p>
            <a:r>
              <a:rPr lang="fr-MA" b="1" dirty="0">
                <a:solidFill>
                  <a:schemeClr val="accent1">
                    <a:lumMod val="50000"/>
                  </a:schemeClr>
                </a:solidFill>
              </a:rPr>
              <a:t>Digitalisation et gestion de crise :</a:t>
            </a:r>
          </a:p>
          <a:p>
            <a:pPr lvl="1"/>
            <a:r>
              <a:rPr lang="fr-MA" dirty="0" err="1"/>
              <a:t>Boutgayout</a:t>
            </a:r>
            <a:r>
              <a:rPr lang="fr-MA" dirty="0"/>
              <a:t> et </a:t>
            </a:r>
            <a:r>
              <a:rPr lang="fr-MA" dirty="0" err="1"/>
              <a:t>Elghazali</a:t>
            </a:r>
            <a:r>
              <a:rPr lang="fr-MA" dirty="0"/>
              <a:t> 2020;</a:t>
            </a:r>
          </a:p>
          <a:p>
            <a:pPr lvl="1"/>
            <a:r>
              <a:rPr lang="fr-MA" dirty="0" err="1"/>
              <a:t>Tajer</a:t>
            </a:r>
            <a:r>
              <a:rPr lang="fr-MA" dirty="0"/>
              <a:t> et al., 2022;</a:t>
            </a:r>
          </a:p>
          <a:p>
            <a:pPr lvl="1"/>
            <a:r>
              <a:rPr lang="fr-MA" dirty="0" err="1"/>
              <a:t>Hidayat</a:t>
            </a:r>
            <a:r>
              <a:rPr lang="fr-MA" dirty="0"/>
              <a:t> et al., 2020;</a:t>
            </a:r>
          </a:p>
          <a:p>
            <a:pPr lvl="1"/>
            <a:r>
              <a:rPr lang="fr-MA" dirty="0" err="1"/>
              <a:t>Khairi</a:t>
            </a:r>
            <a:r>
              <a:rPr lang="fr-MA" dirty="0"/>
              <a:t> et al., 2021.</a:t>
            </a:r>
            <a:endParaRPr lang="en-US" dirty="0">
              <a:solidFill>
                <a:schemeClr val="tx1"/>
              </a:solidFill>
            </a:endParaRPr>
          </a:p>
          <a:p>
            <a:pPr marL="290513" lvl="1"/>
            <a:r>
              <a:rPr lang="fr-MA" sz="1800" b="1" dirty="0">
                <a:solidFill>
                  <a:schemeClr val="accent1">
                    <a:lumMod val="50000"/>
                  </a:schemeClr>
                </a:solidFill>
              </a:rPr>
              <a:t>Innovation managériale et gestion de crise :</a:t>
            </a:r>
          </a:p>
          <a:p>
            <a:pPr lvl="1"/>
            <a:r>
              <a:rPr lang="fr-MA" dirty="0"/>
              <a:t>Hecker et Ganter (2013);</a:t>
            </a:r>
          </a:p>
          <a:p>
            <a:pPr lvl="1"/>
            <a:r>
              <a:rPr lang="fr-MA" dirty="0"/>
              <a:t>Borda Rodriguez &amp; </a:t>
            </a:r>
            <a:r>
              <a:rPr lang="fr-MA" dirty="0" err="1"/>
              <a:t>Vicari</a:t>
            </a:r>
            <a:r>
              <a:rPr lang="fr-MA" dirty="0"/>
              <a:t> (2015).</a:t>
            </a:r>
          </a:p>
          <a:p>
            <a:pPr lvl="1"/>
            <a:r>
              <a:rPr lang="fr-MA" dirty="0" err="1"/>
              <a:t>Eddahani</a:t>
            </a:r>
            <a:r>
              <a:rPr lang="fr-MA" dirty="0"/>
              <a:t> et al (2022).</a:t>
            </a:r>
          </a:p>
          <a:p>
            <a:pPr marL="290513" lvl="1"/>
            <a:r>
              <a:rPr lang="fr-MA" sz="1800" b="1" dirty="0">
                <a:solidFill>
                  <a:schemeClr val="accent1">
                    <a:lumMod val="50000"/>
                  </a:schemeClr>
                </a:solidFill>
              </a:rPr>
              <a:t>Résilience des entreprises et gestion de crise:</a:t>
            </a:r>
          </a:p>
          <a:p>
            <a:pPr lvl="1"/>
            <a:r>
              <a:rPr lang="fr-MA" dirty="0" err="1"/>
              <a:t>Hollnagel</a:t>
            </a:r>
            <a:r>
              <a:rPr lang="fr-MA" dirty="0"/>
              <a:t> et al. (2008);</a:t>
            </a:r>
          </a:p>
          <a:p>
            <a:pPr lvl="1"/>
            <a:r>
              <a:rPr lang="fr-MA" dirty="0" err="1"/>
              <a:t>Barakat</a:t>
            </a:r>
            <a:r>
              <a:rPr lang="fr-MA" dirty="0"/>
              <a:t> et </a:t>
            </a:r>
            <a:r>
              <a:rPr lang="fr-MA" dirty="0" err="1"/>
              <a:t>Bendou</a:t>
            </a:r>
            <a:r>
              <a:rPr lang="fr-MA" dirty="0"/>
              <a:t> 2019);</a:t>
            </a:r>
          </a:p>
          <a:p>
            <a:pPr lvl="1"/>
            <a:r>
              <a:rPr lang="fr-MA" dirty="0" err="1"/>
              <a:t>Hmidou</a:t>
            </a:r>
            <a:r>
              <a:rPr lang="fr-MA" dirty="0"/>
              <a:t> et </a:t>
            </a:r>
            <a:r>
              <a:rPr lang="fr-MA" dirty="0" err="1"/>
              <a:t>Binkkour</a:t>
            </a:r>
            <a:r>
              <a:rPr lang="fr-MA" dirty="0"/>
              <a:t> (2022);</a:t>
            </a:r>
          </a:p>
          <a:p>
            <a:pPr lvl="1"/>
            <a:r>
              <a:rPr lang="fr-FR" dirty="0" err="1"/>
              <a:t>Sossi</a:t>
            </a:r>
            <a:r>
              <a:rPr lang="fr-FR" dirty="0"/>
              <a:t> Alaoui et </a:t>
            </a:r>
            <a:r>
              <a:rPr lang="fr-FR" dirty="0" err="1"/>
              <a:t>Oubaassou</a:t>
            </a:r>
            <a:r>
              <a:rPr lang="fr-FR" dirty="0"/>
              <a:t> (2023).</a:t>
            </a:r>
            <a:endParaRPr lang="fr-MA" dirty="0"/>
          </a:p>
          <a:p>
            <a:pPr marL="290513" lvl="1"/>
            <a:endParaRPr lang="fr-MA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36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CB8D929B-C50E-4784-BE11-79F293D45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70" y="580094"/>
            <a:ext cx="8596668" cy="831273"/>
          </a:xfrm>
        </p:spPr>
        <p:txBody>
          <a:bodyPr>
            <a:normAutofit/>
          </a:bodyPr>
          <a:lstStyle/>
          <a:p>
            <a:r>
              <a:rPr lang="en-US" sz="3200" u="sng" dirty="0" err="1"/>
              <a:t>Modèle</a:t>
            </a:r>
            <a:r>
              <a:rPr lang="en-US" sz="3200" u="sng" dirty="0"/>
              <a:t> de recherche: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5C2F963D-5E08-441D-8C69-76708BD627A6}"/>
              </a:ext>
            </a:extLst>
          </p:cNvPr>
          <p:cNvSpPr txBox="1"/>
          <p:nvPr/>
        </p:nvSpPr>
        <p:spPr>
          <a:xfrm>
            <a:off x="9132873" y="6519446"/>
            <a:ext cx="30001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6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 : </a:t>
            </a:r>
            <a:r>
              <a:rPr lang="fr-FR" sz="16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Les auteurs</a:t>
            </a:r>
            <a:endParaRPr lang="fr-FR" sz="1600" i="1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1E0093C-0785-480C-B7A5-026C0F1710FE}"/>
              </a:ext>
            </a:extLst>
          </p:cNvPr>
          <p:cNvSpPr/>
          <p:nvPr/>
        </p:nvSpPr>
        <p:spPr>
          <a:xfrm>
            <a:off x="0" y="1622323"/>
            <a:ext cx="12192000" cy="48971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dirty="0" err="1"/>
              <a:t>ERv</a:t>
            </a:r>
            <a:endParaRPr lang="fr-MA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003944D-CB7B-4E6D-A9C7-7EF0CA683224}"/>
              </a:ext>
            </a:extLst>
          </p:cNvPr>
          <p:cNvSpPr txBox="1"/>
          <p:nvPr/>
        </p:nvSpPr>
        <p:spPr>
          <a:xfrm>
            <a:off x="4029778" y="1135987"/>
            <a:ext cx="362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MA" dirty="0"/>
              <a:t>Figure 1: Modèle de recherche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368451D1-C62B-420A-BC8B-6BFD7A5E38EF}"/>
              </a:ext>
            </a:extLst>
          </p:cNvPr>
          <p:cNvSpPr/>
          <p:nvPr/>
        </p:nvSpPr>
        <p:spPr>
          <a:xfrm>
            <a:off x="2640972" y="2398847"/>
            <a:ext cx="2197510" cy="1061884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3C5D24F-CF44-4C0B-B63F-E9AC76C14801}"/>
              </a:ext>
            </a:extLst>
          </p:cNvPr>
          <p:cNvSpPr txBox="1"/>
          <p:nvPr/>
        </p:nvSpPr>
        <p:spPr>
          <a:xfrm>
            <a:off x="2773704" y="2745123"/>
            <a:ext cx="1976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2000" b="1" dirty="0"/>
              <a:t>Digitalisation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A84430AD-3B73-4416-9705-D1EA3E83026F}"/>
              </a:ext>
            </a:extLst>
          </p:cNvPr>
          <p:cNvSpPr/>
          <p:nvPr/>
        </p:nvSpPr>
        <p:spPr>
          <a:xfrm>
            <a:off x="2640972" y="4248170"/>
            <a:ext cx="2197510" cy="1061884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C807275-DD52-4C03-B933-BE534DC609DD}"/>
              </a:ext>
            </a:extLst>
          </p:cNvPr>
          <p:cNvSpPr txBox="1"/>
          <p:nvPr/>
        </p:nvSpPr>
        <p:spPr>
          <a:xfrm>
            <a:off x="2773704" y="4425169"/>
            <a:ext cx="1976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2000" b="1" dirty="0"/>
              <a:t>Innovation managériale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D913548-2941-409C-9F29-78BF63DEC563}"/>
              </a:ext>
            </a:extLst>
          </p:cNvPr>
          <p:cNvSpPr/>
          <p:nvPr/>
        </p:nvSpPr>
        <p:spPr>
          <a:xfrm>
            <a:off x="5492326" y="3222854"/>
            <a:ext cx="2418736" cy="1061884"/>
          </a:xfrm>
          <a:prstGeom prst="ellipse">
            <a:avLst/>
          </a:prstGeom>
          <a:solidFill>
            <a:schemeClr val="bg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C417F62-B4C8-4E4F-88F7-EEE0398A5636}"/>
              </a:ext>
            </a:extLst>
          </p:cNvPr>
          <p:cNvSpPr txBox="1"/>
          <p:nvPr/>
        </p:nvSpPr>
        <p:spPr>
          <a:xfrm>
            <a:off x="5536577" y="3553741"/>
            <a:ext cx="2418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2000" b="1" dirty="0"/>
              <a:t>Gestion de crise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1081D1B5-D10E-424E-A2A7-C4DE6A6E787C}"/>
              </a:ext>
            </a:extLst>
          </p:cNvPr>
          <p:cNvSpPr/>
          <p:nvPr/>
        </p:nvSpPr>
        <p:spPr>
          <a:xfrm>
            <a:off x="8653406" y="3217071"/>
            <a:ext cx="2418736" cy="1061884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D61A771F-8524-4E42-BDBA-D012949662EC}"/>
              </a:ext>
            </a:extLst>
          </p:cNvPr>
          <p:cNvSpPr txBox="1"/>
          <p:nvPr/>
        </p:nvSpPr>
        <p:spPr>
          <a:xfrm>
            <a:off x="8874632" y="3563347"/>
            <a:ext cx="1976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2000" b="1" dirty="0"/>
              <a:t>Résilience</a:t>
            </a: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C08CC281-9281-45AF-AFEB-8E51F9D87839}"/>
              </a:ext>
            </a:extLst>
          </p:cNvPr>
          <p:cNvCxnSpPr>
            <a:cxnSpLocks/>
            <a:stCxn id="27" idx="6"/>
          </p:cNvCxnSpPr>
          <p:nvPr/>
        </p:nvCxnSpPr>
        <p:spPr>
          <a:xfrm>
            <a:off x="4838482" y="2929789"/>
            <a:ext cx="653844" cy="77398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58B71332-8CAF-4F4F-954E-24FBD44D3D8F}"/>
              </a:ext>
            </a:extLst>
          </p:cNvPr>
          <p:cNvCxnSpPr>
            <a:cxnSpLocks/>
            <a:stCxn id="29" idx="6"/>
          </p:cNvCxnSpPr>
          <p:nvPr/>
        </p:nvCxnSpPr>
        <p:spPr>
          <a:xfrm flipV="1">
            <a:off x="4838482" y="3852562"/>
            <a:ext cx="653844" cy="92655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958CA8C0-B253-4F9A-9010-2DACA7DC53C9}"/>
              </a:ext>
            </a:extLst>
          </p:cNvPr>
          <p:cNvCxnSpPr>
            <a:stCxn id="32" idx="3"/>
            <a:endCxn id="33" idx="2"/>
          </p:cNvCxnSpPr>
          <p:nvPr/>
        </p:nvCxnSpPr>
        <p:spPr>
          <a:xfrm flipV="1">
            <a:off x="7955312" y="3748013"/>
            <a:ext cx="698094" cy="578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7BDE1AAC-88A4-4491-BC8F-B05402D8CE12}"/>
              </a:ext>
            </a:extLst>
          </p:cNvPr>
          <p:cNvSpPr/>
          <p:nvPr/>
        </p:nvSpPr>
        <p:spPr>
          <a:xfrm>
            <a:off x="250716" y="2173733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sz="200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2A6F39DE-378B-4F49-B49C-EB2FDA1C5A40}"/>
              </a:ext>
            </a:extLst>
          </p:cNvPr>
          <p:cNvSpPr txBox="1"/>
          <p:nvPr/>
        </p:nvSpPr>
        <p:spPr>
          <a:xfrm>
            <a:off x="191724" y="2188480"/>
            <a:ext cx="206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ERP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966F4DA-7BC4-47F0-99F5-82B65A68FD76}"/>
              </a:ext>
            </a:extLst>
          </p:cNvPr>
          <p:cNvSpPr/>
          <p:nvPr/>
        </p:nvSpPr>
        <p:spPr>
          <a:xfrm>
            <a:off x="250716" y="2539208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CDEA5387-5C69-4123-BF07-5A025B171802}"/>
              </a:ext>
            </a:extLst>
          </p:cNvPr>
          <p:cNvSpPr txBox="1"/>
          <p:nvPr/>
        </p:nvSpPr>
        <p:spPr>
          <a:xfrm>
            <a:off x="151820" y="2922725"/>
            <a:ext cx="219751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Business</a:t>
            </a:r>
            <a:r>
              <a:rPr lang="fr-MA" sz="1400" dirty="0"/>
              <a:t> </a:t>
            </a:r>
            <a:r>
              <a:rPr lang="fr-MA" sz="1600" dirty="0"/>
              <a:t>intelligence</a:t>
            </a:r>
            <a:endParaRPr lang="fr-MA" sz="14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145E1C6-AB7F-4AAD-B839-B92AF9C293EA}"/>
              </a:ext>
            </a:extLst>
          </p:cNvPr>
          <p:cNvSpPr/>
          <p:nvPr/>
        </p:nvSpPr>
        <p:spPr>
          <a:xfrm>
            <a:off x="250716" y="2902212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0AB52565-39DA-4678-843A-0548D1190EAD}"/>
              </a:ext>
            </a:extLst>
          </p:cNvPr>
          <p:cNvSpPr txBox="1"/>
          <p:nvPr/>
        </p:nvSpPr>
        <p:spPr>
          <a:xfrm>
            <a:off x="216158" y="2563658"/>
            <a:ext cx="206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Marketing digital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EA4049A-1ED5-4E08-A864-A641A6293CE8}"/>
              </a:ext>
            </a:extLst>
          </p:cNvPr>
          <p:cNvSpPr/>
          <p:nvPr/>
        </p:nvSpPr>
        <p:spPr>
          <a:xfrm>
            <a:off x="249270" y="3282171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77BB3847-B751-4F73-AFF9-383623061CD5}"/>
              </a:ext>
            </a:extLst>
          </p:cNvPr>
          <p:cNvSpPr txBox="1"/>
          <p:nvPr/>
        </p:nvSpPr>
        <p:spPr>
          <a:xfrm>
            <a:off x="190278" y="3296918"/>
            <a:ext cx="206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Réseaux sociaux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9AAD5F5-9D1A-4A38-B153-6277C4E48E0A}"/>
              </a:ext>
            </a:extLst>
          </p:cNvPr>
          <p:cNvSpPr/>
          <p:nvPr/>
        </p:nvSpPr>
        <p:spPr>
          <a:xfrm>
            <a:off x="233799" y="3695446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D3AECB56-4FC3-48C7-AAA3-F5EB1B65E347}"/>
              </a:ext>
            </a:extLst>
          </p:cNvPr>
          <p:cNvSpPr txBox="1"/>
          <p:nvPr/>
        </p:nvSpPr>
        <p:spPr>
          <a:xfrm>
            <a:off x="174807" y="3724941"/>
            <a:ext cx="206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Confiance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70D74FA-CDF6-4288-932D-C3284581726A}"/>
              </a:ext>
            </a:extLst>
          </p:cNvPr>
          <p:cNvSpPr/>
          <p:nvPr/>
        </p:nvSpPr>
        <p:spPr>
          <a:xfrm>
            <a:off x="233799" y="4075669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302AE4AE-4C91-4752-A8AB-E23D06B4F6F3}"/>
              </a:ext>
            </a:extLst>
          </p:cNvPr>
          <p:cNvSpPr txBox="1"/>
          <p:nvPr/>
        </p:nvSpPr>
        <p:spPr>
          <a:xfrm>
            <a:off x="174807" y="4090416"/>
            <a:ext cx="206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Responsabilité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88BAE0D-7946-4B53-8B3C-18BCA9115F3D}"/>
              </a:ext>
            </a:extLst>
          </p:cNvPr>
          <p:cNvSpPr/>
          <p:nvPr/>
        </p:nvSpPr>
        <p:spPr>
          <a:xfrm>
            <a:off x="233799" y="4438673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0FD30CD7-AD5A-493F-ACC1-6D8DB5ECA6E6}"/>
              </a:ext>
            </a:extLst>
          </p:cNvPr>
          <p:cNvSpPr txBox="1"/>
          <p:nvPr/>
        </p:nvSpPr>
        <p:spPr>
          <a:xfrm>
            <a:off x="174807" y="4453420"/>
            <a:ext cx="206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Épanouissement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9D68A09-8116-4D1A-8923-E056087E349E}"/>
              </a:ext>
            </a:extLst>
          </p:cNvPr>
          <p:cNvSpPr/>
          <p:nvPr/>
        </p:nvSpPr>
        <p:spPr>
          <a:xfrm>
            <a:off x="232353" y="4818632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3CA06A97-4A16-46D0-8006-38EF6C951D59}"/>
              </a:ext>
            </a:extLst>
          </p:cNvPr>
          <p:cNvSpPr txBox="1"/>
          <p:nvPr/>
        </p:nvSpPr>
        <p:spPr>
          <a:xfrm>
            <a:off x="173361" y="4833379"/>
            <a:ext cx="206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Collaboration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78ABC25-6D42-4EF9-9F8F-F438351B9ED5}"/>
              </a:ext>
            </a:extLst>
          </p:cNvPr>
          <p:cNvSpPr/>
          <p:nvPr/>
        </p:nvSpPr>
        <p:spPr>
          <a:xfrm>
            <a:off x="232353" y="5212959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dirty="0">
                <a:solidFill>
                  <a:schemeClr val="tx1"/>
                </a:solidFill>
              </a:rPr>
              <a:t>Agilité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0762237-0A04-47B1-905F-6433E670C7F2}"/>
              </a:ext>
            </a:extLst>
          </p:cNvPr>
          <p:cNvSpPr/>
          <p:nvPr/>
        </p:nvSpPr>
        <p:spPr>
          <a:xfrm>
            <a:off x="232353" y="5578434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9B74E1D9-00B9-417C-ADC5-FB5687181135}"/>
              </a:ext>
            </a:extLst>
          </p:cNvPr>
          <p:cNvSpPr txBox="1"/>
          <p:nvPr/>
        </p:nvSpPr>
        <p:spPr>
          <a:xfrm>
            <a:off x="173361" y="5593181"/>
            <a:ext cx="206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Créativité</a:t>
            </a:r>
          </a:p>
        </p:txBody>
      </p: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C2952EF5-8C0D-400B-89FC-C6DDE6F21048}"/>
              </a:ext>
            </a:extLst>
          </p:cNvPr>
          <p:cNvCxnSpPr>
            <a:cxnSpLocks/>
            <a:stCxn id="27" idx="2"/>
            <a:endCxn id="40" idx="3"/>
          </p:cNvCxnSpPr>
          <p:nvPr/>
        </p:nvCxnSpPr>
        <p:spPr>
          <a:xfrm flipH="1" flipV="1">
            <a:off x="2315490" y="2343010"/>
            <a:ext cx="325482" cy="586779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avec flèche 113">
            <a:extLst>
              <a:ext uri="{FF2B5EF4-FFF2-40B4-BE49-F238E27FC236}">
                <a16:creationId xmlns:a16="http://schemas.microsoft.com/office/drawing/2014/main" id="{7A3ABBE2-DFA0-418D-B3DE-979FBA069DE0}"/>
              </a:ext>
            </a:extLst>
          </p:cNvPr>
          <p:cNvCxnSpPr>
            <a:stCxn id="27" idx="2"/>
          </p:cNvCxnSpPr>
          <p:nvPr/>
        </p:nvCxnSpPr>
        <p:spPr>
          <a:xfrm flipH="1" flipV="1">
            <a:off x="2349330" y="2745123"/>
            <a:ext cx="291642" cy="18466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>
            <a:extLst>
              <a:ext uri="{FF2B5EF4-FFF2-40B4-BE49-F238E27FC236}">
                <a16:creationId xmlns:a16="http://schemas.microsoft.com/office/drawing/2014/main" id="{96D2A157-3D0C-4916-ABC2-871ABD45CC37}"/>
              </a:ext>
            </a:extLst>
          </p:cNvPr>
          <p:cNvCxnSpPr/>
          <p:nvPr/>
        </p:nvCxnSpPr>
        <p:spPr>
          <a:xfrm flipH="1">
            <a:off x="2349330" y="2950302"/>
            <a:ext cx="291642" cy="118985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>
            <a:extLst>
              <a:ext uri="{FF2B5EF4-FFF2-40B4-BE49-F238E27FC236}">
                <a16:creationId xmlns:a16="http://schemas.microsoft.com/office/drawing/2014/main" id="{17FAC43C-BAF2-4F5B-BC75-7F89355E9688}"/>
              </a:ext>
            </a:extLst>
          </p:cNvPr>
          <p:cNvCxnSpPr>
            <a:cxnSpLocks/>
            <a:stCxn id="27" idx="2"/>
          </p:cNvCxnSpPr>
          <p:nvPr/>
        </p:nvCxnSpPr>
        <p:spPr>
          <a:xfrm flipH="1">
            <a:off x="2353948" y="2929789"/>
            <a:ext cx="287024" cy="518939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avec flèche 121">
            <a:extLst>
              <a:ext uri="{FF2B5EF4-FFF2-40B4-BE49-F238E27FC236}">
                <a16:creationId xmlns:a16="http://schemas.microsoft.com/office/drawing/2014/main" id="{36983EFA-4EED-4EA7-A17C-092A4DC90062}"/>
              </a:ext>
            </a:extLst>
          </p:cNvPr>
          <p:cNvCxnSpPr>
            <a:cxnSpLocks/>
            <a:stCxn id="29" idx="2"/>
          </p:cNvCxnSpPr>
          <p:nvPr/>
        </p:nvCxnSpPr>
        <p:spPr>
          <a:xfrm flipH="1" flipV="1">
            <a:off x="2322366" y="3852562"/>
            <a:ext cx="318606" cy="92655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avec flèche 124">
            <a:extLst>
              <a:ext uri="{FF2B5EF4-FFF2-40B4-BE49-F238E27FC236}">
                <a16:creationId xmlns:a16="http://schemas.microsoft.com/office/drawing/2014/main" id="{BDB7D297-8E00-46BE-B4C5-597A696EE22F}"/>
              </a:ext>
            </a:extLst>
          </p:cNvPr>
          <p:cNvCxnSpPr>
            <a:cxnSpLocks/>
            <a:stCxn id="29" idx="2"/>
          </p:cNvCxnSpPr>
          <p:nvPr/>
        </p:nvCxnSpPr>
        <p:spPr>
          <a:xfrm flipH="1" flipV="1">
            <a:off x="2349330" y="4244948"/>
            <a:ext cx="291642" cy="53416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>
            <a:extLst>
              <a:ext uri="{FF2B5EF4-FFF2-40B4-BE49-F238E27FC236}">
                <a16:creationId xmlns:a16="http://schemas.microsoft.com/office/drawing/2014/main" id="{B5544CE6-3D9E-4C55-BF91-CB1840CA4CDC}"/>
              </a:ext>
            </a:extLst>
          </p:cNvPr>
          <p:cNvCxnSpPr/>
          <p:nvPr/>
        </p:nvCxnSpPr>
        <p:spPr>
          <a:xfrm flipH="1" flipV="1">
            <a:off x="2344989" y="4607950"/>
            <a:ext cx="266558" cy="153183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avec flèche 128">
            <a:extLst>
              <a:ext uri="{FF2B5EF4-FFF2-40B4-BE49-F238E27FC236}">
                <a16:creationId xmlns:a16="http://schemas.microsoft.com/office/drawing/2014/main" id="{36B99350-ABDA-424B-B731-824B1198B335}"/>
              </a:ext>
            </a:extLst>
          </p:cNvPr>
          <p:cNvCxnSpPr/>
          <p:nvPr/>
        </p:nvCxnSpPr>
        <p:spPr>
          <a:xfrm flipH="1">
            <a:off x="2348390" y="4777227"/>
            <a:ext cx="241825" cy="146871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>
            <a:extLst>
              <a:ext uri="{FF2B5EF4-FFF2-40B4-BE49-F238E27FC236}">
                <a16:creationId xmlns:a16="http://schemas.microsoft.com/office/drawing/2014/main" id="{53D6A4BD-518F-4D53-8690-3943EBBFDA4A}"/>
              </a:ext>
            </a:extLst>
          </p:cNvPr>
          <p:cNvCxnSpPr/>
          <p:nvPr/>
        </p:nvCxnSpPr>
        <p:spPr>
          <a:xfrm flipH="1">
            <a:off x="2353948" y="4816927"/>
            <a:ext cx="254351" cy="565309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avec flèche 132">
            <a:extLst>
              <a:ext uri="{FF2B5EF4-FFF2-40B4-BE49-F238E27FC236}">
                <a16:creationId xmlns:a16="http://schemas.microsoft.com/office/drawing/2014/main" id="{996CE36D-608E-4862-B8A7-BD282D0F00F3}"/>
              </a:ext>
            </a:extLst>
          </p:cNvPr>
          <p:cNvCxnSpPr>
            <a:cxnSpLocks/>
          </p:cNvCxnSpPr>
          <p:nvPr/>
        </p:nvCxnSpPr>
        <p:spPr>
          <a:xfrm flipH="1">
            <a:off x="2337756" y="4761133"/>
            <a:ext cx="303216" cy="98657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8DBBF07-AAC8-4A6B-A91F-DB8DA91CCA8D}"/>
              </a:ext>
            </a:extLst>
          </p:cNvPr>
          <p:cNvSpPr/>
          <p:nvPr/>
        </p:nvSpPr>
        <p:spPr>
          <a:xfrm>
            <a:off x="6082251" y="4472180"/>
            <a:ext cx="2565585" cy="33216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sz="2000"/>
          </a:p>
        </p:txBody>
      </p:sp>
      <p:sp>
        <p:nvSpPr>
          <p:cNvPr id="148" name="ZoneTexte 147">
            <a:extLst>
              <a:ext uri="{FF2B5EF4-FFF2-40B4-BE49-F238E27FC236}">
                <a16:creationId xmlns:a16="http://schemas.microsoft.com/office/drawing/2014/main" id="{7CD4F9D7-E29C-41DD-AA8F-970815F97B6D}"/>
              </a:ext>
            </a:extLst>
          </p:cNvPr>
          <p:cNvSpPr txBox="1"/>
          <p:nvPr/>
        </p:nvSpPr>
        <p:spPr>
          <a:xfrm>
            <a:off x="6124914" y="4478350"/>
            <a:ext cx="2630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Continuité d’activité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E9A1FE9-AB56-40A7-96C1-D3F28D7FFFD3}"/>
              </a:ext>
            </a:extLst>
          </p:cNvPr>
          <p:cNvSpPr/>
          <p:nvPr/>
        </p:nvSpPr>
        <p:spPr>
          <a:xfrm>
            <a:off x="6082252" y="5232874"/>
            <a:ext cx="2559106" cy="32522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150" name="ZoneTexte 149">
            <a:extLst>
              <a:ext uri="{FF2B5EF4-FFF2-40B4-BE49-F238E27FC236}">
                <a16:creationId xmlns:a16="http://schemas.microsoft.com/office/drawing/2014/main" id="{BA9B6549-F6E9-4A38-8906-511D0AD7E46B}"/>
              </a:ext>
            </a:extLst>
          </p:cNvPr>
          <p:cNvSpPr txBox="1"/>
          <p:nvPr/>
        </p:nvSpPr>
        <p:spPr>
          <a:xfrm>
            <a:off x="6302472" y="4818632"/>
            <a:ext cx="2064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Sécurité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AF9CA78-86DD-461A-848C-B0C175F6BCFF}"/>
              </a:ext>
            </a:extLst>
          </p:cNvPr>
          <p:cNvSpPr/>
          <p:nvPr/>
        </p:nvSpPr>
        <p:spPr>
          <a:xfrm>
            <a:off x="6080806" y="5612832"/>
            <a:ext cx="2559106" cy="34813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152" name="ZoneTexte 151">
            <a:extLst>
              <a:ext uri="{FF2B5EF4-FFF2-40B4-BE49-F238E27FC236}">
                <a16:creationId xmlns:a16="http://schemas.microsoft.com/office/drawing/2014/main" id="{64F7E83C-BBC6-4DFE-A629-A61E7FD70323}"/>
              </a:ext>
            </a:extLst>
          </p:cNvPr>
          <p:cNvSpPr txBox="1"/>
          <p:nvPr/>
        </p:nvSpPr>
        <p:spPr>
          <a:xfrm>
            <a:off x="6021813" y="5627580"/>
            <a:ext cx="2558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Maintenance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DD1B350C-8C5B-4C7B-8C4C-F845354C60FE}"/>
              </a:ext>
            </a:extLst>
          </p:cNvPr>
          <p:cNvSpPr/>
          <p:nvPr/>
        </p:nvSpPr>
        <p:spPr>
          <a:xfrm>
            <a:off x="6077190" y="4866244"/>
            <a:ext cx="2564168" cy="32522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EE9B0F1C-539F-4442-846E-4547D81D72E4}"/>
              </a:ext>
            </a:extLst>
          </p:cNvPr>
          <p:cNvSpPr txBox="1"/>
          <p:nvPr/>
        </p:nvSpPr>
        <p:spPr>
          <a:xfrm>
            <a:off x="5963488" y="5205964"/>
            <a:ext cx="2791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Sureté de fonctionnement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BD0C13EF-C941-4221-ADD4-6317C3535A23}"/>
              </a:ext>
            </a:extLst>
          </p:cNvPr>
          <p:cNvSpPr/>
          <p:nvPr/>
        </p:nvSpPr>
        <p:spPr>
          <a:xfrm>
            <a:off x="9487528" y="4524223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sz="2000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99550A8B-DEBE-49DF-9E70-1E306967D1FF}"/>
              </a:ext>
            </a:extLst>
          </p:cNvPr>
          <p:cNvSpPr/>
          <p:nvPr/>
        </p:nvSpPr>
        <p:spPr>
          <a:xfrm>
            <a:off x="9487528" y="4889698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4ABCF49D-AB84-49BC-BA01-A0CC174C31F3}"/>
              </a:ext>
            </a:extLst>
          </p:cNvPr>
          <p:cNvSpPr/>
          <p:nvPr/>
        </p:nvSpPr>
        <p:spPr>
          <a:xfrm>
            <a:off x="9487528" y="5252702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FCB8506F-E549-4093-8517-260147805CDC}"/>
              </a:ext>
            </a:extLst>
          </p:cNvPr>
          <p:cNvSpPr/>
          <p:nvPr/>
        </p:nvSpPr>
        <p:spPr>
          <a:xfrm>
            <a:off x="9487530" y="5631938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sz="2000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63D2B2FA-AE12-4D94-9473-042B0C5E82EF}"/>
              </a:ext>
            </a:extLst>
          </p:cNvPr>
          <p:cNvSpPr/>
          <p:nvPr/>
        </p:nvSpPr>
        <p:spPr>
          <a:xfrm>
            <a:off x="9487530" y="5997413"/>
            <a:ext cx="2064774" cy="3385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174" name="ZoneTexte 173">
            <a:extLst>
              <a:ext uri="{FF2B5EF4-FFF2-40B4-BE49-F238E27FC236}">
                <a16:creationId xmlns:a16="http://schemas.microsoft.com/office/drawing/2014/main" id="{92B5A0AA-2DDB-4742-AFFC-CE818DE63740}"/>
              </a:ext>
            </a:extLst>
          </p:cNvPr>
          <p:cNvSpPr txBox="1"/>
          <p:nvPr/>
        </p:nvSpPr>
        <p:spPr>
          <a:xfrm>
            <a:off x="9439355" y="4537684"/>
            <a:ext cx="2130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Conscience</a:t>
            </a:r>
          </a:p>
        </p:txBody>
      </p:sp>
      <p:sp>
        <p:nvSpPr>
          <p:cNvPr id="175" name="ZoneTexte 174">
            <a:extLst>
              <a:ext uri="{FF2B5EF4-FFF2-40B4-BE49-F238E27FC236}">
                <a16:creationId xmlns:a16="http://schemas.microsoft.com/office/drawing/2014/main" id="{1C1EFC3C-E408-4883-B669-A2BB40BEB62D}"/>
              </a:ext>
            </a:extLst>
          </p:cNvPr>
          <p:cNvSpPr txBox="1"/>
          <p:nvPr/>
        </p:nvSpPr>
        <p:spPr>
          <a:xfrm>
            <a:off x="9455963" y="4878742"/>
            <a:ext cx="2130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Diversité</a:t>
            </a:r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B4B16C51-EB11-4BD7-A2A6-F958F804746C}"/>
              </a:ext>
            </a:extLst>
          </p:cNvPr>
          <p:cNvSpPr txBox="1"/>
          <p:nvPr/>
        </p:nvSpPr>
        <p:spPr>
          <a:xfrm>
            <a:off x="9534361" y="5266463"/>
            <a:ext cx="2130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Autorégulation</a:t>
            </a:r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4B933EFA-DB5C-4580-B8F4-0F3043F05253}"/>
              </a:ext>
            </a:extLst>
          </p:cNvPr>
          <p:cNvSpPr txBox="1"/>
          <p:nvPr/>
        </p:nvSpPr>
        <p:spPr>
          <a:xfrm>
            <a:off x="9542906" y="5660842"/>
            <a:ext cx="2052950" cy="34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Intégration</a:t>
            </a:r>
          </a:p>
        </p:txBody>
      </p:sp>
      <p:sp>
        <p:nvSpPr>
          <p:cNvPr id="178" name="ZoneTexte 177">
            <a:extLst>
              <a:ext uri="{FF2B5EF4-FFF2-40B4-BE49-F238E27FC236}">
                <a16:creationId xmlns:a16="http://schemas.microsoft.com/office/drawing/2014/main" id="{A6A3E40A-5301-4E9C-9CA3-29C5944D0E89}"/>
              </a:ext>
            </a:extLst>
          </p:cNvPr>
          <p:cNvSpPr txBox="1"/>
          <p:nvPr/>
        </p:nvSpPr>
        <p:spPr>
          <a:xfrm>
            <a:off x="9514983" y="5980677"/>
            <a:ext cx="2130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sz="1600" dirty="0"/>
              <a:t>Adaptabilité</a:t>
            </a:r>
          </a:p>
        </p:txBody>
      </p:sp>
      <p:cxnSp>
        <p:nvCxnSpPr>
          <p:cNvPr id="180" name="Connecteur droit 179">
            <a:extLst>
              <a:ext uri="{FF2B5EF4-FFF2-40B4-BE49-F238E27FC236}">
                <a16:creationId xmlns:a16="http://schemas.microsoft.com/office/drawing/2014/main" id="{BAB600CE-57FC-4AA0-904B-57C35F588CFA}"/>
              </a:ext>
            </a:extLst>
          </p:cNvPr>
          <p:cNvCxnSpPr>
            <a:cxnSpLocks/>
            <a:stCxn id="31" idx="3"/>
          </p:cNvCxnSpPr>
          <p:nvPr/>
        </p:nvCxnSpPr>
        <p:spPr>
          <a:xfrm flipH="1">
            <a:off x="5843428" y="4129229"/>
            <a:ext cx="3114" cy="166762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eur droit avec flèche 185">
            <a:extLst>
              <a:ext uri="{FF2B5EF4-FFF2-40B4-BE49-F238E27FC236}">
                <a16:creationId xmlns:a16="http://schemas.microsoft.com/office/drawing/2014/main" id="{BAE473EF-2492-4282-8BE5-0A7E25BE0F73}"/>
              </a:ext>
            </a:extLst>
          </p:cNvPr>
          <p:cNvCxnSpPr>
            <a:cxnSpLocks/>
          </p:cNvCxnSpPr>
          <p:nvPr/>
        </p:nvCxnSpPr>
        <p:spPr>
          <a:xfrm>
            <a:off x="5821475" y="5774329"/>
            <a:ext cx="260052" cy="174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avec flèche 186">
            <a:extLst>
              <a:ext uri="{FF2B5EF4-FFF2-40B4-BE49-F238E27FC236}">
                <a16:creationId xmlns:a16="http://schemas.microsoft.com/office/drawing/2014/main" id="{637C8BB0-7E9D-421D-9FFB-106D63926789}"/>
              </a:ext>
            </a:extLst>
          </p:cNvPr>
          <p:cNvCxnSpPr>
            <a:cxnSpLocks/>
          </p:cNvCxnSpPr>
          <p:nvPr/>
        </p:nvCxnSpPr>
        <p:spPr>
          <a:xfrm>
            <a:off x="5821475" y="5365800"/>
            <a:ext cx="260052" cy="174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avec flèche 187">
            <a:extLst>
              <a:ext uri="{FF2B5EF4-FFF2-40B4-BE49-F238E27FC236}">
                <a16:creationId xmlns:a16="http://schemas.microsoft.com/office/drawing/2014/main" id="{9B3D7260-DE4B-4497-A9DC-9BAACF1A63C8}"/>
              </a:ext>
            </a:extLst>
          </p:cNvPr>
          <p:cNvCxnSpPr>
            <a:cxnSpLocks/>
          </p:cNvCxnSpPr>
          <p:nvPr/>
        </p:nvCxnSpPr>
        <p:spPr>
          <a:xfrm>
            <a:off x="5822164" y="5023645"/>
            <a:ext cx="260052" cy="174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avec flèche 188">
            <a:extLst>
              <a:ext uri="{FF2B5EF4-FFF2-40B4-BE49-F238E27FC236}">
                <a16:creationId xmlns:a16="http://schemas.microsoft.com/office/drawing/2014/main" id="{2604F4E7-0C23-40E6-9070-B4F2A70306C6}"/>
              </a:ext>
            </a:extLst>
          </p:cNvPr>
          <p:cNvCxnSpPr>
            <a:cxnSpLocks/>
          </p:cNvCxnSpPr>
          <p:nvPr/>
        </p:nvCxnSpPr>
        <p:spPr>
          <a:xfrm>
            <a:off x="5827536" y="4689279"/>
            <a:ext cx="260052" cy="174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192">
            <a:extLst>
              <a:ext uri="{FF2B5EF4-FFF2-40B4-BE49-F238E27FC236}">
                <a16:creationId xmlns:a16="http://schemas.microsoft.com/office/drawing/2014/main" id="{8E13DA3C-C24E-4E2E-B7A9-9F4FB5EDFF0B}"/>
              </a:ext>
            </a:extLst>
          </p:cNvPr>
          <p:cNvCxnSpPr>
            <a:cxnSpLocks/>
          </p:cNvCxnSpPr>
          <p:nvPr/>
        </p:nvCxnSpPr>
        <p:spPr>
          <a:xfrm flipH="1">
            <a:off x="9207171" y="4225040"/>
            <a:ext cx="6933" cy="192409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cteur droit avec flèche 193">
            <a:extLst>
              <a:ext uri="{FF2B5EF4-FFF2-40B4-BE49-F238E27FC236}">
                <a16:creationId xmlns:a16="http://schemas.microsoft.com/office/drawing/2014/main" id="{85751FB2-902C-4551-86F1-3D8F526E827C}"/>
              </a:ext>
            </a:extLst>
          </p:cNvPr>
          <p:cNvCxnSpPr>
            <a:cxnSpLocks/>
          </p:cNvCxnSpPr>
          <p:nvPr/>
        </p:nvCxnSpPr>
        <p:spPr>
          <a:xfrm>
            <a:off x="9203785" y="5855392"/>
            <a:ext cx="260052" cy="174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avec flèche 194">
            <a:extLst>
              <a:ext uri="{FF2B5EF4-FFF2-40B4-BE49-F238E27FC236}">
                <a16:creationId xmlns:a16="http://schemas.microsoft.com/office/drawing/2014/main" id="{AC3AE406-5D7B-4D8E-8986-6A7F034E8D00}"/>
              </a:ext>
            </a:extLst>
          </p:cNvPr>
          <p:cNvCxnSpPr>
            <a:cxnSpLocks/>
          </p:cNvCxnSpPr>
          <p:nvPr/>
        </p:nvCxnSpPr>
        <p:spPr>
          <a:xfrm>
            <a:off x="9203785" y="5461611"/>
            <a:ext cx="260052" cy="174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cteur droit avec flèche 195">
            <a:extLst>
              <a:ext uri="{FF2B5EF4-FFF2-40B4-BE49-F238E27FC236}">
                <a16:creationId xmlns:a16="http://schemas.microsoft.com/office/drawing/2014/main" id="{ED12437C-0844-4B9B-9D24-7254D772C5F0}"/>
              </a:ext>
            </a:extLst>
          </p:cNvPr>
          <p:cNvCxnSpPr>
            <a:cxnSpLocks/>
          </p:cNvCxnSpPr>
          <p:nvPr/>
        </p:nvCxnSpPr>
        <p:spPr>
          <a:xfrm>
            <a:off x="9204474" y="5119456"/>
            <a:ext cx="260052" cy="174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cteur droit avec flèche 196">
            <a:extLst>
              <a:ext uri="{FF2B5EF4-FFF2-40B4-BE49-F238E27FC236}">
                <a16:creationId xmlns:a16="http://schemas.microsoft.com/office/drawing/2014/main" id="{35E83F50-1ED4-49AA-BED1-7045253A6691}"/>
              </a:ext>
            </a:extLst>
          </p:cNvPr>
          <p:cNvCxnSpPr>
            <a:cxnSpLocks/>
          </p:cNvCxnSpPr>
          <p:nvPr/>
        </p:nvCxnSpPr>
        <p:spPr>
          <a:xfrm>
            <a:off x="9209846" y="4770342"/>
            <a:ext cx="260052" cy="174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droit avec flèche 198">
            <a:extLst>
              <a:ext uri="{FF2B5EF4-FFF2-40B4-BE49-F238E27FC236}">
                <a16:creationId xmlns:a16="http://schemas.microsoft.com/office/drawing/2014/main" id="{FBA0817D-8EFE-4248-A97A-36F9730C7F27}"/>
              </a:ext>
            </a:extLst>
          </p:cNvPr>
          <p:cNvCxnSpPr>
            <a:cxnSpLocks/>
          </p:cNvCxnSpPr>
          <p:nvPr/>
        </p:nvCxnSpPr>
        <p:spPr>
          <a:xfrm>
            <a:off x="9207065" y="6170483"/>
            <a:ext cx="260052" cy="174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>
            <a:extLst>
              <a:ext uri="{FF2B5EF4-FFF2-40B4-BE49-F238E27FC236}">
                <a16:creationId xmlns:a16="http://schemas.microsoft.com/office/drawing/2014/main" id="{461B5759-6FC3-47E8-B223-D418160D27EC}"/>
              </a:ext>
            </a:extLst>
          </p:cNvPr>
          <p:cNvSpPr/>
          <p:nvPr/>
        </p:nvSpPr>
        <p:spPr>
          <a:xfrm>
            <a:off x="2640972" y="1740310"/>
            <a:ext cx="2506215" cy="42384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18B4C990-21E0-4505-9560-930F403F0D8C}"/>
              </a:ext>
            </a:extLst>
          </p:cNvPr>
          <p:cNvSpPr txBox="1"/>
          <p:nvPr/>
        </p:nvSpPr>
        <p:spPr>
          <a:xfrm>
            <a:off x="2722102" y="1740310"/>
            <a:ext cx="242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dirty="0"/>
              <a:t>Variables explicatives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8F3E8A7-2BB3-4557-8ECD-49563CD91DE0}"/>
              </a:ext>
            </a:extLst>
          </p:cNvPr>
          <p:cNvSpPr/>
          <p:nvPr/>
        </p:nvSpPr>
        <p:spPr>
          <a:xfrm>
            <a:off x="5568084" y="1742939"/>
            <a:ext cx="2506215" cy="42384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03771834-48FB-458D-BBC2-BF444C1ADB21}"/>
              </a:ext>
            </a:extLst>
          </p:cNvPr>
          <p:cNvSpPr txBox="1"/>
          <p:nvPr/>
        </p:nvSpPr>
        <p:spPr>
          <a:xfrm>
            <a:off x="5649214" y="1742939"/>
            <a:ext cx="242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dirty="0"/>
              <a:t>Variable médiatrice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054CFB59-4015-4491-80EB-8FB307D20089}"/>
              </a:ext>
            </a:extLst>
          </p:cNvPr>
          <p:cNvSpPr/>
          <p:nvPr/>
        </p:nvSpPr>
        <p:spPr>
          <a:xfrm>
            <a:off x="8499064" y="1760419"/>
            <a:ext cx="2506215" cy="423844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205" name="ZoneTexte 204">
            <a:extLst>
              <a:ext uri="{FF2B5EF4-FFF2-40B4-BE49-F238E27FC236}">
                <a16:creationId xmlns:a16="http://schemas.microsoft.com/office/drawing/2014/main" id="{13AB868A-D63F-4A84-881A-02A97A7EDE39}"/>
              </a:ext>
            </a:extLst>
          </p:cNvPr>
          <p:cNvSpPr txBox="1"/>
          <p:nvPr/>
        </p:nvSpPr>
        <p:spPr>
          <a:xfrm>
            <a:off x="8580194" y="1760419"/>
            <a:ext cx="242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MA" dirty="0"/>
              <a:t>Variable expliquée</a:t>
            </a:r>
          </a:p>
        </p:txBody>
      </p:sp>
    </p:spTree>
    <p:extLst>
      <p:ext uri="{BB962C8B-B14F-4D97-AF65-F5344CB8AC3E}">
        <p14:creationId xmlns:p14="http://schemas.microsoft.com/office/powerpoint/2010/main" val="317933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157" y="650619"/>
            <a:ext cx="8596668" cy="831273"/>
          </a:xfrm>
        </p:spPr>
        <p:txBody>
          <a:bodyPr>
            <a:normAutofit/>
          </a:bodyPr>
          <a:lstStyle/>
          <a:p>
            <a:r>
              <a:rPr lang="en-US" sz="3200" u="sng" dirty="0" err="1"/>
              <a:t>Hypothèses</a:t>
            </a:r>
            <a:r>
              <a:rPr lang="en-US" sz="3200" u="sng" dirty="0"/>
              <a:t>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583A71-8E27-4ACF-9C48-BEC946F5E357}"/>
              </a:ext>
            </a:extLst>
          </p:cNvPr>
          <p:cNvSpPr/>
          <p:nvPr/>
        </p:nvSpPr>
        <p:spPr>
          <a:xfrm>
            <a:off x="3944291" y="1842984"/>
            <a:ext cx="2719434" cy="2809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>
                <a:solidFill>
                  <a:schemeClr val="bg1"/>
                </a:solidFill>
                <a:latin typeface="Cambria" panose="02040503050406030204" pitchFamily="18" charset="0"/>
              </a:rPr>
              <a:t>HYPOTHÈSES</a:t>
            </a:r>
            <a:endParaRPr lang="fr-FR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cxnSp>
        <p:nvCxnSpPr>
          <p:cNvPr id="7" name="Straight Arrow Connector 17">
            <a:extLst>
              <a:ext uri="{FF2B5EF4-FFF2-40B4-BE49-F238E27FC236}">
                <a16:creationId xmlns:a16="http://schemas.microsoft.com/office/drawing/2014/main" id="{515409F7-9EFF-4323-A5F7-BA8357B5505B}"/>
              </a:ext>
            </a:extLst>
          </p:cNvPr>
          <p:cNvCxnSpPr/>
          <p:nvPr/>
        </p:nvCxnSpPr>
        <p:spPr>
          <a:xfrm>
            <a:off x="5287928" y="2846147"/>
            <a:ext cx="0" cy="327546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34">
            <a:extLst>
              <a:ext uri="{FF2B5EF4-FFF2-40B4-BE49-F238E27FC236}">
                <a16:creationId xmlns:a16="http://schemas.microsoft.com/office/drawing/2014/main" id="{081A257C-8C5D-4CA3-894C-387D43B0076B}"/>
              </a:ext>
            </a:extLst>
          </p:cNvPr>
          <p:cNvCxnSpPr/>
          <p:nvPr/>
        </p:nvCxnSpPr>
        <p:spPr>
          <a:xfrm>
            <a:off x="1905157" y="2846147"/>
            <a:ext cx="0" cy="327546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38">
            <a:extLst>
              <a:ext uri="{FF2B5EF4-FFF2-40B4-BE49-F238E27FC236}">
                <a16:creationId xmlns:a16="http://schemas.microsoft.com/office/drawing/2014/main" id="{4F99A967-22D5-4C05-8999-B7AC9146D7B0}"/>
              </a:ext>
            </a:extLst>
          </p:cNvPr>
          <p:cNvCxnSpPr/>
          <p:nvPr/>
        </p:nvCxnSpPr>
        <p:spPr>
          <a:xfrm>
            <a:off x="8844378" y="2848421"/>
            <a:ext cx="0" cy="327546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Down Arrow 42">
            <a:extLst>
              <a:ext uri="{FF2B5EF4-FFF2-40B4-BE49-F238E27FC236}">
                <a16:creationId xmlns:a16="http://schemas.microsoft.com/office/drawing/2014/main" id="{A971414A-7AFC-4E77-B2D8-C76287677C3F}"/>
              </a:ext>
            </a:extLst>
          </p:cNvPr>
          <p:cNvSpPr/>
          <p:nvPr/>
        </p:nvSpPr>
        <p:spPr>
          <a:xfrm>
            <a:off x="4849197" y="2279764"/>
            <a:ext cx="859137" cy="421109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Box 43">
            <a:extLst>
              <a:ext uri="{FF2B5EF4-FFF2-40B4-BE49-F238E27FC236}">
                <a16:creationId xmlns:a16="http://schemas.microsoft.com/office/drawing/2014/main" id="{87CC4F94-0F65-4C49-9571-AC8D56CE6A2A}"/>
              </a:ext>
            </a:extLst>
          </p:cNvPr>
          <p:cNvSpPr txBox="1"/>
          <p:nvPr/>
        </p:nvSpPr>
        <p:spPr>
          <a:xfrm>
            <a:off x="3829421" y="3375133"/>
            <a:ext cx="3315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b="1" dirty="0">
                <a:latin typeface="+mj-lt"/>
              </a:rPr>
              <a:t>H2</a:t>
            </a:r>
            <a:r>
              <a:rPr lang="fr-FR" dirty="0">
                <a:latin typeface="+mj-lt"/>
              </a:rPr>
              <a:t>: </a:t>
            </a:r>
            <a:r>
              <a:rPr lang="fr-MA" dirty="0">
                <a:latin typeface="+mj-lt"/>
              </a:rPr>
              <a:t>L’innovation managériale aurait un impact positif sur la gestion de crise .</a:t>
            </a:r>
            <a:endParaRPr lang="fr-FR" dirty="0">
              <a:latin typeface="+mj-lt"/>
            </a:endParaRPr>
          </a:p>
        </p:txBody>
      </p:sp>
      <p:sp>
        <p:nvSpPr>
          <p:cNvPr id="12" name="TextBox 44">
            <a:extLst>
              <a:ext uri="{FF2B5EF4-FFF2-40B4-BE49-F238E27FC236}">
                <a16:creationId xmlns:a16="http://schemas.microsoft.com/office/drawing/2014/main" id="{76033781-D117-40A2-9846-23493A3C55E2}"/>
              </a:ext>
            </a:extLst>
          </p:cNvPr>
          <p:cNvSpPr txBox="1"/>
          <p:nvPr/>
        </p:nvSpPr>
        <p:spPr>
          <a:xfrm>
            <a:off x="7304913" y="3357824"/>
            <a:ext cx="3315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b="1" dirty="0">
                <a:latin typeface="+mj-lt"/>
              </a:rPr>
              <a:t>H3</a:t>
            </a:r>
            <a:r>
              <a:rPr lang="fr-FR" dirty="0">
                <a:latin typeface="+mj-lt"/>
              </a:rPr>
              <a:t>: </a:t>
            </a:r>
            <a:r>
              <a:rPr lang="fr-MA" dirty="0">
                <a:latin typeface="+mj-lt"/>
              </a:rPr>
              <a:t>La gestion de crise aurait un impact positif sur la résilience des PME.</a:t>
            </a:r>
          </a:p>
          <a:p>
            <a:pPr algn="just">
              <a:defRPr/>
            </a:pPr>
            <a:endParaRPr lang="fr-FR" dirty="0">
              <a:latin typeface="Cambria" panose="02040503050406030204" pitchFamily="18" charset="0"/>
            </a:endParaRPr>
          </a:p>
        </p:txBody>
      </p:sp>
      <p:sp>
        <p:nvSpPr>
          <p:cNvPr id="13" name="TextBox 45">
            <a:extLst>
              <a:ext uri="{FF2B5EF4-FFF2-40B4-BE49-F238E27FC236}">
                <a16:creationId xmlns:a16="http://schemas.microsoft.com/office/drawing/2014/main" id="{6185399A-94BC-486E-97BF-E9F2928DC50D}"/>
              </a:ext>
            </a:extLst>
          </p:cNvPr>
          <p:cNvSpPr txBox="1"/>
          <p:nvPr/>
        </p:nvSpPr>
        <p:spPr>
          <a:xfrm>
            <a:off x="229874" y="3378977"/>
            <a:ext cx="3315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b="1" dirty="0">
                <a:latin typeface="+mj-lt"/>
              </a:rPr>
              <a:t>H1:</a:t>
            </a:r>
            <a:r>
              <a:rPr lang="fr-FR" dirty="0">
                <a:latin typeface="+mj-lt"/>
              </a:rPr>
              <a:t> </a:t>
            </a:r>
            <a:r>
              <a:rPr lang="fr-MA" b="1" dirty="0">
                <a:latin typeface="+mj-lt"/>
              </a:rPr>
              <a:t> </a:t>
            </a:r>
            <a:r>
              <a:rPr lang="fr-MA" dirty="0">
                <a:latin typeface="+mj-lt"/>
              </a:rPr>
              <a:t>La digitalisation aurait un impact positif sur la gestion de crise. </a:t>
            </a:r>
            <a:endParaRPr lang="fr-FR" dirty="0">
              <a:latin typeface="+mj-lt"/>
            </a:endParaRPr>
          </a:p>
        </p:txBody>
      </p:sp>
      <p:cxnSp>
        <p:nvCxnSpPr>
          <p:cNvPr id="14" name="Straight Connector 47">
            <a:extLst>
              <a:ext uri="{FF2B5EF4-FFF2-40B4-BE49-F238E27FC236}">
                <a16:creationId xmlns:a16="http://schemas.microsoft.com/office/drawing/2014/main" id="{D4479670-4030-4B89-83E7-DB44D8064C4F}"/>
              </a:ext>
            </a:extLst>
          </p:cNvPr>
          <p:cNvCxnSpPr>
            <a:cxnSpLocks/>
          </p:cNvCxnSpPr>
          <p:nvPr/>
        </p:nvCxnSpPr>
        <p:spPr>
          <a:xfrm flipH="1">
            <a:off x="1903285" y="2846147"/>
            <a:ext cx="6940139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0EF42CD-A52A-430B-823C-2E483718B81D}"/>
              </a:ext>
            </a:extLst>
          </p:cNvPr>
          <p:cNvSpPr/>
          <p:nvPr/>
        </p:nvSpPr>
        <p:spPr>
          <a:xfrm>
            <a:off x="184904" y="3252895"/>
            <a:ext cx="3439870" cy="1259540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21A1F9-A83E-4CC3-B258-B55A980AF90C}"/>
              </a:ext>
            </a:extLst>
          </p:cNvPr>
          <p:cNvSpPr/>
          <p:nvPr/>
        </p:nvSpPr>
        <p:spPr>
          <a:xfrm>
            <a:off x="3744908" y="3252895"/>
            <a:ext cx="3439870" cy="1259540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FF95599-C5FC-42CB-A16A-A5F916CAF534}"/>
              </a:ext>
            </a:extLst>
          </p:cNvPr>
          <p:cNvSpPr/>
          <p:nvPr/>
        </p:nvSpPr>
        <p:spPr>
          <a:xfrm>
            <a:off x="7304912" y="3252895"/>
            <a:ext cx="3439870" cy="1259540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48823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B2F700B5-2A80-421B-8A05-86658A5004DC}"/>
              </a:ext>
            </a:extLst>
          </p:cNvPr>
          <p:cNvSpPr txBox="1">
            <a:spLocks/>
          </p:cNvSpPr>
          <p:nvPr/>
        </p:nvSpPr>
        <p:spPr>
          <a:xfrm>
            <a:off x="4511844" y="6640185"/>
            <a:ext cx="36004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13976DC-EF43-4490-812F-82D42359A884}"/>
              </a:ext>
            </a:extLst>
          </p:cNvPr>
          <p:cNvSpPr/>
          <p:nvPr/>
        </p:nvSpPr>
        <p:spPr>
          <a:xfrm>
            <a:off x="3168667" y="1633138"/>
            <a:ext cx="3069917" cy="30777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dk1"/>
                </a:solidFill>
                <a:latin typeface="Cambria" panose="02040503050406030204" pitchFamily="18" charset="0"/>
              </a:rPr>
              <a:t>Revue de littérature</a:t>
            </a:r>
          </a:p>
        </p:txBody>
      </p:sp>
      <p:cxnSp>
        <p:nvCxnSpPr>
          <p:cNvPr id="20" name="Straight Arrow Connector 32">
            <a:extLst>
              <a:ext uri="{FF2B5EF4-FFF2-40B4-BE49-F238E27FC236}">
                <a16:creationId xmlns:a16="http://schemas.microsoft.com/office/drawing/2014/main" id="{4079208C-2D2F-486E-B083-00764423674D}"/>
              </a:ext>
            </a:extLst>
          </p:cNvPr>
          <p:cNvCxnSpPr>
            <a:cxnSpLocks/>
          </p:cNvCxnSpPr>
          <p:nvPr/>
        </p:nvCxnSpPr>
        <p:spPr>
          <a:xfrm>
            <a:off x="4680155" y="1960437"/>
            <a:ext cx="0" cy="189229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98">
            <a:extLst>
              <a:ext uri="{FF2B5EF4-FFF2-40B4-BE49-F238E27FC236}">
                <a16:creationId xmlns:a16="http://schemas.microsoft.com/office/drawing/2014/main" id="{A0E1D69B-A7CD-46AE-803A-B63B73981DFD}"/>
              </a:ext>
            </a:extLst>
          </p:cNvPr>
          <p:cNvCxnSpPr>
            <a:cxnSpLocks/>
          </p:cNvCxnSpPr>
          <p:nvPr/>
        </p:nvCxnSpPr>
        <p:spPr>
          <a:xfrm>
            <a:off x="4680155" y="728036"/>
            <a:ext cx="0" cy="796393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105">
            <a:extLst>
              <a:ext uri="{FF2B5EF4-FFF2-40B4-BE49-F238E27FC236}">
                <a16:creationId xmlns:a16="http://schemas.microsoft.com/office/drawing/2014/main" id="{953E9AD4-C62B-4B8D-8409-041893D9C056}"/>
              </a:ext>
            </a:extLst>
          </p:cNvPr>
          <p:cNvCxnSpPr>
            <a:cxnSpLocks/>
          </p:cNvCxnSpPr>
          <p:nvPr/>
        </p:nvCxnSpPr>
        <p:spPr>
          <a:xfrm>
            <a:off x="4717852" y="2499070"/>
            <a:ext cx="1" cy="170851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116">
            <a:extLst>
              <a:ext uri="{FF2B5EF4-FFF2-40B4-BE49-F238E27FC236}">
                <a16:creationId xmlns:a16="http://schemas.microsoft.com/office/drawing/2014/main" id="{A6C461D8-988F-4DCC-BFFE-D8619A0B0A06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4706258" y="2996437"/>
            <a:ext cx="11595" cy="231581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18">
            <a:extLst>
              <a:ext uri="{FF2B5EF4-FFF2-40B4-BE49-F238E27FC236}">
                <a16:creationId xmlns:a16="http://schemas.microsoft.com/office/drawing/2014/main" id="{4BF12F37-F304-44FB-8987-3014C73D07A1}"/>
              </a:ext>
            </a:extLst>
          </p:cNvPr>
          <p:cNvCxnSpPr>
            <a:cxnSpLocks/>
          </p:cNvCxnSpPr>
          <p:nvPr/>
        </p:nvCxnSpPr>
        <p:spPr>
          <a:xfrm>
            <a:off x="4717852" y="4207194"/>
            <a:ext cx="6676" cy="196111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120">
            <a:extLst>
              <a:ext uri="{FF2B5EF4-FFF2-40B4-BE49-F238E27FC236}">
                <a16:creationId xmlns:a16="http://schemas.microsoft.com/office/drawing/2014/main" id="{5C02A15A-B6D4-42FD-8556-1BFF1F9B2DB8}"/>
              </a:ext>
            </a:extLst>
          </p:cNvPr>
          <p:cNvCxnSpPr>
            <a:cxnSpLocks/>
          </p:cNvCxnSpPr>
          <p:nvPr/>
        </p:nvCxnSpPr>
        <p:spPr>
          <a:xfrm>
            <a:off x="4685807" y="4802230"/>
            <a:ext cx="6676" cy="159161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122">
            <a:extLst>
              <a:ext uri="{FF2B5EF4-FFF2-40B4-BE49-F238E27FC236}">
                <a16:creationId xmlns:a16="http://schemas.microsoft.com/office/drawing/2014/main" id="{F21F6150-1F8D-463D-AE3F-9748D52AD4BF}"/>
              </a:ext>
            </a:extLst>
          </p:cNvPr>
          <p:cNvCxnSpPr>
            <a:cxnSpLocks/>
            <a:stCxn id="34" idx="2"/>
            <a:endCxn id="33" idx="0"/>
          </p:cNvCxnSpPr>
          <p:nvPr/>
        </p:nvCxnSpPr>
        <p:spPr>
          <a:xfrm>
            <a:off x="4720487" y="5521234"/>
            <a:ext cx="2752" cy="37351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7">
            <a:extLst>
              <a:ext uri="{FF2B5EF4-FFF2-40B4-BE49-F238E27FC236}">
                <a16:creationId xmlns:a16="http://schemas.microsoft.com/office/drawing/2014/main" id="{7BE3F683-06C3-40F2-B70B-551F491BF044}"/>
              </a:ext>
            </a:extLst>
          </p:cNvPr>
          <p:cNvSpPr txBox="1"/>
          <p:nvPr/>
        </p:nvSpPr>
        <p:spPr>
          <a:xfrm>
            <a:off x="6532725" y="5958141"/>
            <a:ext cx="1446868" cy="584775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 sz="1600">
                <a:latin typeface="Cambria" panose="02040503050406030204" pitchFamily="18" charset="0"/>
              </a:defRPr>
            </a:lvl1pPr>
          </a:lstStyle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Résultats</a:t>
            </a:r>
          </a:p>
          <a:p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8" name="Straight Arrow Connector 136">
            <a:extLst>
              <a:ext uri="{FF2B5EF4-FFF2-40B4-BE49-F238E27FC236}">
                <a16:creationId xmlns:a16="http://schemas.microsoft.com/office/drawing/2014/main" id="{8525EA62-A463-450C-94A9-C77B0D293D23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6234728" y="6264077"/>
            <a:ext cx="267424" cy="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106">
            <a:extLst>
              <a:ext uri="{FF2B5EF4-FFF2-40B4-BE49-F238E27FC236}">
                <a16:creationId xmlns:a16="http://schemas.microsoft.com/office/drawing/2014/main" id="{E9CA1A53-25D4-4FDA-B8AE-B870DA28700C}"/>
              </a:ext>
            </a:extLst>
          </p:cNvPr>
          <p:cNvSpPr txBox="1"/>
          <p:nvPr/>
        </p:nvSpPr>
        <p:spPr>
          <a:xfrm>
            <a:off x="3194769" y="2688660"/>
            <a:ext cx="3022978" cy="30777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00"/>
                </a:solidFill>
                <a:latin typeface="Cambria" panose="02040503050406030204" pitchFamily="18" charset="0"/>
              </a:rPr>
              <a:t>Questionnaire auto-administré</a:t>
            </a:r>
            <a:endParaRPr lang="fr-FR" sz="1400" dirty="0">
              <a:latin typeface="Cambria" panose="02040503050406030204" pitchFamily="18" charset="0"/>
            </a:endParaRPr>
          </a:p>
        </p:txBody>
      </p:sp>
      <p:sp>
        <p:nvSpPr>
          <p:cNvPr id="31" name="TextBox 115">
            <a:extLst>
              <a:ext uri="{FF2B5EF4-FFF2-40B4-BE49-F238E27FC236}">
                <a16:creationId xmlns:a16="http://schemas.microsoft.com/office/drawing/2014/main" id="{1F4D92C9-ED88-40D6-9220-B79753C2D27A}"/>
              </a:ext>
            </a:extLst>
          </p:cNvPr>
          <p:cNvSpPr txBox="1"/>
          <p:nvPr/>
        </p:nvSpPr>
        <p:spPr>
          <a:xfrm>
            <a:off x="3194769" y="3246731"/>
            <a:ext cx="3022975" cy="95410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00"/>
                </a:solidFill>
                <a:latin typeface="Cambria" panose="02040503050406030204" pitchFamily="18" charset="0"/>
              </a:rPr>
              <a:t>Population totale = Les PME du Grand Agadir qui </a:t>
            </a:r>
            <a:r>
              <a:rPr lang="fr-MA" sz="1400" dirty="0">
                <a:solidFill>
                  <a:srgbClr val="000000"/>
                </a:solidFill>
                <a:latin typeface="Cambria" panose="02040503050406030204" pitchFamily="18" charset="0"/>
              </a:rPr>
              <a:t>qui étaient en activité avant l’apparition de la pandémie Covid-19</a:t>
            </a:r>
            <a:endParaRPr lang="fr-FR" sz="14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32" name="TextBox 117">
            <a:extLst>
              <a:ext uri="{FF2B5EF4-FFF2-40B4-BE49-F238E27FC236}">
                <a16:creationId xmlns:a16="http://schemas.microsoft.com/office/drawing/2014/main" id="{0BF68392-8378-4264-A7AB-5359454D6110}"/>
              </a:ext>
            </a:extLst>
          </p:cNvPr>
          <p:cNvSpPr txBox="1"/>
          <p:nvPr/>
        </p:nvSpPr>
        <p:spPr>
          <a:xfrm>
            <a:off x="3199059" y="4454727"/>
            <a:ext cx="3022978" cy="30777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fr-FR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32</a:t>
            </a:r>
            <a:r>
              <a:rPr lang="fr-FR" sz="1400" dirty="0">
                <a:solidFill>
                  <a:srgbClr val="000000"/>
                </a:solidFill>
                <a:latin typeface="Cambria" panose="02040503050406030204" pitchFamily="18" charset="0"/>
              </a:rPr>
              <a:t> réponses récoltées</a:t>
            </a:r>
            <a:endParaRPr lang="fr-FR" sz="1400" dirty="0">
              <a:latin typeface="Cambria" panose="02040503050406030204" pitchFamily="18" charset="0"/>
            </a:endParaRPr>
          </a:p>
        </p:txBody>
      </p:sp>
      <p:sp>
        <p:nvSpPr>
          <p:cNvPr id="33" name="TextBox 119">
            <a:extLst>
              <a:ext uri="{FF2B5EF4-FFF2-40B4-BE49-F238E27FC236}">
                <a16:creationId xmlns:a16="http://schemas.microsoft.com/office/drawing/2014/main" id="{C0E15A3B-5096-4D09-84D8-E4CED0C36FCE}"/>
              </a:ext>
            </a:extLst>
          </p:cNvPr>
          <p:cNvSpPr txBox="1"/>
          <p:nvPr/>
        </p:nvSpPr>
        <p:spPr>
          <a:xfrm>
            <a:off x="3211750" y="5894745"/>
            <a:ext cx="3022978" cy="738664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 des données : Modèle des équations structurelles </a:t>
            </a:r>
          </a:p>
          <a:p>
            <a:pPr algn="ctr"/>
            <a:r>
              <a:rPr lang="fr-FR" sz="14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SmartPLS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 3.2.8)</a:t>
            </a:r>
            <a:endParaRPr lang="fr-FR" sz="1400" dirty="0">
              <a:latin typeface="Cambria" panose="02040503050406030204" pitchFamily="18" charset="0"/>
            </a:endParaRPr>
          </a:p>
        </p:txBody>
      </p:sp>
      <p:sp>
        <p:nvSpPr>
          <p:cNvPr id="34" name="TextBox 121">
            <a:extLst>
              <a:ext uri="{FF2B5EF4-FFF2-40B4-BE49-F238E27FC236}">
                <a16:creationId xmlns:a16="http://schemas.microsoft.com/office/drawing/2014/main" id="{1258169B-F115-431E-9FF3-280AE6889F94}"/>
              </a:ext>
            </a:extLst>
          </p:cNvPr>
          <p:cNvSpPr txBox="1"/>
          <p:nvPr/>
        </p:nvSpPr>
        <p:spPr>
          <a:xfrm>
            <a:off x="3208998" y="4998014"/>
            <a:ext cx="3022978" cy="523220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00"/>
                </a:solidFill>
                <a:latin typeface="Cambria" panose="02040503050406030204" pitchFamily="18" charset="0"/>
              </a:rPr>
              <a:t>Epuration des échelles de mesure : SPSS (</a:t>
            </a:r>
            <a:r>
              <a:rPr lang="fr-FR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v 23</a:t>
            </a:r>
            <a:r>
              <a:rPr lang="fr-FR" sz="1400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endParaRPr lang="fr-FR" sz="1400" dirty="0">
              <a:latin typeface="Cambria" panose="02040503050406030204" pitchFamily="18" charset="0"/>
            </a:endParaRPr>
          </a:p>
        </p:txBody>
      </p:sp>
      <p:sp>
        <p:nvSpPr>
          <p:cNvPr id="35" name="TextBox 63">
            <a:extLst>
              <a:ext uri="{FF2B5EF4-FFF2-40B4-BE49-F238E27FC236}">
                <a16:creationId xmlns:a16="http://schemas.microsoft.com/office/drawing/2014/main" id="{EFD573DB-2A87-4497-84F0-7DD7E2498DA2}"/>
              </a:ext>
            </a:extLst>
          </p:cNvPr>
          <p:cNvSpPr txBox="1"/>
          <p:nvPr/>
        </p:nvSpPr>
        <p:spPr>
          <a:xfrm>
            <a:off x="3168667" y="2176029"/>
            <a:ext cx="3069918" cy="315844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ambria" panose="02040503050406030204" pitchFamily="18" charset="0"/>
              </a:rPr>
              <a:t>Élaboration des hypothèses</a:t>
            </a:r>
          </a:p>
        </p:txBody>
      </p:sp>
      <p:sp>
        <p:nvSpPr>
          <p:cNvPr id="37" name="Flèche : droite 36">
            <a:extLst>
              <a:ext uri="{FF2B5EF4-FFF2-40B4-BE49-F238E27FC236}">
                <a16:creationId xmlns:a16="http://schemas.microsoft.com/office/drawing/2014/main" id="{EA2E9423-4F37-4EAC-AA25-6457E44B3942}"/>
              </a:ext>
            </a:extLst>
          </p:cNvPr>
          <p:cNvSpPr/>
          <p:nvPr/>
        </p:nvSpPr>
        <p:spPr>
          <a:xfrm>
            <a:off x="1022555" y="703453"/>
            <a:ext cx="3489278" cy="670021"/>
          </a:xfrm>
          <a:prstGeom prst="rightArrow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Hypothético-déductive</a:t>
            </a:r>
          </a:p>
        </p:txBody>
      </p:sp>
      <p:sp>
        <p:nvSpPr>
          <p:cNvPr id="38" name="Flèche : gauche 37">
            <a:extLst>
              <a:ext uri="{FF2B5EF4-FFF2-40B4-BE49-F238E27FC236}">
                <a16:creationId xmlns:a16="http://schemas.microsoft.com/office/drawing/2014/main" id="{33E023AE-39FF-4FF7-AEB8-41C2BC95B272}"/>
              </a:ext>
            </a:extLst>
          </p:cNvPr>
          <p:cNvSpPr/>
          <p:nvPr/>
        </p:nvSpPr>
        <p:spPr>
          <a:xfrm>
            <a:off x="4871884" y="734110"/>
            <a:ext cx="3465851" cy="640454"/>
          </a:xfrm>
          <a:prstGeom prst="leftArrow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Paradigme post-positiviste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063A85C-3BC5-4D73-971D-EC66D556789C}"/>
              </a:ext>
            </a:extLst>
          </p:cNvPr>
          <p:cNvSpPr/>
          <p:nvPr/>
        </p:nvSpPr>
        <p:spPr>
          <a:xfrm>
            <a:off x="6532728" y="4590798"/>
            <a:ext cx="2006122" cy="32028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MA" sz="1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 d’alpha de Cronbach</a:t>
            </a:r>
            <a:endParaRPr lang="fr-FR" sz="1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F32E092-AF57-4296-A2DD-A19AE427B691}"/>
              </a:ext>
            </a:extLst>
          </p:cNvPr>
          <p:cNvSpPr/>
          <p:nvPr/>
        </p:nvSpPr>
        <p:spPr>
          <a:xfrm>
            <a:off x="6532728" y="5050907"/>
            <a:ext cx="2006122" cy="32028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MA" sz="1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Analyses statistiques</a:t>
            </a:r>
          </a:p>
        </p:txBody>
      </p:sp>
      <p:sp>
        <p:nvSpPr>
          <p:cNvPr id="41" name="TextBox 101">
            <a:extLst>
              <a:ext uri="{FF2B5EF4-FFF2-40B4-BE49-F238E27FC236}">
                <a16:creationId xmlns:a16="http://schemas.microsoft.com/office/drawing/2014/main" id="{F866919A-5C9E-49CA-AF60-C1D4B3D9C511}"/>
              </a:ext>
            </a:extLst>
          </p:cNvPr>
          <p:cNvSpPr txBox="1"/>
          <p:nvPr/>
        </p:nvSpPr>
        <p:spPr>
          <a:xfrm>
            <a:off x="6532726" y="5524012"/>
            <a:ext cx="2006124" cy="32028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lnSpc>
                <a:spcPct val="115000"/>
              </a:lnSpc>
              <a:spcAft>
                <a:spcPts val="1000"/>
              </a:spcAft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MA" sz="1400" b="0" dirty="0"/>
              <a:t>Test de normalité</a:t>
            </a:r>
            <a:endParaRPr lang="fr-FR" sz="1400" b="0" dirty="0"/>
          </a:p>
        </p:txBody>
      </p:sp>
      <p:cxnSp>
        <p:nvCxnSpPr>
          <p:cNvPr id="42" name="Straight Connector 103">
            <a:extLst>
              <a:ext uri="{FF2B5EF4-FFF2-40B4-BE49-F238E27FC236}">
                <a16:creationId xmlns:a16="http://schemas.microsoft.com/office/drawing/2014/main" id="{B265F746-3214-4B13-A8E0-DE9C6C900975}"/>
              </a:ext>
            </a:extLst>
          </p:cNvPr>
          <p:cNvCxnSpPr>
            <a:cxnSpLocks/>
          </p:cNvCxnSpPr>
          <p:nvPr/>
        </p:nvCxnSpPr>
        <p:spPr>
          <a:xfrm flipV="1">
            <a:off x="6379530" y="4751065"/>
            <a:ext cx="0" cy="89511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99">
            <a:extLst>
              <a:ext uri="{FF2B5EF4-FFF2-40B4-BE49-F238E27FC236}">
                <a16:creationId xmlns:a16="http://schemas.microsoft.com/office/drawing/2014/main" id="{4D537304-9402-45E3-A1BD-8B196CE2D6E9}"/>
              </a:ext>
            </a:extLst>
          </p:cNvPr>
          <p:cNvCxnSpPr>
            <a:cxnSpLocks/>
          </p:cNvCxnSpPr>
          <p:nvPr/>
        </p:nvCxnSpPr>
        <p:spPr>
          <a:xfrm>
            <a:off x="6379530" y="4751065"/>
            <a:ext cx="125881" cy="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99">
            <a:extLst>
              <a:ext uri="{FF2B5EF4-FFF2-40B4-BE49-F238E27FC236}">
                <a16:creationId xmlns:a16="http://schemas.microsoft.com/office/drawing/2014/main" id="{95A3F3AD-D7B0-49B8-BD51-E0E3B09DD517}"/>
              </a:ext>
            </a:extLst>
          </p:cNvPr>
          <p:cNvCxnSpPr>
            <a:cxnSpLocks/>
          </p:cNvCxnSpPr>
          <p:nvPr/>
        </p:nvCxnSpPr>
        <p:spPr>
          <a:xfrm>
            <a:off x="6386776" y="5222102"/>
            <a:ext cx="125881" cy="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99">
            <a:extLst>
              <a:ext uri="{FF2B5EF4-FFF2-40B4-BE49-F238E27FC236}">
                <a16:creationId xmlns:a16="http://schemas.microsoft.com/office/drawing/2014/main" id="{47148021-7174-453B-93CE-46B4912655C3}"/>
              </a:ext>
            </a:extLst>
          </p:cNvPr>
          <p:cNvCxnSpPr>
            <a:cxnSpLocks/>
          </p:cNvCxnSpPr>
          <p:nvPr/>
        </p:nvCxnSpPr>
        <p:spPr>
          <a:xfrm>
            <a:off x="6373540" y="5662533"/>
            <a:ext cx="125881" cy="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99">
            <a:extLst>
              <a:ext uri="{FF2B5EF4-FFF2-40B4-BE49-F238E27FC236}">
                <a16:creationId xmlns:a16="http://schemas.microsoft.com/office/drawing/2014/main" id="{B2F33F3F-D03E-4D5E-BC9C-85ABA5545DDF}"/>
              </a:ext>
            </a:extLst>
          </p:cNvPr>
          <p:cNvCxnSpPr>
            <a:cxnSpLocks/>
          </p:cNvCxnSpPr>
          <p:nvPr/>
        </p:nvCxnSpPr>
        <p:spPr>
          <a:xfrm>
            <a:off x="6239000" y="5218255"/>
            <a:ext cx="125881" cy="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4F1B80E9-11AB-4987-85E5-86A3CCE74483}"/>
              </a:ext>
            </a:extLst>
          </p:cNvPr>
          <p:cNvSpPr/>
          <p:nvPr/>
        </p:nvSpPr>
        <p:spPr>
          <a:xfrm>
            <a:off x="3145196" y="149235"/>
            <a:ext cx="306991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MÉTHODOLOGIE </a:t>
            </a:r>
            <a:endParaRPr lang="fr-FR" sz="2400" dirty="0">
              <a:solidFill>
                <a:schemeClr val="dk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7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5">
            <a:extLst>
              <a:ext uri="{FF2B5EF4-FFF2-40B4-BE49-F238E27FC236}">
                <a16:creationId xmlns:a16="http://schemas.microsoft.com/office/drawing/2014/main" id="{0F33DCE0-BD5E-4393-8F19-C73942B21379}"/>
              </a:ext>
            </a:extLst>
          </p:cNvPr>
          <p:cNvSpPr txBox="1"/>
          <p:nvPr/>
        </p:nvSpPr>
        <p:spPr>
          <a:xfrm>
            <a:off x="9809677" y="6518238"/>
            <a:ext cx="30001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 : </a:t>
            </a:r>
            <a:r>
              <a:rPr lang="fr-FR" sz="16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Sortie </a:t>
            </a:r>
            <a:r>
              <a:rPr lang="fr-FR" sz="16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SmartPLS</a:t>
            </a:r>
            <a:endParaRPr lang="fr-FR" sz="1600" i="1" dirty="0">
              <a:solidFill>
                <a:schemeClr val="bg1"/>
              </a:solidFill>
            </a:endParaRPr>
          </a:p>
        </p:txBody>
      </p:sp>
      <p:sp>
        <p:nvSpPr>
          <p:cNvPr id="5" name="TextBox 27">
            <a:extLst>
              <a:ext uri="{FF2B5EF4-FFF2-40B4-BE49-F238E27FC236}">
                <a16:creationId xmlns:a16="http://schemas.microsoft.com/office/drawing/2014/main" id="{07DCE2AE-B8A3-4C85-BEB2-6DF279289262}"/>
              </a:ext>
            </a:extLst>
          </p:cNvPr>
          <p:cNvSpPr txBox="1"/>
          <p:nvPr/>
        </p:nvSpPr>
        <p:spPr>
          <a:xfrm>
            <a:off x="3765049" y="1696217"/>
            <a:ext cx="6834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1 </a:t>
            </a:r>
            <a:r>
              <a:rPr lang="fr-F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M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les résultats des fiabilité et validité convergente </a:t>
            </a:r>
            <a:endParaRPr lang="fr-F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1">
            <a:extLst>
              <a:ext uri="{FF2B5EF4-FFF2-40B4-BE49-F238E27FC236}">
                <a16:creationId xmlns:a16="http://schemas.microsoft.com/office/drawing/2014/main" id="{B80DA498-9DC1-441D-96B5-E70814ABA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21313"/>
              </p:ext>
            </p:extLst>
          </p:nvPr>
        </p:nvGraphicFramePr>
        <p:xfrm>
          <a:off x="0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37338199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919255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8444715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942714051"/>
                    </a:ext>
                  </a:extLst>
                </a:gridCol>
                <a:gridCol w="2252870">
                  <a:extLst>
                    <a:ext uri="{9D8B030D-6E8A-4147-A177-3AD203B41FA5}">
                      <a16:colId xmlns:a16="http://schemas.microsoft.com/office/drawing/2014/main" val="1172309526"/>
                    </a:ext>
                  </a:extLst>
                </a:gridCol>
              </a:tblGrid>
              <a:tr h="213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CONTEXTE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CADRE</a:t>
                      </a:r>
                      <a:r>
                        <a:rPr lang="fr-F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fr-FR" sz="1800" b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THÉORIQUE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MÉTHODOLOGIE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ANALYSE 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RÉSULTATS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CONCLUSION</a:t>
                      </a:r>
                      <a:endParaRPr lang="fr-F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1274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DA29F85-BED6-4F9E-AD4B-48253F6EA592}"/>
              </a:ext>
            </a:extLst>
          </p:cNvPr>
          <p:cNvSpPr/>
          <p:nvPr/>
        </p:nvSpPr>
        <p:spPr>
          <a:xfrm>
            <a:off x="0" y="516501"/>
            <a:ext cx="4744278" cy="6050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DU MODÈLE DE MESURES </a:t>
            </a:r>
          </a:p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(Modèle extérieur)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8DE0D4-8E0C-412A-BB18-C2DA67225BDC}"/>
              </a:ext>
            </a:extLst>
          </p:cNvPr>
          <p:cNvSpPr/>
          <p:nvPr/>
        </p:nvSpPr>
        <p:spPr>
          <a:xfrm>
            <a:off x="471282" y="1217738"/>
            <a:ext cx="3154785" cy="43406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Fiabilité de modèle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80BD11D-FA68-4871-AD5A-42E94A95C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034680"/>
              </p:ext>
            </p:extLst>
          </p:nvPr>
        </p:nvGraphicFramePr>
        <p:xfrm>
          <a:off x="471282" y="2057082"/>
          <a:ext cx="11517518" cy="4461161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084980">
                  <a:extLst>
                    <a:ext uri="{9D8B030D-6E8A-4147-A177-3AD203B41FA5}">
                      <a16:colId xmlns:a16="http://schemas.microsoft.com/office/drawing/2014/main" val="2521139702"/>
                    </a:ext>
                  </a:extLst>
                </a:gridCol>
                <a:gridCol w="2386911">
                  <a:extLst>
                    <a:ext uri="{9D8B030D-6E8A-4147-A177-3AD203B41FA5}">
                      <a16:colId xmlns:a16="http://schemas.microsoft.com/office/drawing/2014/main" val="2260920886"/>
                    </a:ext>
                  </a:extLst>
                </a:gridCol>
                <a:gridCol w="1836482">
                  <a:extLst>
                    <a:ext uri="{9D8B030D-6E8A-4147-A177-3AD203B41FA5}">
                      <a16:colId xmlns:a16="http://schemas.microsoft.com/office/drawing/2014/main" val="2499498542"/>
                    </a:ext>
                  </a:extLst>
                </a:gridCol>
                <a:gridCol w="2195231">
                  <a:extLst>
                    <a:ext uri="{9D8B030D-6E8A-4147-A177-3AD203B41FA5}">
                      <a16:colId xmlns:a16="http://schemas.microsoft.com/office/drawing/2014/main" val="4143544429"/>
                    </a:ext>
                  </a:extLst>
                </a:gridCol>
                <a:gridCol w="2013914">
                  <a:extLst>
                    <a:ext uri="{9D8B030D-6E8A-4147-A177-3AD203B41FA5}">
                      <a16:colId xmlns:a16="http://schemas.microsoft.com/office/drawing/2014/main" val="1739420224"/>
                    </a:ext>
                  </a:extLst>
                </a:gridCol>
              </a:tblGrid>
              <a:tr h="262841">
                <a:tc>
                  <a:txBody>
                    <a:bodyPr/>
                    <a:lstStyle/>
                    <a:p>
                      <a:pPr marL="6350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600" kern="1200" dirty="0">
                          <a:effectLst/>
                        </a:rPr>
                        <a:t>Construits </a:t>
                      </a:r>
                      <a:endParaRPr lang="fr-MA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600" kern="1200" dirty="0">
                          <a:effectLst/>
                        </a:rPr>
                        <a:t>Items </a:t>
                      </a:r>
                      <a:endParaRPr lang="fr-MA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600" kern="1200" dirty="0" err="1">
                          <a:effectLst/>
                        </a:rPr>
                        <a:t>Loading</a:t>
                      </a:r>
                      <a:r>
                        <a:rPr lang="fr-MA" sz="1600" kern="1200" dirty="0">
                          <a:effectLst/>
                        </a:rPr>
                        <a:t> </a:t>
                      </a:r>
                      <a:endParaRPr lang="fr-MA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600" kern="1200" dirty="0">
                          <a:effectLst/>
                        </a:rPr>
                        <a:t>Fiabilité composite </a:t>
                      </a:r>
                      <a:endParaRPr lang="fr-MA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600" kern="1200" dirty="0">
                          <a:effectLst/>
                        </a:rPr>
                        <a:t>AVE </a:t>
                      </a:r>
                      <a:endParaRPr lang="fr-MA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234457"/>
                  </a:ext>
                </a:extLst>
              </a:tr>
              <a:tr h="246960">
                <a:tc rowSpan="4">
                  <a:txBody>
                    <a:bodyPr/>
                    <a:lstStyle/>
                    <a:p>
                      <a:pPr marL="2857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</a:rPr>
                        <a:t>Digitalisation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38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DIG 1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0.832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2984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0.930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5560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0.767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483171"/>
                  </a:ext>
                </a:extLst>
              </a:tr>
              <a:tr h="246960"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238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DIG 2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0.849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06369"/>
                  </a:ext>
                </a:extLst>
              </a:tr>
              <a:tr h="246960"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238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DIG 3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0.732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338077"/>
                  </a:ext>
                </a:extLst>
              </a:tr>
              <a:tr h="246960"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238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DIG 4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0.853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058392"/>
                  </a:ext>
                </a:extLst>
              </a:tr>
              <a:tr h="246960">
                <a:tc rowSpan="5">
                  <a:txBody>
                    <a:bodyPr/>
                    <a:lstStyle/>
                    <a:p>
                      <a:pPr marL="6350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</a:rPr>
                        <a:t>Innovation managériale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>
                          <a:effectLst/>
                        </a:rPr>
                        <a:t>IM 1 </a:t>
                      </a:r>
                      <a:endParaRPr lang="fr-MA" sz="15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0.799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2984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0.937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5560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0.749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134110"/>
                  </a:ext>
                </a:extLst>
              </a:tr>
              <a:tr h="246960"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65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IM 2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0.903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49887"/>
                  </a:ext>
                </a:extLst>
              </a:tr>
              <a:tr h="246960"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65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>
                          <a:effectLst/>
                        </a:rPr>
                        <a:t>IM 4 </a:t>
                      </a:r>
                      <a:endParaRPr lang="fr-MA" sz="15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0.867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271279"/>
                  </a:ext>
                </a:extLst>
              </a:tr>
              <a:tr h="246960"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65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>
                          <a:effectLst/>
                        </a:rPr>
                        <a:t>IM 5 </a:t>
                      </a:r>
                      <a:endParaRPr lang="fr-MA" sz="15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0.882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603059"/>
                  </a:ext>
                </a:extLst>
              </a:tr>
              <a:tr h="246960"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65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IM 6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0.874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031310"/>
                  </a:ext>
                </a:extLst>
              </a:tr>
              <a:tr h="246960">
                <a:tc rowSpan="4">
                  <a:txBody>
                    <a:bodyPr/>
                    <a:lstStyle/>
                    <a:p>
                      <a:pPr marL="2603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</a:rPr>
                        <a:t>Gestion de crise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GC 1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0.900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2984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0.890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5560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0.669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4348"/>
                  </a:ext>
                </a:extLst>
              </a:tr>
              <a:tr h="246960"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GC 2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0.856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621283"/>
                  </a:ext>
                </a:extLst>
              </a:tr>
              <a:tr h="246960"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>
                          <a:effectLst/>
                        </a:rPr>
                        <a:t>GC 3 </a:t>
                      </a:r>
                      <a:endParaRPr lang="fr-MA" sz="15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0.859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402552"/>
                  </a:ext>
                </a:extLst>
              </a:tr>
              <a:tr h="246960"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GC 4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0.888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734966"/>
                  </a:ext>
                </a:extLst>
              </a:tr>
              <a:tr h="246960">
                <a:tc rowSpan="4">
                  <a:txBody>
                    <a:bodyPr/>
                    <a:lstStyle/>
                    <a:p>
                      <a:pPr marL="2730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kern="1200" dirty="0">
                          <a:effectLst/>
                        </a:rPr>
                        <a:t>Résilience 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>
                          <a:effectLst/>
                        </a:rPr>
                        <a:t>RES 1 </a:t>
                      </a:r>
                      <a:endParaRPr lang="fr-MA" sz="15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>
                          <a:effectLst/>
                        </a:rPr>
                        <a:t>0.852 </a:t>
                      </a:r>
                      <a:endParaRPr lang="fr-MA" sz="15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2984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0.930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5560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800" b="1" kern="1200" dirty="0">
                          <a:effectLst/>
                        </a:rPr>
                        <a:t>0.738 </a:t>
                      </a:r>
                      <a:endParaRPr lang="fr-MA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464605"/>
                  </a:ext>
                </a:extLst>
              </a:tr>
              <a:tr h="246960"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65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RES 2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0.867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92708"/>
                  </a:ext>
                </a:extLst>
              </a:tr>
              <a:tr h="246960"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65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>
                          <a:effectLst/>
                        </a:rPr>
                        <a:t>RES 3 </a:t>
                      </a:r>
                      <a:endParaRPr lang="fr-MA" sz="15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0.884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474136"/>
                  </a:ext>
                </a:extLst>
              </a:tr>
              <a:tr h="246960"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65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RES 4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762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A" sz="1500" kern="1200" dirty="0">
                          <a:effectLst/>
                        </a:rPr>
                        <a:t>0.831 </a:t>
                      </a:r>
                      <a:endParaRPr lang="fr-MA" sz="15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640" marR="73025" marT="889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60466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327F89D-A103-4043-8D2F-4282C7AED361}"/>
              </a:ext>
            </a:extLst>
          </p:cNvPr>
          <p:cNvSpPr/>
          <p:nvPr/>
        </p:nvSpPr>
        <p:spPr>
          <a:xfrm>
            <a:off x="4578415" y="1223324"/>
            <a:ext cx="3154785" cy="43406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Validité convergente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55013A-83A7-461A-BA7F-679D1A16D49E}"/>
              </a:ext>
            </a:extLst>
          </p:cNvPr>
          <p:cNvSpPr/>
          <p:nvPr/>
        </p:nvSpPr>
        <p:spPr>
          <a:xfrm>
            <a:off x="8685548" y="1217738"/>
            <a:ext cx="3154785" cy="43406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Validité discriminante</a:t>
            </a:r>
          </a:p>
        </p:txBody>
      </p:sp>
    </p:spTree>
    <p:extLst>
      <p:ext uri="{BB962C8B-B14F-4D97-AF65-F5344CB8AC3E}">
        <p14:creationId xmlns:p14="http://schemas.microsoft.com/office/powerpoint/2010/main" val="31548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2028</TotalTime>
  <Words>919</Words>
  <Application>Microsoft Office PowerPoint</Application>
  <PresentationFormat>Widescreen</PresentationFormat>
  <Paragraphs>284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Cambria</vt:lpstr>
      <vt:lpstr>Century Gothic</vt:lpstr>
      <vt:lpstr>Georgia</vt:lpstr>
      <vt:lpstr>Times New Roman</vt:lpstr>
      <vt:lpstr>Trebuchet MS</vt:lpstr>
      <vt:lpstr>Wingdings 3</vt:lpstr>
      <vt:lpstr>Facet</vt:lpstr>
      <vt:lpstr>L’impact de la digitalisation et de l’innovation managériale sur la résilience des entreprises face à la crise de Covid-19:  Cas des PME du Grand Agadir </vt:lpstr>
      <vt:lpstr>PowerPoint Presentation</vt:lpstr>
      <vt:lpstr>Introduction</vt:lpstr>
      <vt:lpstr>PowerPoint Presentation</vt:lpstr>
      <vt:lpstr>Cadre théorique:</vt:lpstr>
      <vt:lpstr>Modèle de recherche:</vt:lpstr>
      <vt:lpstr>Hypothèses: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60</cp:revision>
  <dcterms:created xsi:type="dcterms:W3CDTF">2020-02-19T16:22:48Z</dcterms:created>
  <dcterms:modified xsi:type="dcterms:W3CDTF">2023-04-25T01:26:47Z</dcterms:modified>
</cp:coreProperties>
</file>