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5"/>
  </p:notesMasterIdLst>
  <p:sldIdLst>
    <p:sldId id="256" r:id="rId2"/>
    <p:sldId id="258" r:id="rId3"/>
    <p:sldId id="275" r:id="rId4"/>
    <p:sldId id="277" r:id="rId5"/>
    <p:sldId id="280" r:id="rId6"/>
    <p:sldId id="278" r:id="rId7"/>
    <p:sldId id="281" r:id="rId8"/>
    <p:sldId id="284" r:id="rId9"/>
    <p:sldId id="285" r:id="rId10"/>
    <p:sldId id="286" r:id="rId11"/>
    <p:sldId id="287" r:id="rId12"/>
    <p:sldId id="288" r:id="rId13"/>
    <p:sldId id="274"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04040"/>
    <a:srgbClr val="486113"/>
    <a:srgbClr val="FFC000"/>
    <a:srgbClr val="052C34"/>
    <a:srgbClr val="0844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3883" autoAdjust="0"/>
  </p:normalViewPr>
  <p:slideViewPr>
    <p:cSldViewPr snapToGrid="0">
      <p:cViewPr varScale="1">
        <p:scale>
          <a:sx n="79" d="100"/>
          <a:sy n="79" d="100"/>
        </p:scale>
        <p:origin x="773" y="4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oleObject" Target="file:///C:\Users\Amzil\Desktop\Nouveau%20Feuille%20de%20calcul%20Microsoft%20Excel.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Feuil1!$F$4</c:f>
              <c:strCache>
                <c:ptCount val="1"/>
                <c:pt idx="0">
                  <c:v>Nombre de conversations initiées</c:v>
                </c:pt>
              </c:strCache>
            </c:strRef>
          </c:tx>
          <c:spPr>
            <a:solidFill>
              <a:schemeClr val="accent1"/>
            </a:solidFill>
            <a:ln>
              <a:noFill/>
            </a:ln>
            <a:effectLst/>
          </c:spPr>
          <c:invertIfNegative val="0"/>
          <c:cat>
            <c:numRef>
              <c:f>Feuil1!$E$5:$E$6</c:f>
              <c:numCache>
                <c:formatCode>General</c:formatCode>
                <c:ptCount val="2"/>
                <c:pt idx="0">
                  <c:v>2022</c:v>
                </c:pt>
                <c:pt idx="1">
                  <c:v>2023</c:v>
                </c:pt>
              </c:numCache>
            </c:numRef>
          </c:cat>
          <c:val>
            <c:numRef>
              <c:f>Feuil1!$F$5:$F$6</c:f>
              <c:numCache>
                <c:formatCode>#,##0</c:formatCode>
                <c:ptCount val="2"/>
                <c:pt idx="0">
                  <c:v>16837</c:v>
                </c:pt>
                <c:pt idx="1">
                  <c:v>14664</c:v>
                </c:pt>
              </c:numCache>
            </c:numRef>
          </c:val>
          <c:extLst>
            <c:ext xmlns:c16="http://schemas.microsoft.com/office/drawing/2014/chart" uri="{C3380CC4-5D6E-409C-BE32-E72D297353CC}">
              <c16:uniqueId val="{00000000-1FB3-44E1-9816-C953BF5FEB35}"/>
            </c:ext>
          </c:extLst>
        </c:ser>
        <c:ser>
          <c:idx val="1"/>
          <c:order val="1"/>
          <c:tx>
            <c:strRef>
              <c:f>Feuil1!$G$4</c:f>
              <c:strCache>
                <c:ptCount val="1"/>
                <c:pt idx="0">
                  <c:v>Nombre questions posées</c:v>
                </c:pt>
              </c:strCache>
            </c:strRef>
          </c:tx>
          <c:spPr>
            <a:solidFill>
              <a:srgbClr val="00B0F0"/>
            </a:solidFill>
            <a:ln>
              <a:noFill/>
            </a:ln>
            <a:effectLst/>
          </c:spPr>
          <c:invertIfNegative val="0"/>
          <c:cat>
            <c:numRef>
              <c:f>Feuil1!$E$5:$E$6</c:f>
              <c:numCache>
                <c:formatCode>General</c:formatCode>
                <c:ptCount val="2"/>
                <c:pt idx="0">
                  <c:v>2022</c:v>
                </c:pt>
                <c:pt idx="1">
                  <c:v>2023</c:v>
                </c:pt>
              </c:numCache>
            </c:numRef>
          </c:cat>
          <c:val>
            <c:numRef>
              <c:f>Feuil1!$G$5:$G$6</c:f>
              <c:numCache>
                <c:formatCode>#,##0</c:formatCode>
                <c:ptCount val="2"/>
                <c:pt idx="0">
                  <c:v>67405</c:v>
                </c:pt>
                <c:pt idx="1">
                  <c:v>61843</c:v>
                </c:pt>
              </c:numCache>
            </c:numRef>
          </c:val>
          <c:extLst>
            <c:ext xmlns:c16="http://schemas.microsoft.com/office/drawing/2014/chart" uri="{C3380CC4-5D6E-409C-BE32-E72D297353CC}">
              <c16:uniqueId val="{00000001-1FB3-44E1-9816-C953BF5FEB35}"/>
            </c:ext>
          </c:extLst>
        </c:ser>
        <c:dLbls>
          <c:showLegendKey val="0"/>
          <c:showVal val="0"/>
          <c:showCatName val="0"/>
          <c:showSerName val="0"/>
          <c:showPercent val="0"/>
          <c:showBubbleSize val="0"/>
        </c:dLbls>
        <c:gapWidth val="219"/>
        <c:overlap val="-27"/>
        <c:axId val="67121536"/>
        <c:axId val="67123072"/>
      </c:barChart>
      <c:catAx>
        <c:axId val="671215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vert="horz"/>
          <a:lstStyle/>
          <a:p>
            <a:pPr>
              <a:defRPr/>
            </a:pPr>
            <a:endParaRPr lang="fr-FR"/>
          </a:p>
        </c:txPr>
        <c:crossAx val="67123072"/>
        <c:crosses val="autoZero"/>
        <c:auto val="1"/>
        <c:lblAlgn val="ctr"/>
        <c:lblOffset val="100"/>
        <c:noMultiLvlLbl val="0"/>
      </c:catAx>
      <c:valAx>
        <c:axId val="6712307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vert="horz"/>
          <a:lstStyle/>
          <a:p>
            <a:pPr>
              <a:defRPr/>
            </a:pPr>
            <a:endParaRPr lang="fr-FR"/>
          </a:p>
        </c:txPr>
        <c:crossAx val="67121536"/>
        <c:crosses val="autoZero"/>
        <c:crossBetween val="between"/>
      </c:valAx>
      <c:spPr>
        <a:noFill/>
        <a:ln>
          <a:noFill/>
        </a:ln>
        <a:effectLst/>
      </c:spPr>
    </c:plotArea>
    <c:legend>
      <c:legendPos val="b"/>
      <c:overlay val="0"/>
      <c:spPr>
        <a:noFill/>
        <a:ln>
          <a:noFill/>
        </a:ln>
        <a:effectLst/>
      </c:spPr>
      <c:txPr>
        <a:bodyPr rot="0" vert="horz"/>
        <a:lstStyle/>
        <a:p>
          <a:pPr>
            <a:defRPr/>
          </a:pPr>
          <a:endParaRPr lang="fr-FR"/>
        </a:p>
      </c:txPr>
    </c:legend>
    <c:plotVisOnly val="1"/>
    <c:dispBlanksAs val="gap"/>
    <c:showDLblsOverMax val="0"/>
  </c:chart>
  <c:spPr>
    <a:noFill/>
    <a:ln>
      <a:noFill/>
    </a:ln>
    <a:effectLst/>
  </c:spPr>
  <c:txPr>
    <a:bodyPr/>
    <a:lstStyle/>
    <a:p>
      <a:pPr>
        <a:defRPr sz="1800" b="1"/>
      </a:pPr>
      <a:endParaRPr lang="fr-FR"/>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A132EDE-2DEF-44EB-81F0-58564C2D9C56}" type="datetimeFigureOut">
              <a:rPr lang="fr-FR" smtClean="0"/>
              <a:pPr/>
              <a:t>21/03/2025</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50F8CE2-BFA4-48FA-91D0-3B4672215921}" type="slidenum">
              <a:rPr lang="fr-FR" smtClean="0"/>
              <a:pPr/>
              <a:t>‹#›</a:t>
            </a:fld>
            <a:endParaRPr lang="fr-FR"/>
          </a:p>
        </p:txBody>
      </p:sp>
    </p:spTree>
    <p:extLst>
      <p:ext uri="{BB962C8B-B14F-4D97-AF65-F5344CB8AC3E}">
        <p14:creationId xmlns:p14="http://schemas.microsoft.com/office/powerpoint/2010/main" val="16524427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sz="1200" kern="1200" dirty="0">
                <a:solidFill>
                  <a:schemeClr val="tx1"/>
                </a:solidFill>
                <a:effectLst/>
                <a:latin typeface="+mn-lt"/>
                <a:ea typeface="+mn-ea"/>
                <a:cs typeface="+mn-cs"/>
              </a:rPr>
              <a:t>La figure et le tableau n°1 montrent l’évolution des recettes fiscales nettes de la DGI au Maroc entre 2016 et 2023. De 2016 à 2020, ces recettes sont restées relativement stables, oscillant entre 144 et 151 MMDH, avec une légère baisse en 2020 à 144,8 MMDH, probablement en raison de l'impact de la pandémie de COVID-19. À partir de 2021, une croissance marquée est observée, atteignant 167 MMDH en 2021, 195,8 MMDH en 2022, et culminant à 209 MMDH en 2023. Cette hausse peut être attribuée à l'accélération de la digitalisation, à l’amélioration des processus de recouvrement, et à une meilleure conformité fiscale, facilitée par les initiatives digitales comme le télépaiement et l'automatisation des contrôles. En somme, cette tendance positive post-2020 illustre l'impact significatif de la transformation numérique de la DGI sur l'augmentation des recettes fiscales, confirmant le rôle crucial de la digitalisation dans l'efficacité des services fiscaux.</a:t>
            </a:r>
          </a:p>
          <a:p>
            <a:endParaRPr lang="fr-FR" dirty="0"/>
          </a:p>
        </p:txBody>
      </p:sp>
      <p:sp>
        <p:nvSpPr>
          <p:cNvPr id="4" name="Espace réservé du numéro de diapositive 3"/>
          <p:cNvSpPr>
            <a:spLocks noGrp="1"/>
          </p:cNvSpPr>
          <p:nvPr>
            <p:ph type="sldNum" sz="quarter" idx="10"/>
          </p:nvPr>
        </p:nvSpPr>
        <p:spPr/>
        <p:txBody>
          <a:bodyPr/>
          <a:lstStyle/>
          <a:p>
            <a:fld id="{950F8CE2-BFA4-48FA-91D0-3B4672215921}" type="slidenum">
              <a:rPr lang="fr-FR" smtClean="0"/>
              <a:pPr/>
              <a:t>4</a:t>
            </a:fld>
            <a:endParaRPr lang="fr-FR"/>
          </a:p>
        </p:txBody>
      </p:sp>
    </p:spTree>
    <p:extLst>
      <p:ext uri="{BB962C8B-B14F-4D97-AF65-F5344CB8AC3E}">
        <p14:creationId xmlns:p14="http://schemas.microsoft.com/office/powerpoint/2010/main" val="15374060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just"/>
            <a:r>
              <a:rPr lang="fr-FR" sz="1200" kern="1200" dirty="0">
                <a:solidFill>
                  <a:schemeClr val="tx1"/>
                </a:solidFill>
                <a:effectLst/>
                <a:latin typeface="+mn-lt"/>
                <a:ea typeface="+mn-ea"/>
                <a:cs typeface="+mn-cs"/>
              </a:rPr>
              <a:t>Le tableau n°1 illustre l’évolution du nombre d’adhérents aux </a:t>
            </a:r>
            <a:r>
              <a:rPr lang="fr-FR" sz="1200" kern="1200" dirty="0" err="1">
                <a:solidFill>
                  <a:schemeClr val="tx1"/>
                </a:solidFill>
                <a:effectLst/>
                <a:latin typeface="+mn-lt"/>
                <a:ea typeface="+mn-ea"/>
                <a:cs typeface="+mn-cs"/>
              </a:rPr>
              <a:t>téléservices</a:t>
            </a:r>
            <a:r>
              <a:rPr lang="fr-FR" sz="1200" kern="1200" dirty="0">
                <a:solidFill>
                  <a:schemeClr val="tx1"/>
                </a:solidFill>
                <a:effectLst/>
                <a:latin typeface="+mn-lt"/>
                <a:ea typeface="+mn-ea"/>
                <a:cs typeface="+mn-cs"/>
              </a:rPr>
              <a:t> SIMPL entre 2016 et 2023, mettant en évidence une adoption progressive et accélérée des services numériques au sein de l’administration fiscale marocaine. En 2016, le nombre d’adhérents s’élevait à 232 020, traduisant une phase initiale d’implémentation du dispositif et une appropriation progressive par les contribuables. Dès 2017, une forte augmentation est constatée avec 408 880 utilisateurs, soit une croissance de 76% en une seule année. Cette progression s’explique principalement par l’extension progressive des obligations de </a:t>
            </a:r>
            <a:r>
              <a:rPr lang="fr-FR" sz="1200" kern="1200" dirty="0" err="1">
                <a:solidFill>
                  <a:schemeClr val="tx1"/>
                </a:solidFill>
                <a:effectLst/>
                <a:latin typeface="+mn-lt"/>
                <a:ea typeface="+mn-ea"/>
                <a:cs typeface="+mn-cs"/>
              </a:rPr>
              <a:t>télédéclaration</a:t>
            </a:r>
            <a:r>
              <a:rPr lang="fr-FR" sz="1200" kern="1200" dirty="0">
                <a:solidFill>
                  <a:schemeClr val="tx1"/>
                </a:solidFill>
                <a:effectLst/>
                <a:latin typeface="+mn-lt"/>
                <a:ea typeface="+mn-ea"/>
                <a:cs typeface="+mn-cs"/>
              </a:rPr>
              <a:t> et de télépaiement aux grandes entreprises et aux PME, renforçant ainsi l’adoption du numérique dans la gestion fiscale.</a:t>
            </a:r>
          </a:p>
          <a:p>
            <a:pPr algn="just"/>
            <a:r>
              <a:rPr lang="fr-FR" sz="1200" kern="1200" dirty="0">
                <a:solidFill>
                  <a:schemeClr val="tx1"/>
                </a:solidFill>
                <a:effectLst/>
                <a:latin typeface="+mn-lt"/>
                <a:ea typeface="+mn-ea"/>
                <a:cs typeface="+mn-cs"/>
              </a:rPr>
              <a:t>L’année 2018 marque une accélération notable, avec un passage à 642 000 adhérents, soit une augmentation de 57% par rapport à 2017. Cette tendance ascendante se poursuit en 2019, où le nombre d’inscriptions atteint 887 000, confirmant la confiance des contribuables dans les </a:t>
            </a:r>
            <a:r>
              <a:rPr lang="fr-FR" sz="1200" kern="1200" dirty="0" err="1">
                <a:solidFill>
                  <a:schemeClr val="tx1"/>
                </a:solidFill>
                <a:effectLst/>
                <a:latin typeface="+mn-lt"/>
                <a:ea typeface="+mn-ea"/>
                <a:cs typeface="+mn-cs"/>
              </a:rPr>
              <a:t>téléservices</a:t>
            </a:r>
            <a:r>
              <a:rPr lang="fr-FR" sz="1200" kern="1200" dirty="0">
                <a:solidFill>
                  <a:schemeClr val="tx1"/>
                </a:solidFill>
                <a:effectLst/>
                <a:latin typeface="+mn-lt"/>
                <a:ea typeface="+mn-ea"/>
                <a:cs typeface="+mn-cs"/>
              </a:rPr>
              <a:t> et la simplification des démarches administratives. L’année 2020, marquée par la crise sanitaire de la COVID-19, a entraîné une adoption massive du digital, portant le nombre d’adhérents à 1 095 000, soit une progression annuelle de 23%. Cette situation illustre l’impact de la pandémie sur l’accélération de la digitalisation des services publics, obligeant les contribuables à recourir davantage aux plateformes numériques pour assurer la continuité de leurs obligations fiscales. Entre 2021 et 2023, la dynamique de croissance s’intensifie avec des taux d’adhésion records. En 2021, les abonnés aux services SIMPL atteignent 1 543 000, soit une progression de 40% par rapport à l’année précédente. Cette augmentation s’explique par la généralisation du télépaiement, l’amélioration de l’expérience utilisateur sur les plateformes numériques, ainsi que par les campagnes de sensibilisation menées par la DGI. En 2022, l’administration fiscale enregistre 1 882 000 adhérents, poursuivant ainsi son expansion numérique, et en 2023, le seuil des 2,18 millions d’abonnés est franchi, traduisant une consolidation de la transformation digitale et une adoption quasi généralisée des services fiscaux en ligne.</a:t>
            </a:r>
          </a:p>
          <a:p>
            <a:endParaRPr lang="fr-FR" dirty="0"/>
          </a:p>
        </p:txBody>
      </p:sp>
      <p:sp>
        <p:nvSpPr>
          <p:cNvPr id="4" name="Espace réservé du numéro de diapositive 3"/>
          <p:cNvSpPr>
            <a:spLocks noGrp="1"/>
          </p:cNvSpPr>
          <p:nvPr>
            <p:ph type="sldNum" sz="quarter" idx="10"/>
          </p:nvPr>
        </p:nvSpPr>
        <p:spPr/>
        <p:txBody>
          <a:bodyPr/>
          <a:lstStyle/>
          <a:p>
            <a:fld id="{950F8CE2-BFA4-48FA-91D0-3B4672215921}" type="slidenum">
              <a:rPr lang="fr-FR" smtClean="0"/>
              <a:pPr/>
              <a:t>5</a:t>
            </a:fld>
            <a:endParaRPr lang="fr-FR"/>
          </a:p>
        </p:txBody>
      </p:sp>
    </p:spTree>
    <p:extLst>
      <p:ext uri="{BB962C8B-B14F-4D97-AF65-F5344CB8AC3E}">
        <p14:creationId xmlns:p14="http://schemas.microsoft.com/office/powerpoint/2010/main" val="39534196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sz="1200" kern="1200" dirty="0">
                <a:solidFill>
                  <a:schemeClr val="tx1"/>
                </a:solidFill>
                <a:effectLst/>
                <a:latin typeface="+mn-lt"/>
                <a:ea typeface="+mn-ea"/>
                <a:cs typeface="+mn-cs"/>
              </a:rPr>
              <a:t>le tableau n° 2 présentent l'évolution des recettes fiscales globales de la DGI et celles issues du télépaiement de 2016 à 2023, en montrant la part des recettes </a:t>
            </a:r>
            <a:r>
              <a:rPr lang="fr-FR" sz="1200" kern="1200" dirty="0" err="1">
                <a:solidFill>
                  <a:schemeClr val="tx1"/>
                </a:solidFill>
                <a:effectLst/>
                <a:latin typeface="+mn-lt"/>
                <a:ea typeface="+mn-ea"/>
                <a:cs typeface="+mn-cs"/>
              </a:rPr>
              <a:t>télépayées</a:t>
            </a:r>
            <a:r>
              <a:rPr lang="fr-FR" sz="1200" kern="1200" dirty="0">
                <a:solidFill>
                  <a:schemeClr val="tx1"/>
                </a:solidFill>
                <a:effectLst/>
                <a:latin typeface="+mn-lt"/>
                <a:ea typeface="+mn-ea"/>
                <a:cs typeface="+mn-cs"/>
              </a:rPr>
              <a:t> en pourcentage. Une croissance progressive des recettes totales et des recettes via télépaiement est observée sur cette période, avec des hausses marquées à partir de 2021. En 2020, les recettes de télépaiement atteignent un sommet relatif, représentant 93 % des recettes globales, probablement en raison de l'accélération de la digitalisation liée à la pandémie de COVID-19 et à la transition vers les paiements numériques. Après 2020, la part des recettes par télépaiement diminue légèrement, atteignant 91,2 % en 2023, bien que les montants des recettes globales et </a:t>
            </a:r>
            <a:r>
              <a:rPr lang="fr-FR" sz="1200" kern="1200" dirty="0" err="1">
                <a:solidFill>
                  <a:schemeClr val="tx1"/>
                </a:solidFill>
                <a:effectLst/>
                <a:latin typeface="+mn-lt"/>
                <a:ea typeface="+mn-ea"/>
                <a:cs typeface="+mn-cs"/>
              </a:rPr>
              <a:t>télépayées</a:t>
            </a:r>
            <a:r>
              <a:rPr lang="fr-FR" sz="1200" kern="1200" dirty="0">
                <a:solidFill>
                  <a:schemeClr val="tx1"/>
                </a:solidFill>
                <a:effectLst/>
                <a:latin typeface="+mn-lt"/>
                <a:ea typeface="+mn-ea"/>
                <a:cs typeface="+mn-cs"/>
              </a:rPr>
              <a:t> continuent d’augmenter en valeur absolue. Ce graphique souligne ainsi l’efficacité et l’adoption croissante du télépaiement, qui contribuent de façon significative aux recettes de la DGI, tandis que la légère baisse en pourcentage après 2020 pourrait indiquer soit un retour marginal d’autres modes de paiement, soit une accélération des recettes globales légèrement supérieure à celle des télépaiements.</a:t>
            </a:r>
          </a:p>
          <a:p>
            <a:endParaRPr lang="fr-FR" dirty="0"/>
          </a:p>
        </p:txBody>
      </p:sp>
      <p:sp>
        <p:nvSpPr>
          <p:cNvPr id="4" name="Espace réservé du numéro de diapositive 3"/>
          <p:cNvSpPr>
            <a:spLocks noGrp="1"/>
          </p:cNvSpPr>
          <p:nvPr>
            <p:ph type="sldNum" sz="quarter" idx="10"/>
          </p:nvPr>
        </p:nvSpPr>
        <p:spPr/>
        <p:txBody>
          <a:bodyPr/>
          <a:lstStyle/>
          <a:p>
            <a:fld id="{950F8CE2-BFA4-48FA-91D0-3B4672215921}" type="slidenum">
              <a:rPr lang="fr-FR" smtClean="0"/>
              <a:pPr/>
              <a:t>6</a:t>
            </a:fld>
            <a:endParaRPr lang="fr-FR"/>
          </a:p>
        </p:txBody>
      </p:sp>
    </p:spTree>
    <p:extLst>
      <p:ext uri="{BB962C8B-B14F-4D97-AF65-F5344CB8AC3E}">
        <p14:creationId xmlns:p14="http://schemas.microsoft.com/office/powerpoint/2010/main" val="38320349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just"/>
            <a:r>
              <a:rPr lang="fr-FR" sz="1200" kern="1200" dirty="0">
                <a:solidFill>
                  <a:schemeClr val="tx1"/>
                </a:solidFill>
                <a:effectLst/>
                <a:latin typeface="+mn-lt"/>
                <a:ea typeface="+mn-ea"/>
                <a:cs typeface="+mn-cs"/>
              </a:rPr>
              <a:t>illustre l'évolution de l'utilisation de </a:t>
            </a:r>
            <a:r>
              <a:rPr lang="fr-FR" sz="1200" kern="1200" dirty="0" err="1">
                <a:solidFill>
                  <a:schemeClr val="tx1"/>
                </a:solidFill>
                <a:effectLst/>
                <a:latin typeface="+mn-lt"/>
                <a:ea typeface="+mn-ea"/>
                <a:cs typeface="+mn-cs"/>
              </a:rPr>
              <a:t>DGIbot</a:t>
            </a:r>
            <a:r>
              <a:rPr lang="fr-FR" sz="1200" kern="1200" dirty="0">
                <a:solidFill>
                  <a:schemeClr val="tx1"/>
                </a:solidFill>
                <a:effectLst/>
                <a:latin typeface="+mn-lt"/>
                <a:ea typeface="+mn-ea"/>
                <a:cs typeface="+mn-cs"/>
              </a:rPr>
              <a:t> en 2022 et 2023, mettant en évidence une adoption soutenue de cet outil d'assistance numérique. En 2022, l'agent conversationnel a enregistré 16 837 conversations initiées et 67 405 questions posées, traduisant une forte interaction entre les contribuables et l'administration fiscale via ce canal numérique. Cependant, en 2023, une légère diminution est observée avec 14 664 conversations et 61 843 questions, soit une baisse respective de 12,9% et 8,3% par rapport à l’année précédente. Cette tendance pourrait s'expliquer par plusieurs facteurs, notamment l'amélioration de l'ergonomie des services en ligne, réduisant ainsi la nécessité d'une assistance répétée, ou encore une meilleure appropriation des outils digitaux par les contribuables, leur permettant de naviguer plus facilement dans les services fiscaux dématérialisés. Néanmoins, ces chiffres témoignent de l’importance croissante du </a:t>
            </a:r>
            <a:r>
              <a:rPr lang="fr-FR" sz="1200" kern="1200" dirty="0" err="1">
                <a:solidFill>
                  <a:schemeClr val="tx1"/>
                </a:solidFill>
                <a:effectLst/>
                <a:latin typeface="+mn-lt"/>
                <a:ea typeface="+mn-ea"/>
                <a:cs typeface="+mn-cs"/>
              </a:rPr>
              <a:t>DGIbot</a:t>
            </a:r>
            <a:r>
              <a:rPr lang="fr-FR" sz="1200" kern="1200" dirty="0">
                <a:solidFill>
                  <a:schemeClr val="tx1"/>
                </a:solidFill>
                <a:effectLst/>
                <a:latin typeface="+mn-lt"/>
                <a:ea typeface="+mn-ea"/>
                <a:cs typeface="+mn-cs"/>
              </a:rPr>
              <a:t> dans la digitalisation des services fiscaux, confirmant son rôle clé dans la simplification des démarches administratives et la facilitation de l’accès à l’information fiscale.</a:t>
            </a:r>
          </a:p>
        </p:txBody>
      </p:sp>
      <p:sp>
        <p:nvSpPr>
          <p:cNvPr id="4" name="Espace réservé du numéro de diapositive 3"/>
          <p:cNvSpPr>
            <a:spLocks noGrp="1"/>
          </p:cNvSpPr>
          <p:nvPr>
            <p:ph type="sldNum" sz="quarter" idx="10"/>
          </p:nvPr>
        </p:nvSpPr>
        <p:spPr/>
        <p:txBody>
          <a:bodyPr/>
          <a:lstStyle/>
          <a:p>
            <a:fld id="{950F8CE2-BFA4-48FA-91D0-3B4672215921}" type="slidenum">
              <a:rPr lang="fr-FR" smtClean="0"/>
              <a:pPr/>
              <a:t>7</a:t>
            </a:fld>
            <a:endParaRPr lang="fr-FR"/>
          </a:p>
        </p:txBody>
      </p:sp>
    </p:spTree>
    <p:extLst>
      <p:ext uri="{BB962C8B-B14F-4D97-AF65-F5344CB8AC3E}">
        <p14:creationId xmlns:p14="http://schemas.microsoft.com/office/powerpoint/2010/main" val="9225693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just"/>
            <a:endParaRPr lang="fr-FR" sz="1200" kern="120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950F8CE2-BFA4-48FA-91D0-3B4672215921}" type="slidenum">
              <a:rPr lang="fr-FR" smtClean="0"/>
              <a:pPr/>
              <a:t>8</a:t>
            </a:fld>
            <a:endParaRPr lang="fr-FR"/>
          </a:p>
        </p:txBody>
      </p:sp>
    </p:spTree>
    <p:extLst>
      <p:ext uri="{BB962C8B-B14F-4D97-AF65-F5344CB8AC3E}">
        <p14:creationId xmlns:p14="http://schemas.microsoft.com/office/powerpoint/2010/main" val="13436921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just"/>
            <a:endParaRPr lang="fr-FR" sz="1200" kern="120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950F8CE2-BFA4-48FA-91D0-3B4672215921}" type="slidenum">
              <a:rPr lang="fr-FR" smtClean="0"/>
              <a:pPr/>
              <a:t>9</a:t>
            </a:fld>
            <a:endParaRPr lang="fr-FR"/>
          </a:p>
        </p:txBody>
      </p:sp>
    </p:spTree>
    <p:extLst>
      <p:ext uri="{BB962C8B-B14F-4D97-AF65-F5344CB8AC3E}">
        <p14:creationId xmlns:p14="http://schemas.microsoft.com/office/powerpoint/2010/main" val="26236705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just"/>
            <a:endParaRPr lang="fr-FR" sz="1200" kern="120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950F8CE2-BFA4-48FA-91D0-3B4672215921}" type="slidenum">
              <a:rPr lang="fr-FR" smtClean="0"/>
              <a:pPr/>
              <a:t>10</a:t>
            </a:fld>
            <a:endParaRPr lang="fr-FR"/>
          </a:p>
        </p:txBody>
      </p:sp>
    </p:spTree>
    <p:extLst>
      <p:ext uri="{BB962C8B-B14F-4D97-AF65-F5344CB8AC3E}">
        <p14:creationId xmlns:p14="http://schemas.microsoft.com/office/powerpoint/2010/main" val="6092277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just"/>
            <a:endParaRPr lang="fr-FR" sz="1200" kern="120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950F8CE2-BFA4-48FA-91D0-3B4672215921}" type="slidenum">
              <a:rPr lang="fr-FR" smtClean="0"/>
              <a:pPr/>
              <a:t>11</a:t>
            </a:fld>
            <a:endParaRPr lang="fr-FR"/>
          </a:p>
        </p:txBody>
      </p:sp>
    </p:spTree>
    <p:extLst>
      <p:ext uri="{BB962C8B-B14F-4D97-AF65-F5344CB8AC3E}">
        <p14:creationId xmlns:p14="http://schemas.microsoft.com/office/powerpoint/2010/main" val="249334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just"/>
            <a:endParaRPr lang="fr-FR" sz="1200" kern="120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950F8CE2-BFA4-48FA-91D0-3B4672215921}" type="slidenum">
              <a:rPr lang="fr-FR" smtClean="0"/>
              <a:pPr/>
              <a:t>12</a:t>
            </a:fld>
            <a:endParaRPr lang="fr-FR"/>
          </a:p>
        </p:txBody>
      </p:sp>
    </p:spTree>
    <p:extLst>
      <p:ext uri="{BB962C8B-B14F-4D97-AF65-F5344CB8AC3E}">
        <p14:creationId xmlns:p14="http://schemas.microsoft.com/office/powerpoint/2010/main" val="249334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rgbClr val="084450">
              <a:alpha val="30000"/>
            </a:srgb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rgbClr val="084450">
              <a:alpha val="72000"/>
            </a:srgb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rgbClr val="052C34">
              <a:alpha val="70000"/>
            </a:srgb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rgbClr val="084450">
              <a:alpha val="70000"/>
            </a:srgb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rgbClr val="084450">
              <a:alpha val="64706"/>
            </a:srgb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rgbClr val="084450">
              <a:alpha val="80000"/>
            </a:srgb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rgbClr val="052C34">
              <a:alpha val="84706"/>
            </a:srgb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1507067" y="2404534"/>
            <a:ext cx="7766936" cy="1646302"/>
          </a:xfrm>
        </p:spPr>
        <p:txBody>
          <a:bodyPr anchor="b">
            <a:noAutofit/>
          </a:bodyPr>
          <a:lstStyle>
            <a:lvl1pPr algn="r">
              <a:defRPr sz="5400">
                <a:solidFill>
                  <a:srgbClr val="052C34"/>
                </a:solidFill>
              </a:defRPr>
            </a:lvl1pPr>
          </a:lstStyle>
          <a:p>
            <a:r>
              <a:rPr lang="en-US" dirty="0"/>
              <a:t>Click to edit Master title style</a:t>
            </a:r>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rgbClr val="052C34"/>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C6992095-A818-47D0-9959-16FC509C02ED}" type="datetime1">
              <a:rPr lang="en-US" smtClean="0"/>
              <a:t>3/21/2025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pPr/>
              <a:t>‹#›</a:t>
            </a:fld>
            <a:endParaRPr lang="en-US" dirty="0"/>
          </a:p>
        </p:txBody>
      </p:sp>
    </p:spTree>
    <p:extLst>
      <p:ext uri="{BB962C8B-B14F-4D97-AF65-F5344CB8AC3E}">
        <p14:creationId xmlns:p14="http://schemas.microsoft.com/office/powerpoint/2010/main" val="37514391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4D83239-9B58-4B97-A06E-9975E1363C30}" type="datetime1">
              <a:rPr lang="en-US" smtClean="0"/>
              <a:t>3/21/2025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pPr/>
              <a:t>‹#›</a:t>
            </a:fld>
            <a:endParaRPr lang="en-US" dirty="0"/>
          </a:p>
        </p:txBody>
      </p:sp>
    </p:spTree>
    <p:extLst>
      <p:ext uri="{BB962C8B-B14F-4D97-AF65-F5344CB8AC3E}">
        <p14:creationId xmlns:p14="http://schemas.microsoft.com/office/powerpoint/2010/main" val="2613175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F3D073D-BCD5-4921-A33C-2FABC201B785}" type="datetime1">
              <a:rPr lang="en-US" smtClean="0"/>
              <a:t>3/21/2025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6816393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7D098B-F0DE-4142-9FF8-C9CF60459A1D}" type="datetime1">
              <a:rPr lang="en-US" smtClean="0"/>
              <a:t>3/21/2025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pPr/>
              <a:t>‹#›</a:t>
            </a:fld>
            <a:endParaRPr lang="en-US" dirty="0"/>
          </a:p>
        </p:txBody>
      </p:sp>
    </p:spTree>
    <p:extLst>
      <p:ext uri="{BB962C8B-B14F-4D97-AF65-F5344CB8AC3E}">
        <p14:creationId xmlns:p14="http://schemas.microsoft.com/office/powerpoint/2010/main" val="34755917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6B7F60-B45B-41C5-A734-FFCE4523EFB4}" type="datetime1">
              <a:rPr lang="en-US" smtClean="0"/>
              <a:t>3/21/2025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795689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AF86047-B74F-4189-88FE-E040B78A2195}" type="datetime1">
              <a:rPr lang="en-US" smtClean="0"/>
              <a:t>3/21/2025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pPr/>
              <a:t>‹#›</a:t>
            </a:fld>
            <a:endParaRPr lang="en-US" dirty="0"/>
          </a:p>
        </p:txBody>
      </p:sp>
    </p:spTree>
    <p:extLst>
      <p:ext uri="{BB962C8B-B14F-4D97-AF65-F5344CB8AC3E}">
        <p14:creationId xmlns:p14="http://schemas.microsoft.com/office/powerpoint/2010/main" val="12960064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06CFA93-3558-45DA-B23F-FC60AB479DDA}" type="datetime1">
              <a:rPr lang="en-US" smtClean="0"/>
              <a:t>3/21/2025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pPr/>
              <a:t>‹#›</a:t>
            </a:fld>
            <a:endParaRPr lang="en-US" dirty="0"/>
          </a:p>
        </p:txBody>
      </p:sp>
    </p:spTree>
    <p:extLst>
      <p:ext uri="{BB962C8B-B14F-4D97-AF65-F5344CB8AC3E}">
        <p14:creationId xmlns:p14="http://schemas.microsoft.com/office/powerpoint/2010/main" val="21685475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29C2E0-4D3A-4854-BC95-90B08FA453D9}" type="datetime1">
              <a:rPr lang="en-US" smtClean="0"/>
              <a:t>3/21/2025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pPr/>
              <a:t>‹#›</a:t>
            </a:fld>
            <a:endParaRPr lang="en-US" dirty="0"/>
          </a:p>
        </p:txBody>
      </p:sp>
    </p:spTree>
    <p:extLst>
      <p:ext uri="{BB962C8B-B14F-4D97-AF65-F5344CB8AC3E}">
        <p14:creationId xmlns:p14="http://schemas.microsoft.com/office/powerpoint/2010/main" val="204734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052C34"/>
                </a:solidFill>
              </a:defRPr>
            </a:lvl1pPr>
          </a:lstStyle>
          <a:p>
            <a:r>
              <a:rPr lang="en-US" dirty="0"/>
              <a:t>Click to edit Master title style</a:t>
            </a:r>
          </a:p>
        </p:txBody>
      </p:sp>
      <p:sp>
        <p:nvSpPr>
          <p:cNvPr id="3" name="Content Placeholder 2"/>
          <p:cNvSpPr>
            <a:spLocks noGrp="1"/>
          </p:cNvSpPr>
          <p:nvPr>
            <p:ph idx="1"/>
          </p:nvPr>
        </p:nvSpPr>
        <p:spPr/>
        <p:txBody>
          <a:bodyPr/>
          <a:lstStyle>
            <a:lvl1pPr>
              <a:defRPr>
                <a:solidFill>
                  <a:srgbClr val="052C34"/>
                </a:solidFill>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AFD578CE-4222-456A-8049-9F0B5111E632}" type="datetime1">
              <a:rPr lang="en-US" smtClean="0"/>
              <a:t>3/21/2025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pPr/>
              <a:t>‹#›</a:t>
            </a:fld>
            <a:endParaRPr lang="en-US" dirty="0"/>
          </a:p>
        </p:txBody>
      </p:sp>
    </p:spTree>
    <p:extLst>
      <p:ext uri="{BB962C8B-B14F-4D97-AF65-F5344CB8AC3E}">
        <p14:creationId xmlns:p14="http://schemas.microsoft.com/office/powerpoint/2010/main" val="13896442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8DE95EC-8CB4-4F8E-AE2F-055E6994CFDD}" type="datetime1">
              <a:rPr lang="en-US" smtClean="0"/>
              <a:t>3/21/2025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pPr/>
              <a:t>‹#›</a:t>
            </a:fld>
            <a:endParaRPr lang="en-US" dirty="0"/>
          </a:p>
        </p:txBody>
      </p:sp>
    </p:spTree>
    <p:extLst>
      <p:ext uri="{BB962C8B-B14F-4D97-AF65-F5344CB8AC3E}">
        <p14:creationId xmlns:p14="http://schemas.microsoft.com/office/powerpoint/2010/main" val="38750714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6ABFE55-2D44-4986-A7B6-ABD0F376957E}" type="datetime1">
              <a:rPr lang="en-US" smtClean="0"/>
              <a:t>3/21/2025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C4AC45-F167-457F-AF5A-70E55A853683}" type="slidenum">
              <a:rPr lang="en-US" smtClean="0"/>
              <a:pPr/>
              <a:t>‹#›</a:t>
            </a:fld>
            <a:endParaRPr lang="en-US" dirty="0"/>
          </a:p>
        </p:txBody>
      </p:sp>
    </p:spTree>
    <p:extLst>
      <p:ext uri="{BB962C8B-B14F-4D97-AF65-F5344CB8AC3E}">
        <p14:creationId xmlns:p14="http://schemas.microsoft.com/office/powerpoint/2010/main" val="3708127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B405776-8953-49D0-9128-502308D07227}" type="datetime1">
              <a:rPr lang="en-US" smtClean="0"/>
              <a:t>3/21/2025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6C4AC45-F167-457F-AF5A-70E55A853683}" type="slidenum">
              <a:rPr lang="en-US" smtClean="0"/>
              <a:pPr/>
              <a:t>‹#›</a:t>
            </a:fld>
            <a:endParaRPr lang="en-US" dirty="0"/>
          </a:p>
        </p:txBody>
      </p:sp>
    </p:spTree>
    <p:extLst>
      <p:ext uri="{BB962C8B-B14F-4D97-AF65-F5344CB8AC3E}">
        <p14:creationId xmlns:p14="http://schemas.microsoft.com/office/powerpoint/2010/main" val="249492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FF3EBEB-356F-43E6-B98D-3E0C198C6FB8}" type="datetime1">
              <a:rPr lang="en-US" smtClean="0"/>
              <a:t>3/21/2025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6C4AC45-F167-457F-AF5A-70E55A853683}" type="slidenum">
              <a:rPr lang="en-US" smtClean="0"/>
              <a:pPr/>
              <a:t>‹#›</a:t>
            </a:fld>
            <a:endParaRPr lang="en-US" dirty="0"/>
          </a:p>
        </p:txBody>
      </p:sp>
    </p:spTree>
    <p:extLst>
      <p:ext uri="{BB962C8B-B14F-4D97-AF65-F5344CB8AC3E}">
        <p14:creationId xmlns:p14="http://schemas.microsoft.com/office/powerpoint/2010/main" val="437389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60ACD3-1DE4-42F2-99FE-CAF177289E7C}" type="datetime1">
              <a:rPr lang="en-US" smtClean="0"/>
              <a:t>3/21/2025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6C4AC45-F167-457F-AF5A-70E55A853683}" type="slidenum">
              <a:rPr lang="en-US" smtClean="0"/>
              <a:pPr/>
              <a:t>‹#›</a:t>
            </a:fld>
            <a:endParaRPr lang="en-US" dirty="0"/>
          </a:p>
        </p:txBody>
      </p:sp>
    </p:spTree>
    <p:extLst>
      <p:ext uri="{BB962C8B-B14F-4D97-AF65-F5344CB8AC3E}">
        <p14:creationId xmlns:p14="http://schemas.microsoft.com/office/powerpoint/2010/main" val="8775226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58EA5AE-77A0-4C6A-8DA5-587C9FBCAE0B}" type="datetime1">
              <a:rPr lang="en-US" smtClean="0"/>
              <a:t>3/21/2025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C4AC45-F167-457F-AF5A-70E55A853683}" type="slidenum">
              <a:rPr lang="en-US" smtClean="0"/>
              <a:pPr/>
              <a:t>‹#›</a:t>
            </a:fld>
            <a:endParaRPr lang="en-US" dirty="0"/>
          </a:p>
        </p:txBody>
      </p:sp>
    </p:spTree>
    <p:extLst>
      <p:ext uri="{BB962C8B-B14F-4D97-AF65-F5344CB8AC3E}">
        <p14:creationId xmlns:p14="http://schemas.microsoft.com/office/powerpoint/2010/main" val="24929694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AF869FC-FA75-419A-9F63-A962CCA2CBB1}" type="datetime1">
              <a:rPr lang="en-US" smtClean="0"/>
              <a:t>3/21/2025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C4AC45-F167-457F-AF5A-70E55A853683}" type="slidenum">
              <a:rPr lang="en-US" smtClean="0"/>
              <a:pPr/>
              <a:t>‹#›</a:t>
            </a:fld>
            <a:endParaRPr lang="en-US" dirty="0"/>
          </a:p>
        </p:txBody>
      </p:sp>
    </p:spTree>
    <p:extLst>
      <p:ext uri="{BB962C8B-B14F-4D97-AF65-F5344CB8AC3E}">
        <p14:creationId xmlns:p14="http://schemas.microsoft.com/office/powerpoint/2010/main" val="3577356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8"/>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rgbClr val="084450">
              <a:alpha val="30000"/>
            </a:srgb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rgbClr val="084450">
              <a:alpha val="72000"/>
            </a:srgb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rgbClr val="084450">
              <a:alpha val="70000"/>
            </a:srgb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rgbClr val="084450">
              <a:alpha val="70000"/>
            </a:srgb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rgbClr val="084450">
              <a:alpha val="65000"/>
            </a:srgb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5" y="3589867"/>
            <a:ext cx="1817159" cy="3268133"/>
          </a:xfrm>
          <a:prstGeom prst="triangle">
            <a:avLst>
              <a:gd name="adj" fmla="val 100000"/>
            </a:avLst>
          </a:prstGeom>
          <a:solidFill>
            <a:srgbClr val="084450">
              <a:alpha val="80000"/>
            </a:srgb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rgbClr val="084450">
              <a:alpha val="85000"/>
            </a:srgbClr>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7D113C0-AE4E-419D-A904-DB401BC9E515}" type="datetime1">
              <a:rPr lang="en-US" smtClean="0"/>
              <a:t>3/21/2025</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6C4AC45-F167-457F-AF5A-70E55A853683}" type="slidenum">
              <a:rPr lang="en-US" smtClean="0"/>
              <a:pPr/>
              <a:t>‹#›</a:t>
            </a:fld>
            <a:endParaRPr lang="en-US" dirty="0"/>
          </a:p>
        </p:txBody>
      </p:sp>
    </p:spTree>
    <p:extLst>
      <p:ext uri="{BB962C8B-B14F-4D97-AF65-F5344CB8AC3E}">
        <p14:creationId xmlns:p14="http://schemas.microsoft.com/office/powerpoint/2010/main" val="3831677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hdr="0" ftr="0" dt="0"/>
  <p:txStyles>
    <p:titleStyle>
      <a:lvl1pPr algn="l" defTabSz="457200" rtl="0" eaLnBrk="1" latinLnBrk="0" hangingPunct="1">
        <a:spcBef>
          <a:spcPct val="0"/>
        </a:spcBef>
        <a:buNone/>
        <a:defRPr sz="3600" kern="1200">
          <a:solidFill>
            <a:srgbClr val="052C34"/>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rgbClr val="052C34"/>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52835-EF54-43E3-B71C-DF722C15A1D8}"/>
              </a:ext>
            </a:extLst>
          </p:cNvPr>
          <p:cNvSpPr>
            <a:spLocks noGrp="1"/>
          </p:cNvSpPr>
          <p:nvPr>
            <p:ph type="ctrTitle"/>
          </p:nvPr>
        </p:nvSpPr>
        <p:spPr>
          <a:xfrm>
            <a:off x="465221" y="1126196"/>
            <a:ext cx="10315074" cy="2924637"/>
          </a:xfrm>
        </p:spPr>
        <p:txBody>
          <a:bodyPr/>
          <a:lstStyle/>
          <a:p>
            <a:pPr algn="l"/>
            <a:r>
              <a:rPr lang="en-US" sz="2800" b="1" dirty="0"/>
              <a:t>L’IMPACT DE LA TRANSFORMATION DIGITALE SUR LA RECETTE FISCALE : CAS DE LA DIRECTION GENERALE DES IMPOTS</a:t>
            </a:r>
            <a:r>
              <a:rPr lang="en-US" b="1" dirty="0"/>
              <a:t> </a:t>
            </a:r>
            <a:br>
              <a:rPr lang="fr-FR" dirty="0"/>
            </a:br>
            <a:endParaRPr lang="en-US" sz="4000" dirty="0"/>
          </a:p>
        </p:txBody>
      </p:sp>
      <p:sp>
        <p:nvSpPr>
          <p:cNvPr id="3" name="Subtitle 2">
            <a:extLst>
              <a:ext uri="{FF2B5EF4-FFF2-40B4-BE49-F238E27FC236}">
                <a16:creationId xmlns:a16="http://schemas.microsoft.com/office/drawing/2014/main" id="{8C717C95-9903-4188-8F64-626D1C4CB9CB}"/>
              </a:ext>
            </a:extLst>
          </p:cNvPr>
          <p:cNvSpPr>
            <a:spLocks noGrp="1"/>
          </p:cNvSpPr>
          <p:nvPr>
            <p:ph type="subTitle" idx="1"/>
          </p:nvPr>
        </p:nvSpPr>
        <p:spPr>
          <a:xfrm>
            <a:off x="1507067" y="4050833"/>
            <a:ext cx="7766936" cy="2157462"/>
          </a:xfrm>
        </p:spPr>
        <p:txBody>
          <a:bodyPr>
            <a:normAutofit lnSpcReduction="10000"/>
          </a:bodyPr>
          <a:lstStyle/>
          <a:p>
            <a:r>
              <a:rPr lang="en-US" sz="2800" dirty="0"/>
              <a:t>Mustapha AMZIL</a:t>
            </a:r>
          </a:p>
          <a:p>
            <a:r>
              <a:rPr lang="en-US" sz="2800" dirty="0"/>
              <a:t>Amina TOURABI</a:t>
            </a:r>
          </a:p>
          <a:p>
            <a:r>
              <a:rPr lang="en-US" sz="2800" dirty="0" err="1"/>
              <a:t>Wissam</a:t>
            </a:r>
            <a:r>
              <a:rPr lang="en-US" sz="2800" dirty="0"/>
              <a:t> JENKAL</a:t>
            </a:r>
          </a:p>
          <a:p>
            <a:r>
              <a:rPr lang="fr-FR" sz="2800" dirty="0"/>
              <a:t>Université IBN ZOHR, ENSA Agadir</a:t>
            </a:r>
            <a:r>
              <a:rPr lang="en-US" sz="2800" dirty="0"/>
              <a:t>  </a:t>
            </a:r>
          </a:p>
        </p:txBody>
      </p:sp>
      <p:sp>
        <p:nvSpPr>
          <p:cNvPr id="15" name="TextBox 14">
            <a:extLst>
              <a:ext uri="{FF2B5EF4-FFF2-40B4-BE49-F238E27FC236}">
                <a16:creationId xmlns:a16="http://schemas.microsoft.com/office/drawing/2014/main" id="{CEDEE7B9-D6F6-4814-9EE5-87E9E28F0666}"/>
              </a:ext>
            </a:extLst>
          </p:cNvPr>
          <p:cNvSpPr txBox="1"/>
          <p:nvPr/>
        </p:nvSpPr>
        <p:spPr>
          <a:xfrm>
            <a:off x="1227413" y="180161"/>
            <a:ext cx="6127954" cy="1015663"/>
          </a:xfrm>
          <a:prstGeom prst="rect">
            <a:avLst/>
          </a:prstGeom>
          <a:noFill/>
        </p:spPr>
        <p:txBody>
          <a:bodyPr wrap="square">
            <a:spAutoFit/>
          </a:bodyPr>
          <a:lstStyle/>
          <a:p>
            <a:r>
              <a:rPr lang="en-US" sz="2000" b="1" baseline="30000" dirty="0">
                <a:solidFill>
                  <a:srgbClr val="FFC000"/>
                </a:solidFill>
              </a:rPr>
              <a:t>6th</a:t>
            </a:r>
            <a:r>
              <a:rPr lang="en-US" sz="2000" b="1" dirty="0">
                <a:solidFill>
                  <a:srgbClr val="FFC000"/>
                </a:solidFill>
              </a:rPr>
              <a:t> Current Business Issues </a:t>
            </a:r>
          </a:p>
          <a:p>
            <a:r>
              <a:rPr lang="en-US" sz="2000" b="1" dirty="0">
                <a:solidFill>
                  <a:srgbClr val="FFC000"/>
                </a:solidFill>
              </a:rPr>
              <a:t>in African Countries</a:t>
            </a:r>
          </a:p>
          <a:p>
            <a:r>
              <a:rPr lang="en-US" sz="2000" b="1" dirty="0">
                <a:solidFill>
                  <a:srgbClr val="FFC000"/>
                </a:solidFill>
              </a:rPr>
              <a:t>2025</a:t>
            </a:r>
          </a:p>
        </p:txBody>
      </p:sp>
      <p:sp>
        <p:nvSpPr>
          <p:cNvPr id="18" name="TextBox 17">
            <a:extLst>
              <a:ext uri="{FF2B5EF4-FFF2-40B4-BE49-F238E27FC236}">
                <a16:creationId xmlns:a16="http://schemas.microsoft.com/office/drawing/2014/main" id="{A0651FE2-9273-4BCD-862E-6C55365B7D2F}"/>
              </a:ext>
            </a:extLst>
          </p:cNvPr>
          <p:cNvSpPr txBox="1"/>
          <p:nvPr/>
        </p:nvSpPr>
        <p:spPr>
          <a:xfrm>
            <a:off x="-1" y="6493173"/>
            <a:ext cx="8878529" cy="369332"/>
          </a:xfrm>
          <a:prstGeom prst="rect">
            <a:avLst/>
          </a:prstGeom>
          <a:solidFill>
            <a:srgbClr val="FFC000"/>
          </a:solidFill>
        </p:spPr>
        <p:txBody>
          <a:bodyPr wrap="square">
            <a:spAutoFit/>
          </a:bodyPr>
          <a:lstStyle/>
          <a:p>
            <a:r>
              <a:rPr lang="en-US" sz="1800" b="1" dirty="0">
                <a:solidFill>
                  <a:srgbClr val="052C34"/>
                </a:solidFill>
              </a:rPr>
              <a:t>April 28-29, 2025                              WWW.</a:t>
            </a:r>
            <a:r>
              <a:rPr lang="en-US" sz="1800" b="1" dirty="0">
                <a:solidFill>
                  <a:srgbClr val="052C34"/>
                </a:solidFill>
                <a:highlight>
                  <a:srgbClr val="FFC000"/>
                </a:highlight>
              </a:rPr>
              <a:t>CBIAC.NET</a:t>
            </a:r>
          </a:p>
        </p:txBody>
      </p:sp>
      <p:pic>
        <p:nvPicPr>
          <p:cNvPr id="4" name="Picture 3">
            <a:extLst>
              <a:ext uri="{FF2B5EF4-FFF2-40B4-BE49-F238E27FC236}">
                <a16:creationId xmlns:a16="http://schemas.microsoft.com/office/drawing/2014/main" id="{2DCE1A9F-548E-429A-5036-CE4D3E91F8B4}"/>
              </a:ext>
            </a:extLst>
          </p:cNvPr>
          <p:cNvPicPr>
            <a:picLocks noChangeAspect="1"/>
          </p:cNvPicPr>
          <p:nvPr/>
        </p:nvPicPr>
        <p:blipFill>
          <a:blip r:embed="rId2" cstate="print"/>
          <a:stretch>
            <a:fillRect/>
          </a:stretch>
        </p:blipFill>
        <p:spPr>
          <a:xfrm>
            <a:off x="-31431" y="16488"/>
            <a:ext cx="1208302" cy="1179336"/>
          </a:xfrm>
          <a:prstGeom prst="rect">
            <a:avLst/>
          </a:prstGeom>
        </p:spPr>
      </p:pic>
    </p:spTree>
    <p:extLst>
      <p:ext uri="{BB962C8B-B14F-4D97-AF65-F5344CB8AC3E}">
        <p14:creationId xmlns:p14="http://schemas.microsoft.com/office/powerpoint/2010/main" val="498872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528247" y="1995056"/>
            <a:ext cx="8870586" cy="4240852"/>
          </a:xfrm>
        </p:spPr>
        <p:txBody>
          <a:bodyPr>
            <a:noAutofit/>
          </a:bodyPr>
          <a:lstStyle/>
          <a:p>
            <a:r>
              <a:rPr lang="fr-FR" b="1" dirty="0"/>
              <a:t>7. Culture digitale et soutien institutionnel</a:t>
            </a:r>
          </a:p>
          <a:p>
            <a:pPr marL="717550">
              <a:buFont typeface="Wingdings" pitchFamily="2" charset="2"/>
              <a:buChar char="v"/>
            </a:pPr>
            <a:r>
              <a:rPr lang="fr-FR" sz="2000" dirty="0"/>
              <a:t>la culture digitale est bien intégrée dans l’administration</a:t>
            </a:r>
          </a:p>
          <a:p>
            <a:r>
              <a:rPr lang="fr-FR" b="1" dirty="0"/>
              <a:t>8. Amélioration des résultats fiscaux</a:t>
            </a:r>
          </a:p>
          <a:p>
            <a:pPr marL="717550">
              <a:buFont typeface="Wingdings" pitchFamily="2" charset="2"/>
              <a:buChar char="v"/>
            </a:pPr>
            <a:r>
              <a:rPr lang="fr-FR" sz="2000" dirty="0"/>
              <a:t>la digitalisation a renforcé la lutte contre la fraude fiscale</a:t>
            </a:r>
          </a:p>
          <a:p>
            <a:pPr marL="717550">
              <a:buFont typeface="Wingdings" pitchFamily="2" charset="2"/>
              <a:buChar char="v"/>
            </a:pPr>
            <a:r>
              <a:rPr lang="fr-FR" sz="2000" dirty="0"/>
              <a:t>L’amélioration du recouvrement des recettes fiscales</a:t>
            </a:r>
          </a:p>
          <a:p>
            <a:r>
              <a:rPr lang="fr-FR" b="1" dirty="0"/>
              <a:t>9. Simplification des procédures fiscales</a:t>
            </a:r>
          </a:p>
          <a:p>
            <a:pPr marL="717550">
              <a:buFont typeface="Wingdings" pitchFamily="2" charset="2"/>
              <a:buChar char="v"/>
            </a:pPr>
            <a:r>
              <a:rPr lang="fr-FR" sz="2000" dirty="0"/>
              <a:t>La simplification des démarches grâce aux services numériques</a:t>
            </a:r>
          </a:p>
          <a:p>
            <a:pPr marL="717550">
              <a:buFont typeface="Wingdings" pitchFamily="2" charset="2"/>
              <a:buChar char="v"/>
            </a:pPr>
            <a:r>
              <a:rPr lang="fr-FR" sz="2000" dirty="0"/>
              <a:t>Déclarations pré-remplies et automatisation des rappels fiscaux</a:t>
            </a:r>
          </a:p>
        </p:txBody>
      </p:sp>
      <p:sp>
        <p:nvSpPr>
          <p:cNvPr id="5" name="Title 1">
            <a:extLst>
              <a:ext uri="{FF2B5EF4-FFF2-40B4-BE49-F238E27FC236}">
                <a16:creationId xmlns:a16="http://schemas.microsoft.com/office/drawing/2014/main" id="{33840CD2-FF83-4963-8E1D-FCD83D2C1B02}"/>
              </a:ext>
            </a:extLst>
          </p:cNvPr>
          <p:cNvSpPr>
            <a:spLocks noGrp="1"/>
          </p:cNvSpPr>
          <p:nvPr>
            <p:ph type="title"/>
          </p:nvPr>
        </p:nvSpPr>
        <p:spPr>
          <a:xfrm>
            <a:off x="677334" y="609600"/>
            <a:ext cx="8596668" cy="831273"/>
          </a:xfrm>
        </p:spPr>
        <p:txBody>
          <a:bodyPr>
            <a:normAutofit/>
          </a:bodyPr>
          <a:lstStyle/>
          <a:p>
            <a:r>
              <a:rPr lang="fr-FR" u="sng" dirty="0"/>
              <a:t>Résultats et Discussion </a:t>
            </a:r>
            <a:endParaRPr lang="en-US" u="sng" dirty="0"/>
          </a:p>
        </p:txBody>
      </p:sp>
      <p:sp>
        <p:nvSpPr>
          <p:cNvPr id="2" name="Espace réservé du numéro de diapositive 1"/>
          <p:cNvSpPr>
            <a:spLocks noGrp="1"/>
          </p:cNvSpPr>
          <p:nvPr>
            <p:ph type="sldNum" sz="quarter" idx="12"/>
          </p:nvPr>
        </p:nvSpPr>
        <p:spPr/>
        <p:txBody>
          <a:bodyPr/>
          <a:lstStyle/>
          <a:p>
            <a:fld id="{16C4AC45-F167-457F-AF5A-70E55A853683}" type="slidenum">
              <a:rPr lang="en-US" sz="1800" b="1" smtClean="0"/>
              <a:pPr/>
              <a:t>10</a:t>
            </a:fld>
            <a:endParaRPr lang="en-US" sz="1800" b="1" dirty="0"/>
          </a:p>
        </p:txBody>
      </p:sp>
    </p:spTree>
    <p:extLst>
      <p:ext uri="{BB962C8B-B14F-4D97-AF65-F5344CB8AC3E}">
        <p14:creationId xmlns:p14="http://schemas.microsoft.com/office/powerpoint/2010/main" val="36059017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677334" y="609600"/>
            <a:ext cx="8596668" cy="831273"/>
          </a:xfrm>
        </p:spPr>
        <p:txBody>
          <a:bodyPr>
            <a:normAutofit/>
          </a:bodyPr>
          <a:lstStyle/>
          <a:p>
            <a:r>
              <a:rPr lang="en-US" u="sng" dirty="0"/>
              <a:t>Conclusion </a:t>
            </a:r>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513257" y="1350478"/>
            <a:ext cx="9545143" cy="4135922"/>
          </a:xfrm>
        </p:spPr>
        <p:txBody>
          <a:bodyPr>
            <a:noAutofit/>
          </a:bodyPr>
          <a:lstStyle/>
          <a:p>
            <a:pPr>
              <a:lnSpc>
                <a:spcPct val="200000"/>
              </a:lnSpc>
            </a:pPr>
            <a:r>
              <a:rPr lang="fr-FR" sz="2000" b="1" u="sng" dirty="0"/>
              <a:t>Défis et limites identifiés</a:t>
            </a:r>
          </a:p>
          <a:p>
            <a:pPr marL="717550">
              <a:lnSpc>
                <a:spcPct val="200000"/>
              </a:lnSpc>
              <a:buFont typeface="Wingdings" pitchFamily="2" charset="2"/>
              <a:buChar char="v"/>
            </a:pPr>
            <a:r>
              <a:rPr lang="fr-FR" sz="2000" dirty="0"/>
              <a:t>Les défis en </a:t>
            </a:r>
            <a:r>
              <a:rPr lang="fr-FR" sz="2000" dirty="0" err="1"/>
              <a:t>cybersécurité</a:t>
            </a:r>
            <a:r>
              <a:rPr lang="fr-FR" sz="2000" dirty="0"/>
              <a:t> </a:t>
            </a:r>
          </a:p>
          <a:p>
            <a:pPr marL="717550">
              <a:lnSpc>
                <a:spcPct val="200000"/>
              </a:lnSpc>
              <a:buFont typeface="Wingdings" pitchFamily="2" charset="2"/>
              <a:buChar char="v"/>
            </a:pPr>
            <a:r>
              <a:rPr lang="fr-FR" sz="2000" dirty="0"/>
              <a:t>Les infrastructures insuffisantes</a:t>
            </a:r>
          </a:p>
          <a:p>
            <a:pPr marL="717550">
              <a:lnSpc>
                <a:spcPct val="200000"/>
              </a:lnSpc>
              <a:buFont typeface="Wingdings" pitchFamily="2" charset="2"/>
              <a:buChar char="v"/>
            </a:pPr>
            <a:r>
              <a:rPr lang="fr-FR" sz="2000" dirty="0"/>
              <a:t>Les problèmes de connectivité</a:t>
            </a:r>
          </a:p>
          <a:p>
            <a:pPr marL="717550">
              <a:lnSpc>
                <a:spcPct val="200000"/>
              </a:lnSpc>
              <a:buFont typeface="Wingdings" pitchFamily="2" charset="2"/>
              <a:buChar char="v"/>
            </a:pPr>
            <a:r>
              <a:rPr lang="fr-FR" sz="2000" dirty="0"/>
              <a:t>la complexité technique de certains outils</a:t>
            </a:r>
          </a:p>
        </p:txBody>
      </p:sp>
      <p:sp>
        <p:nvSpPr>
          <p:cNvPr id="4" name="Espace réservé du numéro de diapositive 3"/>
          <p:cNvSpPr>
            <a:spLocks noGrp="1"/>
          </p:cNvSpPr>
          <p:nvPr>
            <p:ph type="sldNum" sz="quarter" idx="12"/>
          </p:nvPr>
        </p:nvSpPr>
        <p:spPr/>
        <p:txBody>
          <a:bodyPr/>
          <a:lstStyle/>
          <a:p>
            <a:fld id="{16C4AC45-F167-457F-AF5A-70E55A853683}" type="slidenum">
              <a:rPr lang="en-US" sz="1800" b="1" smtClean="0"/>
              <a:pPr/>
              <a:t>11</a:t>
            </a:fld>
            <a:endParaRPr lang="en-US" sz="1800" b="1" dirty="0"/>
          </a:p>
        </p:txBody>
      </p:sp>
    </p:spTree>
    <p:extLst>
      <p:ext uri="{BB962C8B-B14F-4D97-AF65-F5344CB8AC3E}">
        <p14:creationId xmlns:p14="http://schemas.microsoft.com/office/powerpoint/2010/main" val="11976495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677334" y="609600"/>
            <a:ext cx="8596668" cy="831273"/>
          </a:xfrm>
        </p:spPr>
        <p:txBody>
          <a:bodyPr>
            <a:normAutofit/>
          </a:bodyPr>
          <a:lstStyle/>
          <a:p>
            <a:r>
              <a:rPr lang="en-US" u="sng" dirty="0"/>
              <a:t>Conclusion </a:t>
            </a:r>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513257" y="1350478"/>
            <a:ext cx="9335281" cy="5290165"/>
          </a:xfrm>
        </p:spPr>
        <p:txBody>
          <a:bodyPr>
            <a:noAutofit/>
          </a:bodyPr>
          <a:lstStyle/>
          <a:p>
            <a:pPr>
              <a:lnSpc>
                <a:spcPct val="150000"/>
              </a:lnSpc>
            </a:pPr>
            <a:r>
              <a:rPr lang="fr-FR" sz="2000" b="1" u="sng" dirty="0"/>
              <a:t>Perspectives et recommandations</a:t>
            </a:r>
          </a:p>
          <a:p>
            <a:pPr marL="717550">
              <a:lnSpc>
                <a:spcPct val="150000"/>
              </a:lnSpc>
              <a:buFont typeface="Wingdings" pitchFamily="2" charset="2"/>
              <a:buChar char="v"/>
            </a:pPr>
            <a:r>
              <a:rPr lang="fr-FR" sz="2000" dirty="0"/>
              <a:t>Renforcement des infrastructures numériques dans les zones reculées</a:t>
            </a:r>
          </a:p>
          <a:p>
            <a:pPr marL="717550">
              <a:lnSpc>
                <a:spcPct val="150000"/>
              </a:lnSpc>
              <a:buFont typeface="Wingdings" pitchFamily="2" charset="2"/>
              <a:buChar char="v"/>
            </a:pPr>
            <a:r>
              <a:rPr lang="fr-FR" sz="2000" dirty="0"/>
              <a:t>Développement de nouvelles technologies comme la </a:t>
            </a:r>
            <a:r>
              <a:rPr lang="fr-FR" sz="2000" dirty="0" err="1"/>
              <a:t>blockchain</a:t>
            </a:r>
            <a:r>
              <a:rPr lang="fr-FR" sz="2000" dirty="0"/>
              <a:t> et l’IA afin de sécuriser les transactions fiscales et garantir une plus grande transparence</a:t>
            </a:r>
          </a:p>
          <a:p>
            <a:pPr marL="717550">
              <a:lnSpc>
                <a:spcPct val="150000"/>
              </a:lnSpc>
              <a:buFont typeface="Wingdings" pitchFamily="2" charset="2"/>
              <a:buChar char="v"/>
            </a:pPr>
            <a:r>
              <a:rPr lang="fr-FR" sz="2000" dirty="0"/>
              <a:t>Intensification des formations pour les agents et les contribuables</a:t>
            </a:r>
          </a:p>
          <a:p>
            <a:pPr marL="717550">
              <a:lnSpc>
                <a:spcPct val="150000"/>
              </a:lnSpc>
              <a:buFont typeface="Wingdings" pitchFamily="2" charset="2"/>
              <a:buChar char="v"/>
            </a:pPr>
            <a:r>
              <a:rPr lang="fr-FR" sz="2000" dirty="0"/>
              <a:t>l’optimisation des fonctionnalités des plateformes existantes pour les rendre plus accessibles et ergonomiques</a:t>
            </a:r>
          </a:p>
          <a:p>
            <a:pPr marL="717550">
              <a:lnSpc>
                <a:spcPct val="150000"/>
              </a:lnSpc>
              <a:buFont typeface="Wingdings" pitchFamily="2" charset="2"/>
              <a:buChar char="v"/>
            </a:pPr>
            <a:r>
              <a:rPr lang="fr-FR" sz="2000" dirty="0"/>
              <a:t>Mise à jour des cadres réglementaires pour une meilleure adaptation aux outils digitaux</a:t>
            </a:r>
          </a:p>
        </p:txBody>
      </p:sp>
      <p:sp>
        <p:nvSpPr>
          <p:cNvPr id="4" name="Espace réservé du numéro de diapositive 3"/>
          <p:cNvSpPr>
            <a:spLocks noGrp="1"/>
          </p:cNvSpPr>
          <p:nvPr>
            <p:ph type="sldNum" sz="quarter" idx="12"/>
          </p:nvPr>
        </p:nvSpPr>
        <p:spPr/>
        <p:txBody>
          <a:bodyPr/>
          <a:lstStyle/>
          <a:p>
            <a:fld id="{16C4AC45-F167-457F-AF5A-70E55A853683}" type="slidenum">
              <a:rPr lang="en-US" sz="1800" b="1" smtClean="0"/>
              <a:pPr/>
              <a:t>12</a:t>
            </a:fld>
            <a:endParaRPr lang="en-US" sz="1800" b="1" dirty="0"/>
          </a:p>
        </p:txBody>
      </p:sp>
    </p:spTree>
    <p:extLst>
      <p:ext uri="{BB962C8B-B14F-4D97-AF65-F5344CB8AC3E}">
        <p14:creationId xmlns:p14="http://schemas.microsoft.com/office/powerpoint/2010/main" val="11976495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23C431-2788-4046-9749-BE2DDFCFC0EB}"/>
              </a:ext>
            </a:extLst>
          </p:cNvPr>
          <p:cNvSpPr>
            <a:spLocks noGrp="1"/>
          </p:cNvSpPr>
          <p:nvPr>
            <p:ph type="title"/>
          </p:nvPr>
        </p:nvSpPr>
        <p:spPr>
          <a:xfrm>
            <a:off x="677334" y="609600"/>
            <a:ext cx="8596668" cy="665316"/>
          </a:xfrm>
        </p:spPr>
        <p:txBody>
          <a:bodyPr/>
          <a:lstStyle/>
          <a:p>
            <a:r>
              <a:rPr lang="en-US" u="sng" dirty="0"/>
              <a:t>Questions et discussion</a:t>
            </a:r>
          </a:p>
        </p:txBody>
      </p:sp>
      <p:sp>
        <p:nvSpPr>
          <p:cNvPr id="5" name="Content Placeholder 2">
            <a:extLst>
              <a:ext uri="{FF2B5EF4-FFF2-40B4-BE49-F238E27FC236}">
                <a16:creationId xmlns:a16="http://schemas.microsoft.com/office/drawing/2014/main" id="{EDCB3FFE-77A2-4B18-98CD-ADA5C7879C95}"/>
              </a:ext>
            </a:extLst>
          </p:cNvPr>
          <p:cNvSpPr>
            <a:spLocks noGrp="1"/>
          </p:cNvSpPr>
          <p:nvPr>
            <p:ph idx="1"/>
          </p:nvPr>
        </p:nvSpPr>
        <p:spPr>
          <a:xfrm>
            <a:off x="677334" y="1559726"/>
            <a:ext cx="9141223" cy="3896694"/>
          </a:xfrm>
        </p:spPr>
        <p:txBody>
          <a:bodyPr>
            <a:noAutofit/>
          </a:bodyPr>
          <a:lstStyle/>
          <a:p>
            <a:pPr>
              <a:lnSpc>
                <a:spcPct val="150000"/>
              </a:lnSpc>
            </a:pPr>
            <a:r>
              <a:rPr lang="fr-FR" sz="2400" b="1" dirty="0"/>
              <a:t>Comment garantir une transformation digitale inclusive dans l’administration fiscale ?</a:t>
            </a:r>
          </a:p>
          <a:p>
            <a:pPr>
              <a:lnSpc>
                <a:spcPct val="150000"/>
              </a:lnSpc>
            </a:pPr>
            <a:r>
              <a:rPr lang="fr-FR" sz="2400" b="1" dirty="0"/>
              <a:t>Quels mécanismes peuvent être adoptés pour surmonter la résistance au changement ?</a:t>
            </a:r>
            <a:endParaRPr lang="fr-FR" sz="2400" dirty="0"/>
          </a:p>
          <a:p>
            <a:pPr>
              <a:lnSpc>
                <a:spcPct val="150000"/>
              </a:lnSpc>
            </a:pPr>
            <a:r>
              <a:rPr lang="fr-FR" sz="2400" b="1" dirty="0"/>
              <a:t>Quelles sont les implications à long terme des technologies émergentes sur la fiscalité ?</a:t>
            </a:r>
            <a:endParaRPr lang="fr-FR" sz="2400" dirty="0"/>
          </a:p>
          <a:p>
            <a:pPr lvl="2"/>
            <a:endParaRPr lang="en-US" sz="2000" dirty="0"/>
          </a:p>
          <a:p>
            <a:pPr marL="0" indent="0">
              <a:buNone/>
            </a:pPr>
            <a:endParaRPr lang="en-US" sz="2400" dirty="0"/>
          </a:p>
        </p:txBody>
      </p:sp>
      <p:sp>
        <p:nvSpPr>
          <p:cNvPr id="3" name="Espace réservé du numéro de diapositive 2"/>
          <p:cNvSpPr>
            <a:spLocks noGrp="1"/>
          </p:cNvSpPr>
          <p:nvPr>
            <p:ph type="sldNum" sz="quarter" idx="12"/>
          </p:nvPr>
        </p:nvSpPr>
        <p:spPr/>
        <p:txBody>
          <a:bodyPr/>
          <a:lstStyle/>
          <a:p>
            <a:fld id="{16C4AC45-F167-457F-AF5A-70E55A853683}" type="slidenum">
              <a:rPr lang="en-US" sz="1800" b="1" smtClean="0"/>
              <a:pPr/>
              <a:t>13</a:t>
            </a:fld>
            <a:endParaRPr lang="en-US" sz="1800" b="1" dirty="0"/>
          </a:p>
        </p:txBody>
      </p:sp>
    </p:spTree>
    <p:extLst>
      <p:ext uri="{BB962C8B-B14F-4D97-AF65-F5344CB8AC3E}">
        <p14:creationId xmlns:p14="http://schemas.microsoft.com/office/powerpoint/2010/main" val="40345991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677334" y="609600"/>
            <a:ext cx="8596668" cy="831273"/>
          </a:xfrm>
        </p:spPr>
        <p:txBody>
          <a:bodyPr/>
          <a:lstStyle/>
          <a:p>
            <a:r>
              <a:rPr lang="en-US" u="sng" dirty="0"/>
              <a:t>Introduction</a:t>
            </a:r>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677334" y="1745674"/>
            <a:ext cx="10992152" cy="4862944"/>
          </a:xfrm>
        </p:spPr>
        <p:txBody>
          <a:bodyPr>
            <a:noAutofit/>
          </a:bodyPr>
          <a:lstStyle/>
          <a:p>
            <a:r>
              <a:rPr lang="fr-FR" sz="2400" dirty="0">
                <a:solidFill>
                  <a:schemeClr val="accent1">
                    <a:lumMod val="50000"/>
                  </a:schemeClr>
                </a:solidFill>
              </a:rPr>
              <a:t> Contexte : la digitalisation fiscale au Maroc</a:t>
            </a:r>
            <a:endParaRPr lang="en-US" sz="2400" dirty="0">
              <a:solidFill>
                <a:schemeClr val="accent1">
                  <a:lumMod val="50000"/>
                </a:schemeClr>
              </a:solidFill>
            </a:endParaRPr>
          </a:p>
          <a:p>
            <a:pPr lvl="1"/>
            <a:r>
              <a:rPr lang="en-US" sz="2400" dirty="0">
                <a:solidFill>
                  <a:schemeClr val="tx1"/>
                </a:solidFill>
              </a:rPr>
              <a:t> </a:t>
            </a:r>
            <a:r>
              <a:rPr lang="fr-FR" sz="2400" dirty="0">
                <a:solidFill>
                  <a:schemeClr val="tx1"/>
                </a:solidFill>
              </a:rPr>
              <a:t>L'essor du numérique dans la gestion fiscale</a:t>
            </a:r>
          </a:p>
          <a:p>
            <a:pPr lvl="1"/>
            <a:r>
              <a:rPr lang="fr-FR" sz="2400" dirty="0">
                <a:solidFill>
                  <a:schemeClr val="tx1"/>
                </a:solidFill>
              </a:rPr>
              <a:t> </a:t>
            </a:r>
            <a:r>
              <a:rPr lang="fr-FR" sz="2400" dirty="0"/>
              <a:t>Importance de la digitalisation pour améliorer l'efficacité et la transparence</a:t>
            </a:r>
            <a:endParaRPr lang="en-US" sz="2400" dirty="0">
              <a:solidFill>
                <a:schemeClr val="tx1"/>
              </a:solidFill>
            </a:endParaRPr>
          </a:p>
          <a:p>
            <a:pPr marL="290513" lvl="1"/>
            <a:r>
              <a:rPr lang="en-US" sz="2400" dirty="0">
                <a:solidFill>
                  <a:schemeClr val="accent1">
                    <a:lumMod val="50000"/>
                  </a:schemeClr>
                </a:solidFill>
              </a:rPr>
              <a:t> </a:t>
            </a:r>
            <a:r>
              <a:rPr lang="fr-FR" sz="2400" dirty="0">
                <a:solidFill>
                  <a:schemeClr val="accent1">
                    <a:lumMod val="50000"/>
                  </a:schemeClr>
                </a:solidFill>
              </a:rPr>
              <a:t>Objectif de l’étude : Évaluer l’impact de la transformation digitale sur la performance fiscale</a:t>
            </a:r>
          </a:p>
          <a:p>
            <a:pPr lvl="1"/>
            <a:r>
              <a:rPr lang="fr-FR" sz="2400" dirty="0">
                <a:solidFill>
                  <a:schemeClr val="tx1"/>
                </a:solidFill>
              </a:rPr>
              <a:t>Analyser l’impact de la digitalisation sur la recette fiscale</a:t>
            </a:r>
          </a:p>
          <a:p>
            <a:pPr lvl="1"/>
            <a:r>
              <a:rPr lang="fr-FR" sz="2400" dirty="0">
                <a:solidFill>
                  <a:schemeClr val="tx1"/>
                </a:solidFill>
              </a:rPr>
              <a:t>Identifier les principaux leviers et défis liés à cette transformation</a:t>
            </a:r>
          </a:p>
          <a:p>
            <a:pPr lvl="1"/>
            <a:endParaRPr lang="en-US" sz="2400" dirty="0">
              <a:solidFill>
                <a:schemeClr val="tx1"/>
              </a:solidFill>
            </a:endParaRPr>
          </a:p>
          <a:p>
            <a:pPr marL="4763" lvl="1" indent="0">
              <a:buNone/>
            </a:pPr>
            <a:endParaRPr lang="fr-FR" sz="2400" dirty="0">
              <a:solidFill>
                <a:schemeClr val="accent1">
                  <a:lumMod val="50000"/>
                </a:schemeClr>
              </a:solidFill>
            </a:endParaRPr>
          </a:p>
          <a:p>
            <a:pPr marL="4763" lvl="1" indent="0">
              <a:buNone/>
            </a:pPr>
            <a:endParaRPr lang="en-US" sz="2400" dirty="0">
              <a:solidFill>
                <a:schemeClr val="accent1">
                  <a:lumMod val="50000"/>
                </a:schemeClr>
              </a:solidFill>
            </a:endParaRPr>
          </a:p>
          <a:p>
            <a:pPr marL="457200" lvl="1" indent="0">
              <a:buNone/>
            </a:pPr>
            <a:endParaRPr lang="fr-FR" sz="2400" dirty="0">
              <a:solidFill>
                <a:schemeClr val="accent1">
                  <a:lumMod val="50000"/>
                </a:schemeClr>
              </a:solidFill>
            </a:endParaRPr>
          </a:p>
          <a:p>
            <a:pPr lvl="1"/>
            <a:endParaRPr lang="fr-FR" sz="2400" dirty="0">
              <a:solidFill>
                <a:schemeClr val="tx1"/>
              </a:solidFill>
            </a:endParaRPr>
          </a:p>
          <a:p>
            <a:pPr lvl="2"/>
            <a:endParaRPr lang="en-US" sz="2400" dirty="0">
              <a:solidFill>
                <a:schemeClr val="tx1"/>
              </a:solidFill>
            </a:endParaRPr>
          </a:p>
          <a:p>
            <a:endParaRPr lang="en-US" sz="2400" dirty="0"/>
          </a:p>
        </p:txBody>
      </p:sp>
      <p:sp>
        <p:nvSpPr>
          <p:cNvPr id="4" name="Espace réservé du numéro de diapositive 3"/>
          <p:cNvSpPr>
            <a:spLocks noGrp="1"/>
          </p:cNvSpPr>
          <p:nvPr>
            <p:ph type="sldNum" sz="quarter" idx="12"/>
          </p:nvPr>
        </p:nvSpPr>
        <p:spPr/>
        <p:txBody>
          <a:bodyPr/>
          <a:lstStyle/>
          <a:p>
            <a:fld id="{16C4AC45-F167-457F-AF5A-70E55A853683}" type="slidenum">
              <a:rPr lang="en-US" sz="1800" b="1" smtClean="0"/>
              <a:pPr/>
              <a:t>2</a:t>
            </a:fld>
            <a:endParaRPr lang="en-US" sz="1800" b="1" dirty="0"/>
          </a:p>
        </p:txBody>
      </p:sp>
    </p:spTree>
    <p:extLst>
      <p:ext uri="{BB962C8B-B14F-4D97-AF65-F5344CB8AC3E}">
        <p14:creationId xmlns:p14="http://schemas.microsoft.com/office/powerpoint/2010/main" val="19772786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677334" y="609600"/>
            <a:ext cx="8596668" cy="831273"/>
          </a:xfrm>
        </p:spPr>
        <p:txBody>
          <a:bodyPr/>
          <a:lstStyle/>
          <a:p>
            <a:r>
              <a:rPr lang="fr-FR" u="sng" dirty="0"/>
              <a:t>Revue de la Littérature </a:t>
            </a:r>
            <a:endParaRPr lang="en-US" u="sng" dirty="0"/>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677334" y="1745674"/>
            <a:ext cx="10992152" cy="4862944"/>
          </a:xfrm>
        </p:spPr>
        <p:txBody>
          <a:bodyPr>
            <a:noAutofit/>
          </a:bodyPr>
          <a:lstStyle/>
          <a:p>
            <a:r>
              <a:rPr lang="fr-FR" sz="2400" dirty="0">
                <a:solidFill>
                  <a:schemeClr val="accent1">
                    <a:lumMod val="50000"/>
                  </a:schemeClr>
                </a:solidFill>
              </a:rPr>
              <a:t>Distinction entre numérisation et digitalisation </a:t>
            </a:r>
          </a:p>
          <a:p>
            <a:pPr lvl="1">
              <a:lnSpc>
                <a:spcPct val="150000"/>
              </a:lnSpc>
            </a:pPr>
            <a:r>
              <a:rPr lang="fr-FR" sz="2400" dirty="0">
                <a:solidFill>
                  <a:schemeClr val="tx1"/>
                </a:solidFill>
              </a:rPr>
              <a:t> Numérisation :Conversion des documents physiques en format numérique</a:t>
            </a:r>
          </a:p>
          <a:p>
            <a:pPr lvl="1">
              <a:lnSpc>
                <a:spcPct val="150000"/>
              </a:lnSpc>
            </a:pPr>
            <a:r>
              <a:rPr lang="fr-FR" sz="2400" dirty="0">
                <a:solidFill>
                  <a:schemeClr val="tx1"/>
                </a:solidFill>
              </a:rPr>
              <a:t> Digitalisation: Intégration des technologies numériques dans les </a:t>
            </a:r>
            <a:r>
              <a:rPr lang="fr-FR" sz="2400" dirty="0"/>
              <a:t>processus organisationnels</a:t>
            </a:r>
            <a:endParaRPr lang="fr-FR" sz="2400" dirty="0">
              <a:solidFill>
                <a:schemeClr val="tx1"/>
              </a:solidFill>
            </a:endParaRPr>
          </a:p>
          <a:p>
            <a:pPr marL="290513" lvl="1"/>
            <a:r>
              <a:rPr lang="fr-FR" sz="2400" dirty="0">
                <a:solidFill>
                  <a:schemeClr val="accent1">
                    <a:lumMod val="50000"/>
                  </a:schemeClr>
                </a:solidFill>
              </a:rPr>
              <a:t>Évolution de la fiscalité dans le contexte digital au Maroc</a:t>
            </a:r>
          </a:p>
          <a:p>
            <a:pPr>
              <a:lnSpc>
                <a:spcPct val="150000"/>
              </a:lnSpc>
            </a:pPr>
            <a:r>
              <a:rPr lang="fr-FR" sz="2400" dirty="0">
                <a:solidFill>
                  <a:schemeClr val="tx1"/>
                </a:solidFill>
              </a:rPr>
              <a:t>Réformes fiscales et cadre réglementaire</a:t>
            </a:r>
          </a:p>
          <a:p>
            <a:pPr>
              <a:lnSpc>
                <a:spcPct val="150000"/>
              </a:lnSpc>
            </a:pPr>
            <a:r>
              <a:rPr lang="fr-FR" sz="2400" dirty="0">
                <a:solidFill>
                  <a:schemeClr val="tx1"/>
                </a:solidFill>
              </a:rPr>
              <a:t>Adoption des plateformes numériques pour la gestion des impôts</a:t>
            </a:r>
          </a:p>
          <a:p>
            <a:pPr>
              <a:lnSpc>
                <a:spcPct val="150000"/>
              </a:lnSpc>
            </a:pPr>
            <a:endParaRPr lang="fr-FR" sz="2400" dirty="0"/>
          </a:p>
        </p:txBody>
      </p:sp>
      <p:sp>
        <p:nvSpPr>
          <p:cNvPr id="4" name="Espace réservé du numéro de diapositive 3"/>
          <p:cNvSpPr>
            <a:spLocks noGrp="1"/>
          </p:cNvSpPr>
          <p:nvPr>
            <p:ph type="sldNum" sz="quarter" idx="12"/>
          </p:nvPr>
        </p:nvSpPr>
        <p:spPr/>
        <p:txBody>
          <a:bodyPr/>
          <a:lstStyle/>
          <a:p>
            <a:fld id="{16C4AC45-F167-457F-AF5A-70E55A853683}" type="slidenum">
              <a:rPr lang="en-US" smtClean="0"/>
              <a:pPr/>
              <a:t>3</a:t>
            </a:fld>
            <a:endParaRPr lang="en-US" dirty="0"/>
          </a:p>
        </p:txBody>
      </p:sp>
    </p:spTree>
    <p:extLst>
      <p:ext uri="{BB962C8B-B14F-4D97-AF65-F5344CB8AC3E}">
        <p14:creationId xmlns:p14="http://schemas.microsoft.com/office/powerpoint/2010/main" val="22435590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677334" y="609600"/>
            <a:ext cx="8596668" cy="831273"/>
          </a:xfrm>
        </p:spPr>
        <p:txBody>
          <a:bodyPr>
            <a:normAutofit/>
          </a:bodyPr>
          <a:lstStyle/>
          <a:p>
            <a:r>
              <a:rPr lang="fr-FR" u="sng" dirty="0"/>
              <a:t>Résultats et Discussion </a:t>
            </a:r>
            <a:endParaRPr lang="en-US" u="sng" dirty="0"/>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677334" y="1528997"/>
            <a:ext cx="10992152" cy="5079621"/>
          </a:xfrm>
        </p:spPr>
        <p:txBody>
          <a:bodyPr>
            <a:noAutofit/>
          </a:bodyPr>
          <a:lstStyle/>
          <a:p>
            <a:r>
              <a:rPr lang="en-US" sz="2400" b="1" dirty="0">
                <a:solidFill>
                  <a:schemeClr val="accent1">
                    <a:lumMod val="50000"/>
                  </a:schemeClr>
                </a:solidFill>
              </a:rPr>
              <a:t> </a:t>
            </a:r>
            <a:r>
              <a:rPr lang="fr-FR" b="1" dirty="0">
                <a:solidFill>
                  <a:schemeClr val="accent1">
                    <a:lumMod val="50000"/>
                  </a:schemeClr>
                </a:solidFill>
              </a:rPr>
              <a:t>ANALYSE DES RAPPORTS D'ACTIVITE DE LA DGI (2016-2023)</a:t>
            </a:r>
            <a:endParaRPr lang="fr-FR" b="1" dirty="0"/>
          </a:p>
          <a:p>
            <a:pPr>
              <a:buNone/>
            </a:pPr>
            <a:r>
              <a:rPr lang="fr-FR" b="1" dirty="0"/>
              <a:t>                            </a:t>
            </a:r>
            <a:r>
              <a:rPr lang="fr-FR" b="1" u="sng" dirty="0"/>
              <a:t>Graphique n°1: recettes fiscales nettes (2016-2023)</a:t>
            </a:r>
            <a:endParaRPr lang="fr-FR" b="1" dirty="0"/>
          </a:p>
        </p:txBody>
      </p:sp>
      <p:pic>
        <p:nvPicPr>
          <p:cNvPr id="4" name="Picture 1"/>
          <p:cNvPicPr/>
          <p:nvPr/>
        </p:nvPicPr>
        <p:blipFill>
          <a:blip r:embed="rId3" cstate="print">
            <a:extLst>
              <a:ext uri="{28A0092B-C50C-407E-A947-70E740481C1C}">
                <a14:useLocalDpi xmlns:a14="http://schemas.microsoft.com/office/drawing/2010/main" val="0"/>
              </a:ext>
            </a:extLst>
          </a:blip>
          <a:srcRect l="6484" t="10752" r="8829"/>
          <a:stretch>
            <a:fillRect/>
          </a:stretch>
        </p:blipFill>
        <p:spPr bwMode="auto">
          <a:xfrm>
            <a:off x="1364105" y="2623280"/>
            <a:ext cx="8214610" cy="3339008"/>
          </a:xfrm>
          <a:prstGeom prst="rect">
            <a:avLst/>
          </a:prstGeom>
          <a:noFill/>
        </p:spPr>
      </p:pic>
      <p:sp>
        <p:nvSpPr>
          <p:cNvPr id="5" name="ZoneTexte 4"/>
          <p:cNvSpPr txBox="1"/>
          <p:nvPr/>
        </p:nvSpPr>
        <p:spPr>
          <a:xfrm>
            <a:off x="2231431" y="6079958"/>
            <a:ext cx="8486273" cy="307777"/>
          </a:xfrm>
          <a:prstGeom prst="rect">
            <a:avLst/>
          </a:prstGeom>
          <a:noFill/>
        </p:spPr>
        <p:txBody>
          <a:bodyPr wrap="square" rtlCol="0">
            <a:spAutoFit/>
          </a:bodyPr>
          <a:lstStyle/>
          <a:p>
            <a:r>
              <a:rPr lang="fr-FR" sz="1400" b="1" u="sng" dirty="0"/>
              <a:t>Source : Elaboré par nous-mêmes sur la base des rapports d’activités</a:t>
            </a:r>
            <a:endParaRPr lang="fr-FR" dirty="0"/>
          </a:p>
        </p:txBody>
      </p:sp>
      <p:sp>
        <p:nvSpPr>
          <p:cNvPr id="6" name="Espace réservé du numéro de diapositive 5"/>
          <p:cNvSpPr>
            <a:spLocks noGrp="1"/>
          </p:cNvSpPr>
          <p:nvPr>
            <p:ph type="sldNum" sz="quarter" idx="12"/>
          </p:nvPr>
        </p:nvSpPr>
        <p:spPr/>
        <p:txBody>
          <a:bodyPr/>
          <a:lstStyle/>
          <a:p>
            <a:fld id="{16C4AC45-F167-457F-AF5A-70E55A853683}" type="slidenum">
              <a:rPr lang="en-US" sz="1800" b="1" smtClean="0"/>
              <a:pPr/>
              <a:t>4</a:t>
            </a:fld>
            <a:endParaRPr lang="en-US" sz="1800" b="1" dirty="0"/>
          </a:p>
        </p:txBody>
      </p:sp>
    </p:spTree>
    <p:extLst>
      <p:ext uri="{BB962C8B-B14F-4D97-AF65-F5344CB8AC3E}">
        <p14:creationId xmlns:p14="http://schemas.microsoft.com/office/powerpoint/2010/main" val="36702518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677334" y="609600"/>
            <a:ext cx="8596668" cy="831273"/>
          </a:xfrm>
        </p:spPr>
        <p:txBody>
          <a:bodyPr>
            <a:normAutofit/>
          </a:bodyPr>
          <a:lstStyle/>
          <a:p>
            <a:r>
              <a:rPr lang="fr-FR" u="sng" dirty="0"/>
              <a:t>Résultats et Discussion </a:t>
            </a:r>
            <a:endParaRPr lang="en-US" u="sng" dirty="0"/>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677334" y="1469036"/>
            <a:ext cx="9231164" cy="4347148"/>
          </a:xfrm>
        </p:spPr>
        <p:txBody>
          <a:bodyPr>
            <a:noAutofit/>
          </a:bodyPr>
          <a:lstStyle/>
          <a:p>
            <a:r>
              <a:rPr lang="en-US" sz="2400" b="1" dirty="0">
                <a:solidFill>
                  <a:schemeClr val="accent1">
                    <a:lumMod val="50000"/>
                  </a:schemeClr>
                </a:solidFill>
              </a:rPr>
              <a:t> </a:t>
            </a:r>
            <a:r>
              <a:rPr lang="fr-FR" b="1" dirty="0">
                <a:solidFill>
                  <a:schemeClr val="accent1">
                    <a:lumMod val="50000"/>
                  </a:schemeClr>
                </a:solidFill>
              </a:rPr>
              <a:t>ANALYSE DES RAPPORTS D'ACTIVITE DE LA DGI (2016-2023)</a:t>
            </a:r>
            <a:endParaRPr lang="fr-FR" b="1" dirty="0"/>
          </a:p>
        </p:txBody>
      </p:sp>
      <p:sp>
        <p:nvSpPr>
          <p:cNvPr id="5" name="ZoneTexte 4"/>
          <p:cNvSpPr txBox="1"/>
          <p:nvPr/>
        </p:nvSpPr>
        <p:spPr>
          <a:xfrm>
            <a:off x="1796716" y="6349594"/>
            <a:ext cx="8486273" cy="307777"/>
          </a:xfrm>
          <a:prstGeom prst="rect">
            <a:avLst/>
          </a:prstGeom>
          <a:noFill/>
        </p:spPr>
        <p:txBody>
          <a:bodyPr wrap="square" rtlCol="0">
            <a:spAutoFit/>
          </a:bodyPr>
          <a:lstStyle/>
          <a:p>
            <a:r>
              <a:rPr lang="fr-FR" sz="1400" b="1" u="sng" dirty="0"/>
              <a:t>Source : Elaboré par nous-mêmes sur la base des rapports d’activités</a:t>
            </a:r>
            <a:endParaRPr lang="fr-FR" sz="1400" b="1" dirty="0"/>
          </a:p>
        </p:txBody>
      </p:sp>
      <p:graphicFrame>
        <p:nvGraphicFramePr>
          <p:cNvPr id="6" name="Tableau 5"/>
          <p:cNvGraphicFramePr>
            <a:graphicFrameLocks noGrp="1"/>
          </p:cNvGraphicFramePr>
          <p:nvPr>
            <p:extLst>
              <p:ext uri="{D42A27DB-BD31-4B8C-83A1-F6EECF244321}">
                <p14:modId xmlns:p14="http://schemas.microsoft.com/office/powerpoint/2010/main" val="3697072815"/>
              </p:ext>
            </p:extLst>
          </p:nvPr>
        </p:nvGraphicFramePr>
        <p:xfrm>
          <a:off x="944380" y="2884325"/>
          <a:ext cx="8244590" cy="3466179"/>
        </p:xfrm>
        <a:graphic>
          <a:graphicData uri="http://schemas.openxmlformats.org/drawingml/2006/table">
            <a:tbl>
              <a:tblPr firstRow="1" firstCol="1" bandRow="1">
                <a:tableStyleId>{5940675A-B579-460E-94D1-54222C63F5DA}</a:tableStyleId>
              </a:tblPr>
              <a:tblGrid>
                <a:gridCol w="3258367">
                  <a:extLst>
                    <a:ext uri="{9D8B030D-6E8A-4147-A177-3AD203B41FA5}">
                      <a16:colId xmlns:a16="http://schemas.microsoft.com/office/drawing/2014/main" val="1909543705"/>
                    </a:ext>
                  </a:extLst>
                </a:gridCol>
                <a:gridCol w="4986223">
                  <a:extLst>
                    <a:ext uri="{9D8B030D-6E8A-4147-A177-3AD203B41FA5}">
                      <a16:colId xmlns:a16="http://schemas.microsoft.com/office/drawing/2014/main" val="1901416313"/>
                    </a:ext>
                  </a:extLst>
                </a:gridCol>
              </a:tblGrid>
              <a:tr h="857091">
                <a:tc>
                  <a:txBody>
                    <a:bodyPr/>
                    <a:lstStyle/>
                    <a:p>
                      <a:pPr algn="ctr">
                        <a:lnSpc>
                          <a:spcPct val="107000"/>
                        </a:lnSpc>
                        <a:spcAft>
                          <a:spcPts val="0"/>
                        </a:spcAft>
                      </a:pPr>
                      <a:r>
                        <a:rPr lang="fr-FR" sz="2000" b="1" dirty="0">
                          <a:effectLst/>
                        </a:rPr>
                        <a:t>Année</a:t>
                      </a:r>
                      <a:endParaRPr lang="fr-FR"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2">
                        <a:lumMod val="40000"/>
                        <a:lumOff val="60000"/>
                      </a:schemeClr>
                    </a:solidFill>
                  </a:tcPr>
                </a:tc>
                <a:tc>
                  <a:txBody>
                    <a:bodyPr/>
                    <a:lstStyle/>
                    <a:p>
                      <a:pPr algn="ctr">
                        <a:lnSpc>
                          <a:spcPct val="107000"/>
                        </a:lnSpc>
                        <a:spcAft>
                          <a:spcPts val="0"/>
                        </a:spcAft>
                      </a:pPr>
                      <a:r>
                        <a:rPr lang="fr-FR" sz="2000" b="1" dirty="0">
                          <a:effectLst/>
                        </a:rPr>
                        <a:t>Nombre des adhérents aux</a:t>
                      </a:r>
                      <a:r>
                        <a:rPr lang="fr-FR" sz="2000" b="1" u="sng" kern="1200" dirty="0"/>
                        <a:t> </a:t>
                      </a:r>
                      <a:r>
                        <a:rPr lang="fr-FR" sz="2000" b="1" dirty="0">
                          <a:effectLst/>
                        </a:rPr>
                        <a:t>SIMPL (nombre approximatif)  </a:t>
                      </a:r>
                      <a:endParaRPr lang="fr-FR"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2">
                        <a:lumMod val="40000"/>
                        <a:lumOff val="60000"/>
                      </a:schemeClr>
                    </a:solidFill>
                  </a:tcPr>
                </a:tc>
                <a:extLst>
                  <a:ext uri="{0D108BD9-81ED-4DB2-BD59-A6C34878D82A}">
                    <a16:rowId xmlns:a16="http://schemas.microsoft.com/office/drawing/2014/main" val="248887329"/>
                  </a:ext>
                </a:extLst>
              </a:tr>
              <a:tr h="214273">
                <a:tc>
                  <a:txBody>
                    <a:bodyPr/>
                    <a:lstStyle/>
                    <a:p>
                      <a:pPr algn="ctr">
                        <a:lnSpc>
                          <a:spcPct val="107000"/>
                        </a:lnSpc>
                        <a:spcAft>
                          <a:spcPts val="0"/>
                        </a:spcAft>
                      </a:pPr>
                      <a:r>
                        <a:rPr lang="fr-FR" sz="2000" b="1" dirty="0">
                          <a:effectLst/>
                        </a:rPr>
                        <a:t>2016</a:t>
                      </a:r>
                      <a:endParaRPr lang="fr-FR"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2000" b="1">
                          <a:effectLst/>
                        </a:rPr>
                        <a:t>232 020</a:t>
                      </a:r>
                      <a:endParaRPr lang="fr-FR"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258182792"/>
                  </a:ext>
                </a:extLst>
              </a:tr>
              <a:tr h="214273">
                <a:tc>
                  <a:txBody>
                    <a:bodyPr/>
                    <a:lstStyle/>
                    <a:p>
                      <a:pPr algn="ctr">
                        <a:lnSpc>
                          <a:spcPct val="107000"/>
                        </a:lnSpc>
                        <a:spcAft>
                          <a:spcPts val="0"/>
                        </a:spcAft>
                      </a:pPr>
                      <a:r>
                        <a:rPr lang="fr-FR" sz="2000" b="1" dirty="0">
                          <a:effectLst/>
                        </a:rPr>
                        <a:t>2017</a:t>
                      </a:r>
                      <a:endParaRPr lang="fr-FR"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2000" b="1">
                          <a:effectLst/>
                        </a:rPr>
                        <a:t>408 880 </a:t>
                      </a:r>
                      <a:endParaRPr lang="fr-FR"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593775359"/>
                  </a:ext>
                </a:extLst>
              </a:tr>
              <a:tr h="214273">
                <a:tc>
                  <a:txBody>
                    <a:bodyPr/>
                    <a:lstStyle/>
                    <a:p>
                      <a:pPr algn="ctr">
                        <a:lnSpc>
                          <a:spcPct val="107000"/>
                        </a:lnSpc>
                        <a:spcAft>
                          <a:spcPts val="0"/>
                        </a:spcAft>
                      </a:pPr>
                      <a:r>
                        <a:rPr lang="fr-FR" sz="2000" b="1" dirty="0">
                          <a:effectLst/>
                        </a:rPr>
                        <a:t>2018</a:t>
                      </a:r>
                      <a:endParaRPr lang="fr-FR"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2000" b="1" dirty="0">
                          <a:effectLst/>
                        </a:rPr>
                        <a:t>642 000</a:t>
                      </a:r>
                      <a:endParaRPr lang="fr-FR"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085823462"/>
                  </a:ext>
                </a:extLst>
              </a:tr>
              <a:tr h="214273">
                <a:tc>
                  <a:txBody>
                    <a:bodyPr/>
                    <a:lstStyle/>
                    <a:p>
                      <a:pPr algn="ctr">
                        <a:lnSpc>
                          <a:spcPct val="107000"/>
                        </a:lnSpc>
                        <a:spcAft>
                          <a:spcPts val="0"/>
                        </a:spcAft>
                      </a:pPr>
                      <a:r>
                        <a:rPr lang="fr-FR" sz="2000" b="1" dirty="0">
                          <a:effectLst/>
                        </a:rPr>
                        <a:t>2019</a:t>
                      </a:r>
                      <a:endParaRPr lang="fr-FR"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2000" b="1">
                          <a:effectLst/>
                        </a:rPr>
                        <a:t>887 000</a:t>
                      </a:r>
                      <a:endParaRPr lang="fr-FR"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72928836"/>
                  </a:ext>
                </a:extLst>
              </a:tr>
              <a:tr h="214273">
                <a:tc>
                  <a:txBody>
                    <a:bodyPr/>
                    <a:lstStyle/>
                    <a:p>
                      <a:pPr algn="ctr">
                        <a:lnSpc>
                          <a:spcPct val="107000"/>
                        </a:lnSpc>
                        <a:spcAft>
                          <a:spcPts val="0"/>
                        </a:spcAft>
                      </a:pPr>
                      <a:r>
                        <a:rPr lang="fr-FR" sz="2000" b="1" dirty="0">
                          <a:effectLst/>
                        </a:rPr>
                        <a:t>2020</a:t>
                      </a:r>
                      <a:endParaRPr lang="fr-FR"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2000" b="1" dirty="0">
                          <a:effectLst/>
                        </a:rPr>
                        <a:t>1 095 000</a:t>
                      </a:r>
                      <a:endParaRPr lang="fr-FR"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566170525"/>
                  </a:ext>
                </a:extLst>
              </a:tr>
              <a:tr h="214273">
                <a:tc>
                  <a:txBody>
                    <a:bodyPr/>
                    <a:lstStyle/>
                    <a:p>
                      <a:pPr algn="ctr">
                        <a:lnSpc>
                          <a:spcPct val="107000"/>
                        </a:lnSpc>
                        <a:spcAft>
                          <a:spcPts val="0"/>
                        </a:spcAft>
                      </a:pPr>
                      <a:r>
                        <a:rPr lang="fr-FR" sz="2000" b="1">
                          <a:effectLst/>
                        </a:rPr>
                        <a:t>2021</a:t>
                      </a:r>
                      <a:endParaRPr lang="fr-FR"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2000" b="1" dirty="0">
                          <a:effectLst/>
                        </a:rPr>
                        <a:t>1 543 000</a:t>
                      </a:r>
                      <a:endParaRPr lang="fr-FR"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365133981"/>
                  </a:ext>
                </a:extLst>
              </a:tr>
              <a:tr h="214273">
                <a:tc>
                  <a:txBody>
                    <a:bodyPr/>
                    <a:lstStyle/>
                    <a:p>
                      <a:pPr algn="ctr">
                        <a:lnSpc>
                          <a:spcPct val="107000"/>
                        </a:lnSpc>
                        <a:spcAft>
                          <a:spcPts val="0"/>
                        </a:spcAft>
                      </a:pPr>
                      <a:r>
                        <a:rPr lang="fr-FR" sz="2000" b="1">
                          <a:effectLst/>
                        </a:rPr>
                        <a:t>2022</a:t>
                      </a:r>
                      <a:endParaRPr lang="fr-FR"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2000" b="1" dirty="0">
                          <a:effectLst/>
                        </a:rPr>
                        <a:t>1 882 000</a:t>
                      </a:r>
                      <a:endParaRPr lang="fr-FR"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138995259"/>
                  </a:ext>
                </a:extLst>
              </a:tr>
              <a:tr h="209670">
                <a:tc>
                  <a:txBody>
                    <a:bodyPr/>
                    <a:lstStyle/>
                    <a:p>
                      <a:pPr algn="ctr">
                        <a:lnSpc>
                          <a:spcPct val="107000"/>
                        </a:lnSpc>
                        <a:spcAft>
                          <a:spcPts val="0"/>
                        </a:spcAft>
                      </a:pPr>
                      <a:r>
                        <a:rPr lang="fr-FR" sz="2000" b="1" dirty="0">
                          <a:effectLst/>
                        </a:rPr>
                        <a:t>2023</a:t>
                      </a:r>
                      <a:endParaRPr lang="fr-FR"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2000" b="1" dirty="0">
                          <a:effectLst/>
                        </a:rPr>
                        <a:t>2 183 250</a:t>
                      </a:r>
                      <a:endParaRPr lang="fr-FR"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758489849"/>
                  </a:ext>
                </a:extLst>
              </a:tr>
            </a:tbl>
          </a:graphicData>
        </a:graphic>
      </p:graphicFrame>
      <p:sp>
        <p:nvSpPr>
          <p:cNvPr id="7" name="Rectangle 1"/>
          <p:cNvSpPr>
            <a:spLocks noChangeArrowheads="1"/>
          </p:cNvSpPr>
          <p:nvPr/>
        </p:nvSpPr>
        <p:spPr bwMode="auto">
          <a:xfrm>
            <a:off x="706871" y="2047830"/>
            <a:ext cx="921512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lang="fr-FR" altLang="fr-FR" b="1" u="sng" dirty="0">
                <a:solidFill>
                  <a:srgbClr val="052C34"/>
                </a:solidFill>
              </a:rPr>
              <a:t>Tableau n°1: l'évolution du nombre des adhérents aux </a:t>
            </a:r>
            <a:r>
              <a:rPr lang="fr-FR" altLang="fr-FR" b="1" u="sng" dirty="0" err="1">
                <a:solidFill>
                  <a:srgbClr val="052C34"/>
                </a:solidFill>
              </a:rPr>
              <a:t>téléservices</a:t>
            </a:r>
            <a:r>
              <a:rPr lang="fr-FR" altLang="fr-FR" b="1" u="sng" dirty="0">
                <a:solidFill>
                  <a:srgbClr val="052C34"/>
                </a:solidFill>
              </a:rPr>
              <a:t> SIMPL entre 2016 et 2023</a:t>
            </a:r>
          </a:p>
        </p:txBody>
      </p:sp>
      <p:sp>
        <p:nvSpPr>
          <p:cNvPr id="4" name="Espace réservé du numéro de diapositive 3"/>
          <p:cNvSpPr>
            <a:spLocks noGrp="1"/>
          </p:cNvSpPr>
          <p:nvPr>
            <p:ph type="sldNum" sz="quarter" idx="12"/>
          </p:nvPr>
        </p:nvSpPr>
        <p:spPr/>
        <p:txBody>
          <a:bodyPr/>
          <a:lstStyle/>
          <a:p>
            <a:fld id="{16C4AC45-F167-457F-AF5A-70E55A853683}" type="slidenum">
              <a:rPr lang="en-US" sz="1800" b="1" smtClean="0"/>
              <a:pPr/>
              <a:t>5</a:t>
            </a:fld>
            <a:endParaRPr lang="en-US" sz="1800" b="1" dirty="0"/>
          </a:p>
        </p:txBody>
      </p:sp>
    </p:spTree>
    <p:extLst>
      <p:ext uri="{BB962C8B-B14F-4D97-AF65-F5344CB8AC3E}">
        <p14:creationId xmlns:p14="http://schemas.microsoft.com/office/powerpoint/2010/main" val="22606474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677334" y="1424066"/>
            <a:ext cx="10992152" cy="4422098"/>
          </a:xfrm>
        </p:spPr>
        <p:txBody>
          <a:bodyPr>
            <a:noAutofit/>
          </a:bodyPr>
          <a:lstStyle/>
          <a:p>
            <a:r>
              <a:rPr lang="en-US" sz="2400" b="1" dirty="0">
                <a:solidFill>
                  <a:schemeClr val="accent1">
                    <a:lumMod val="50000"/>
                  </a:schemeClr>
                </a:solidFill>
              </a:rPr>
              <a:t> </a:t>
            </a:r>
            <a:r>
              <a:rPr lang="fr-FR" b="1" dirty="0">
                <a:solidFill>
                  <a:schemeClr val="accent1">
                    <a:lumMod val="50000"/>
                  </a:schemeClr>
                </a:solidFill>
              </a:rPr>
              <a:t>ANALYSE DES RAPPORTS D'ACTIVITE DE LA DGI (2016-2023)</a:t>
            </a:r>
            <a:endParaRPr lang="fr-FR" b="1" dirty="0"/>
          </a:p>
          <a:p>
            <a:endParaRPr lang="en-US" sz="2400" dirty="0"/>
          </a:p>
        </p:txBody>
      </p:sp>
      <p:graphicFrame>
        <p:nvGraphicFramePr>
          <p:cNvPr id="4" name="Tableau 3"/>
          <p:cNvGraphicFramePr>
            <a:graphicFrameLocks noGrp="1"/>
          </p:cNvGraphicFramePr>
          <p:nvPr>
            <p:extLst>
              <p:ext uri="{D42A27DB-BD31-4B8C-83A1-F6EECF244321}">
                <p14:modId xmlns:p14="http://schemas.microsoft.com/office/powerpoint/2010/main" val="3538527849"/>
              </p:ext>
            </p:extLst>
          </p:nvPr>
        </p:nvGraphicFramePr>
        <p:xfrm>
          <a:off x="1079291" y="2608292"/>
          <a:ext cx="8499423" cy="3462727"/>
        </p:xfrm>
        <a:graphic>
          <a:graphicData uri="http://schemas.openxmlformats.org/drawingml/2006/table">
            <a:tbl>
              <a:tblPr firstRow="1" firstCol="1" bandRow="1">
                <a:tableStyleId>{5940675A-B579-460E-94D1-54222C63F5DA}</a:tableStyleId>
              </a:tblPr>
              <a:tblGrid>
                <a:gridCol w="1446710">
                  <a:extLst>
                    <a:ext uri="{9D8B030D-6E8A-4147-A177-3AD203B41FA5}">
                      <a16:colId xmlns:a16="http://schemas.microsoft.com/office/drawing/2014/main" val="3870446916"/>
                    </a:ext>
                  </a:extLst>
                </a:gridCol>
                <a:gridCol w="2170066">
                  <a:extLst>
                    <a:ext uri="{9D8B030D-6E8A-4147-A177-3AD203B41FA5}">
                      <a16:colId xmlns:a16="http://schemas.microsoft.com/office/drawing/2014/main" val="2126585722"/>
                    </a:ext>
                  </a:extLst>
                </a:gridCol>
                <a:gridCol w="2411184">
                  <a:extLst>
                    <a:ext uri="{9D8B030D-6E8A-4147-A177-3AD203B41FA5}">
                      <a16:colId xmlns:a16="http://schemas.microsoft.com/office/drawing/2014/main" val="1641018039"/>
                    </a:ext>
                  </a:extLst>
                </a:gridCol>
                <a:gridCol w="2471463">
                  <a:extLst>
                    <a:ext uri="{9D8B030D-6E8A-4147-A177-3AD203B41FA5}">
                      <a16:colId xmlns:a16="http://schemas.microsoft.com/office/drawing/2014/main" val="2130869140"/>
                    </a:ext>
                  </a:extLst>
                </a:gridCol>
              </a:tblGrid>
              <a:tr h="998055">
                <a:tc>
                  <a:txBody>
                    <a:bodyPr/>
                    <a:lstStyle/>
                    <a:p>
                      <a:pPr algn="ctr">
                        <a:lnSpc>
                          <a:spcPct val="107000"/>
                        </a:lnSpc>
                        <a:spcAft>
                          <a:spcPts val="0"/>
                        </a:spcAft>
                      </a:pPr>
                      <a:r>
                        <a:rPr lang="en-US" sz="1800" b="1" dirty="0" err="1">
                          <a:effectLst/>
                        </a:rPr>
                        <a:t>Années</a:t>
                      </a:r>
                      <a:endParaRPr lang="fr-FR" sz="18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solidFill>
                      <a:schemeClr val="accent2">
                        <a:lumMod val="40000"/>
                        <a:lumOff val="60000"/>
                      </a:schemeClr>
                    </a:solidFill>
                  </a:tcPr>
                </a:tc>
                <a:tc>
                  <a:txBody>
                    <a:bodyPr/>
                    <a:lstStyle/>
                    <a:p>
                      <a:pPr algn="ctr">
                        <a:lnSpc>
                          <a:spcPct val="107000"/>
                        </a:lnSpc>
                        <a:spcAft>
                          <a:spcPts val="0"/>
                        </a:spcAft>
                      </a:pPr>
                      <a:r>
                        <a:rPr lang="en-US" sz="1800" b="1" dirty="0" err="1">
                          <a:effectLst/>
                        </a:rPr>
                        <a:t>Recettes</a:t>
                      </a:r>
                      <a:r>
                        <a:rPr lang="en-US" sz="1800" b="1" dirty="0">
                          <a:effectLst/>
                        </a:rPr>
                        <a:t> </a:t>
                      </a:r>
                      <a:r>
                        <a:rPr lang="en-US" sz="1800" b="1" dirty="0" err="1">
                          <a:effectLst/>
                        </a:rPr>
                        <a:t>Globales</a:t>
                      </a:r>
                      <a:r>
                        <a:rPr lang="en-US" sz="1800" b="1" dirty="0">
                          <a:effectLst/>
                        </a:rPr>
                        <a:t> (MDH)</a:t>
                      </a:r>
                      <a:endParaRPr lang="fr-FR" sz="18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solidFill>
                      <a:schemeClr val="accent2">
                        <a:lumMod val="40000"/>
                        <a:lumOff val="60000"/>
                      </a:schemeClr>
                    </a:solidFill>
                  </a:tcPr>
                </a:tc>
                <a:tc>
                  <a:txBody>
                    <a:bodyPr/>
                    <a:lstStyle/>
                    <a:p>
                      <a:pPr algn="ctr">
                        <a:lnSpc>
                          <a:spcPct val="107000"/>
                        </a:lnSpc>
                        <a:spcAft>
                          <a:spcPts val="0"/>
                        </a:spcAft>
                      </a:pPr>
                      <a:r>
                        <a:rPr lang="en-US" sz="1800" b="1" dirty="0" err="1">
                          <a:effectLst/>
                        </a:rPr>
                        <a:t>Recettes</a:t>
                      </a:r>
                      <a:r>
                        <a:rPr lang="en-US" sz="1800" b="1" dirty="0">
                          <a:effectLst/>
                        </a:rPr>
                        <a:t> </a:t>
                      </a:r>
                      <a:r>
                        <a:rPr lang="en-US" sz="1800" b="1" dirty="0" err="1">
                          <a:effectLst/>
                        </a:rPr>
                        <a:t>Télépaiement</a:t>
                      </a:r>
                      <a:r>
                        <a:rPr lang="en-US" sz="1800" b="1" dirty="0">
                          <a:effectLst/>
                        </a:rPr>
                        <a:t> (MDH)</a:t>
                      </a:r>
                      <a:endParaRPr lang="fr-FR" sz="18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solidFill>
                      <a:schemeClr val="accent2">
                        <a:lumMod val="40000"/>
                        <a:lumOff val="60000"/>
                      </a:schemeClr>
                    </a:solidFill>
                  </a:tcPr>
                </a:tc>
                <a:tc>
                  <a:txBody>
                    <a:bodyPr/>
                    <a:lstStyle/>
                    <a:p>
                      <a:pPr algn="ctr">
                        <a:lnSpc>
                          <a:spcPct val="107000"/>
                        </a:lnSpc>
                        <a:spcAft>
                          <a:spcPts val="0"/>
                        </a:spcAft>
                      </a:pPr>
                      <a:r>
                        <a:rPr lang="en-US" sz="1800" b="1" dirty="0">
                          <a:effectLst/>
                        </a:rPr>
                        <a:t>Part des </a:t>
                      </a:r>
                      <a:r>
                        <a:rPr lang="en-US" sz="1800" b="1" dirty="0" err="1">
                          <a:effectLst/>
                        </a:rPr>
                        <a:t>Recettes</a:t>
                      </a:r>
                      <a:r>
                        <a:rPr lang="en-US" sz="1800" b="1" dirty="0">
                          <a:effectLst/>
                        </a:rPr>
                        <a:t> </a:t>
                      </a:r>
                      <a:r>
                        <a:rPr lang="en-US" sz="1800" b="1" dirty="0" err="1">
                          <a:effectLst/>
                        </a:rPr>
                        <a:t>Télépaiement</a:t>
                      </a:r>
                      <a:r>
                        <a:rPr lang="en-US" sz="1800" b="1" dirty="0">
                          <a:effectLst/>
                        </a:rPr>
                        <a:t> (%)</a:t>
                      </a:r>
                      <a:endParaRPr lang="fr-FR" sz="18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solidFill>
                      <a:schemeClr val="accent2">
                        <a:lumMod val="40000"/>
                        <a:lumOff val="60000"/>
                      </a:schemeClr>
                    </a:solidFill>
                  </a:tcPr>
                </a:tc>
                <a:extLst>
                  <a:ext uri="{0D108BD9-81ED-4DB2-BD59-A6C34878D82A}">
                    <a16:rowId xmlns:a16="http://schemas.microsoft.com/office/drawing/2014/main" val="993283268"/>
                  </a:ext>
                </a:extLst>
              </a:tr>
              <a:tr h="308084">
                <a:tc>
                  <a:txBody>
                    <a:bodyPr/>
                    <a:lstStyle/>
                    <a:p>
                      <a:pPr algn="ctr">
                        <a:lnSpc>
                          <a:spcPct val="107000"/>
                        </a:lnSpc>
                        <a:spcAft>
                          <a:spcPts val="0"/>
                        </a:spcAft>
                      </a:pPr>
                      <a:r>
                        <a:rPr lang="en-US" sz="1800" b="1">
                          <a:effectLst/>
                        </a:rPr>
                        <a:t>2016</a:t>
                      </a:r>
                      <a:endParaRPr lang="fr-FR" sz="18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n-US" sz="1800" b="1" dirty="0">
                          <a:effectLst/>
                        </a:rPr>
                        <a:t>144 000</a:t>
                      </a:r>
                      <a:endParaRPr lang="fr-FR" sz="18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n-US" sz="1800" b="1" dirty="0">
                          <a:effectLst/>
                        </a:rPr>
                        <a:t>122 400</a:t>
                      </a:r>
                      <a:endParaRPr lang="fr-FR" sz="18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n-US" sz="1800" b="1">
                          <a:effectLst/>
                        </a:rPr>
                        <a:t>85.0%</a:t>
                      </a:r>
                      <a:endParaRPr lang="fr-FR" sz="18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175937459"/>
                  </a:ext>
                </a:extLst>
              </a:tr>
              <a:tr h="308084">
                <a:tc>
                  <a:txBody>
                    <a:bodyPr/>
                    <a:lstStyle/>
                    <a:p>
                      <a:pPr algn="ctr">
                        <a:lnSpc>
                          <a:spcPct val="107000"/>
                        </a:lnSpc>
                        <a:spcAft>
                          <a:spcPts val="0"/>
                        </a:spcAft>
                      </a:pPr>
                      <a:r>
                        <a:rPr lang="en-US" sz="1800" b="1">
                          <a:effectLst/>
                        </a:rPr>
                        <a:t>2017</a:t>
                      </a:r>
                      <a:endParaRPr lang="fr-FR" sz="18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n-US" sz="1800" b="1" dirty="0">
                          <a:effectLst/>
                        </a:rPr>
                        <a:t>151 800</a:t>
                      </a:r>
                      <a:endParaRPr lang="fr-FR" sz="18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n-US" sz="1800" b="1" dirty="0">
                          <a:effectLst/>
                        </a:rPr>
                        <a:t>129 030</a:t>
                      </a:r>
                      <a:endParaRPr lang="fr-FR" sz="18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n-US" sz="1800" b="1">
                          <a:effectLst/>
                        </a:rPr>
                        <a:t>85.0%</a:t>
                      </a:r>
                      <a:endParaRPr lang="fr-FR" sz="18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670713637"/>
                  </a:ext>
                </a:extLst>
              </a:tr>
              <a:tr h="308084">
                <a:tc>
                  <a:txBody>
                    <a:bodyPr/>
                    <a:lstStyle/>
                    <a:p>
                      <a:pPr algn="ctr">
                        <a:lnSpc>
                          <a:spcPct val="107000"/>
                        </a:lnSpc>
                        <a:spcAft>
                          <a:spcPts val="0"/>
                        </a:spcAft>
                      </a:pPr>
                      <a:r>
                        <a:rPr lang="en-US" sz="1800" b="1">
                          <a:effectLst/>
                        </a:rPr>
                        <a:t>2018</a:t>
                      </a:r>
                      <a:endParaRPr lang="fr-FR" sz="18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n-US" sz="1800" b="1" dirty="0">
                          <a:effectLst/>
                        </a:rPr>
                        <a:t>149 800</a:t>
                      </a:r>
                      <a:endParaRPr lang="fr-FR" sz="18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n-US" sz="1800" b="1" dirty="0">
                          <a:effectLst/>
                        </a:rPr>
                        <a:t>127 330</a:t>
                      </a:r>
                      <a:endParaRPr lang="fr-FR" sz="18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n-US" sz="1800" b="1">
                          <a:effectLst/>
                        </a:rPr>
                        <a:t>85.0%</a:t>
                      </a:r>
                      <a:endParaRPr lang="fr-FR" sz="18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20935163"/>
                  </a:ext>
                </a:extLst>
              </a:tr>
              <a:tr h="308084">
                <a:tc>
                  <a:txBody>
                    <a:bodyPr/>
                    <a:lstStyle/>
                    <a:p>
                      <a:pPr algn="ctr">
                        <a:lnSpc>
                          <a:spcPct val="107000"/>
                        </a:lnSpc>
                        <a:spcAft>
                          <a:spcPts val="0"/>
                        </a:spcAft>
                      </a:pPr>
                      <a:r>
                        <a:rPr lang="en-US" sz="1800" b="1">
                          <a:effectLst/>
                        </a:rPr>
                        <a:t>2019</a:t>
                      </a:r>
                      <a:endParaRPr lang="fr-FR" sz="18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n-US" sz="1800" b="1" dirty="0">
                          <a:effectLst/>
                        </a:rPr>
                        <a:t>151 800</a:t>
                      </a:r>
                      <a:endParaRPr lang="fr-FR" sz="18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n-US" sz="1800" b="1" dirty="0">
                          <a:effectLst/>
                        </a:rPr>
                        <a:t>133 584</a:t>
                      </a:r>
                      <a:endParaRPr lang="fr-FR" sz="18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n-US" sz="1800" b="1">
                          <a:effectLst/>
                        </a:rPr>
                        <a:t>88.0%</a:t>
                      </a:r>
                      <a:endParaRPr lang="fr-FR" sz="18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730788271"/>
                  </a:ext>
                </a:extLst>
              </a:tr>
              <a:tr h="308084">
                <a:tc>
                  <a:txBody>
                    <a:bodyPr/>
                    <a:lstStyle/>
                    <a:p>
                      <a:pPr algn="ctr">
                        <a:lnSpc>
                          <a:spcPct val="107000"/>
                        </a:lnSpc>
                        <a:spcAft>
                          <a:spcPts val="0"/>
                        </a:spcAft>
                      </a:pPr>
                      <a:r>
                        <a:rPr lang="en-US" sz="1800" b="1">
                          <a:effectLst/>
                        </a:rPr>
                        <a:t>2020</a:t>
                      </a:r>
                      <a:endParaRPr lang="fr-FR" sz="18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n-US" sz="1800" b="1">
                          <a:effectLst/>
                        </a:rPr>
                        <a:t>144 800</a:t>
                      </a:r>
                      <a:endParaRPr lang="fr-FR" sz="18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n-US" sz="1800" b="1" dirty="0">
                          <a:effectLst/>
                        </a:rPr>
                        <a:t>134 968</a:t>
                      </a:r>
                      <a:endParaRPr lang="fr-FR" sz="18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n-US" sz="1800" b="1" dirty="0">
                          <a:effectLst/>
                        </a:rPr>
                        <a:t>93.0%</a:t>
                      </a:r>
                      <a:endParaRPr lang="fr-FR" sz="18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808293798"/>
                  </a:ext>
                </a:extLst>
              </a:tr>
              <a:tr h="308084">
                <a:tc>
                  <a:txBody>
                    <a:bodyPr/>
                    <a:lstStyle/>
                    <a:p>
                      <a:pPr algn="ctr">
                        <a:lnSpc>
                          <a:spcPct val="107000"/>
                        </a:lnSpc>
                        <a:spcAft>
                          <a:spcPts val="0"/>
                        </a:spcAft>
                      </a:pPr>
                      <a:r>
                        <a:rPr lang="en-US" sz="1800" b="1">
                          <a:effectLst/>
                        </a:rPr>
                        <a:t>2021</a:t>
                      </a:r>
                      <a:endParaRPr lang="fr-FR" sz="18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n-US" sz="1800" b="1">
                          <a:effectLst/>
                        </a:rPr>
                        <a:t>167 000</a:t>
                      </a:r>
                      <a:endParaRPr lang="fr-FR" sz="18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n-US" sz="1800" b="1">
                          <a:effectLst/>
                        </a:rPr>
                        <a:t>153 490</a:t>
                      </a:r>
                      <a:endParaRPr lang="fr-FR" sz="18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n-US" sz="1800" b="1" dirty="0">
                          <a:effectLst/>
                        </a:rPr>
                        <a:t>91.9%</a:t>
                      </a:r>
                      <a:endParaRPr lang="fr-FR" sz="18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855981421"/>
                  </a:ext>
                </a:extLst>
              </a:tr>
              <a:tr h="308084">
                <a:tc>
                  <a:txBody>
                    <a:bodyPr/>
                    <a:lstStyle/>
                    <a:p>
                      <a:pPr algn="ctr">
                        <a:lnSpc>
                          <a:spcPct val="107000"/>
                        </a:lnSpc>
                        <a:spcAft>
                          <a:spcPts val="0"/>
                        </a:spcAft>
                      </a:pPr>
                      <a:r>
                        <a:rPr lang="en-US" sz="1800" b="1">
                          <a:effectLst/>
                        </a:rPr>
                        <a:t>2022</a:t>
                      </a:r>
                      <a:endParaRPr lang="fr-FR" sz="18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n-US" sz="1800" b="1">
                          <a:effectLst/>
                        </a:rPr>
                        <a:t>195 806</a:t>
                      </a:r>
                      <a:endParaRPr lang="fr-FR" sz="18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n-US" sz="1800" b="1">
                          <a:effectLst/>
                        </a:rPr>
                        <a:t>166 387</a:t>
                      </a:r>
                      <a:endParaRPr lang="fr-FR" sz="18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n-US" sz="1800" b="1" dirty="0">
                          <a:effectLst/>
                        </a:rPr>
                        <a:t>91.5%</a:t>
                      </a:r>
                      <a:endParaRPr lang="fr-FR" sz="18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598451097"/>
                  </a:ext>
                </a:extLst>
              </a:tr>
              <a:tr h="308084">
                <a:tc>
                  <a:txBody>
                    <a:bodyPr/>
                    <a:lstStyle/>
                    <a:p>
                      <a:pPr algn="ctr">
                        <a:lnSpc>
                          <a:spcPct val="107000"/>
                        </a:lnSpc>
                        <a:spcAft>
                          <a:spcPts val="0"/>
                        </a:spcAft>
                      </a:pPr>
                      <a:r>
                        <a:rPr lang="en-US" sz="1800" b="1">
                          <a:effectLst/>
                        </a:rPr>
                        <a:t>2023</a:t>
                      </a:r>
                      <a:endParaRPr lang="fr-FR" sz="18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n-US" sz="1800" b="1">
                          <a:effectLst/>
                        </a:rPr>
                        <a:t>209 032</a:t>
                      </a:r>
                      <a:endParaRPr lang="fr-FR" sz="18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n-US" sz="1800" b="1">
                          <a:effectLst/>
                        </a:rPr>
                        <a:t>190 672</a:t>
                      </a:r>
                      <a:endParaRPr lang="fr-FR" sz="18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n-US" sz="1800" b="1" dirty="0">
                          <a:effectLst/>
                        </a:rPr>
                        <a:t>91.2%</a:t>
                      </a:r>
                      <a:endParaRPr lang="fr-FR" sz="18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917641766"/>
                  </a:ext>
                </a:extLst>
              </a:tr>
            </a:tbl>
          </a:graphicData>
        </a:graphic>
      </p:graphicFrame>
      <p:sp>
        <p:nvSpPr>
          <p:cNvPr id="5" name="Rectangle 1"/>
          <p:cNvSpPr>
            <a:spLocks noChangeArrowheads="1"/>
          </p:cNvSpPr>
          <p:nvPr/>
        </p:nvSpPr>
        <p:spPr bwMode="auto">
          <a:xfrm>
            <a:off x="1193836" y="1924611"/>
            <a:ext cx="8046883"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lang="fr-FR" altLang="fr-FR" sz="1600" b="1" u="sng" dirty="0">
                <a:solidFill>
                  <a:srgbClr val="052C34"/>
                </a:solidFill>
              </a:rPr>
              <a:t>Tableau n° 2 : l'évolution de la part des recettes fiscales liées au télépaiement </a:t>
            </a:r>
          </a:p>
          <a:p>
            <a:pPr marL="0" marR="0" lvl="0" indent="0" algn="ctr" defTabSz="914400" rtl="0" eaLnBrk="0" fontAlgn="base" latinLnBrk="0" hangingPunct="0">
              <a:lnSpc>
                <a:spcPct val="100000"/>
              </a:lnSpc>
              <a:spcBef>
                <a:spcPct val="0"/>
              </a:spcBef>
              <a:spcAft>
                <a:spcPct val="0"/>
              </a:spcAft>
              <a:buClrTx/>
              <a:buSzTx/>
              <a:buFontTx/>
              <a:buNone/>
              <a:tabLst/>
            </a:pPr>
            <a:r>
              <a:rPr lang="fr-FR" altLang="fr-FR" sz="1600" b="1" u="sng" dirty="0">
                <a:solidFill>
                  <a:srgbClr val="052C34"/>
                </a:solidFill>
              </a:rPr>
              <a:t> par rapport à la recette globale de la DGI (hors recette TGR) entre 2016 et 2023 </a:t>
            </a:r>
          </a:p>
        </p:txBody>
      </p:sp>
      <p:sp>
        <p:nvSpPr>
          <p:cNvPr id="8" name="Title 1">
            <a:extLst>
              <a:ext uri="{FF2B5EF4-FFF2-40B4-BE49-F238E27FC236}">
                <a16:creationId xmlns:a16="http://schemas.microsoft.com/office/drawing/2014/main" id="{33840CD2-FF83-4963-8E1D-FCD83D2C1B02}"/>
              </a:ext>
            </a:extLst>
          </p:cNvPr>
          <p:cNvSpPr>
            <a:spLocks noGrp="1"/>
          </p:cNvSpPr>
          <p:nvPr>
            <p:ph type="title"/>
          </p:nvPr>
        </p:nvSpPr>
        <p:spPr/>
        <p:txBody>
          <a:bodyPr>
            <a:normAutofit/>
          </a:bodyPr>
          <a:lstStyle/>
          <a:p>
            <a:r>
              <a:rPr lang="fr-FR" u="sng" dirty="0"/>
              <a:t>Résultats et Discussion </a:t>
            </a:r>
            <a:endParaRPr lang="en-US" u="sng" dirty="0"/>
          </a:p>
        </p:txBody>
      </p:sp>
      <p:sp>
        <p:nvSpPr>
          <p:cNvPr id="9" name="ZoneTexte 8"/>
          <p:cNvSpPr txBox="1"/>
          <p:nvPr/>
        </p:nvSpPr>
        <p:spPr>
          <a:xfrm>
            <a:off x="1826696" y="6229679"/>
            <a:ext cx="8486273" cy="307777"/>
          </a:xfrm>
          <a:prstGeom prst="rect">
            <a:avLst/>
          </a:prstGeom>
          <a:noFill/>
        </p:spPr>
        <p:txBody>
          <a:bodyPr wrap="square" rtlCol="0">
            <a:spAutoFit/>
          </a:bodyPr>
          <a:lstStyle/>
          <a:p>
            <a:r>
              <a:rPr lang="fr-FR" sz="1400" b="1" u="sng" dirty="0"/>
              <a:t>Source : Elaboré par nous-mêmes sur la base des rapports d’activités</a:t>
            </a:r>
            <a:endParaRPr lang="fr-FR" dirty="0"/>
          </a:p>
        </p:txBody>
      </p:sp>
      <p:sp>
        <p:nvSpPr>
          <p:cNvPr id="2" name="Espace réservé du numéro de diapositive 1"/>
          <p:cNvSpPr>
            <a:spLocks noGrp="1"/>
          </p:cNvSpPr>
          <p:nvPr>
            <p:ph type="sldNum" sz="quarter" idx="12"/>
          </p:nvPr>
        </p:nvSpPr>
        <p:spPr/>
        <p:txBody>
          <a:bodyPr/>
          <a:lstStyle/>
          <a:p>
            <a:fld id="{16C4AC45-F167-457F-AF5A-70E55A853683}" type="slidenum">
              <a:rPr lang="en-US" sz="1800" b="1" smtClean="0"/>
              <a:pPr/>
              <a:t>6</a:t>
            </a:fld>
            <a:endParaRPr lang="en-US" sz="1800" b="1" dirty="0"/>
          </a:p>
        </p:txBody>
      </p:sp>
    </p:spTree>
    <p:extLst>
      <p:ext uri="{BB962C8B-B14F-4D97-AF65-F5344CB8AC3E}">
        <p14:creationId xmlns:p14="http://schemas.microsoft.com/office/powerpoint/2010/main" val="4882321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677334" y="609600"/>
            <a:ext cx="8596668" cy="831273"/>
          </a:xfrm>
        </p:spPr>
        <p:txBody>
          <a:bodyPr>
            <a:normAutofit/>
          </a:bodyPr>
          <a:lstStyle/>
          <a:p>
            <a:r>
              <a:rPr lang="fr-FR" u="sng" dirty="0"/>
              <a:t>Résultats et Discussion </a:t>
            </a:r>
            <a:endParaRPr lang="en-US" u="sng" dirty="0"/>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677334" y="1745674"/>
            <a:ext cx="10992152" cy="4862944"/>
          </a:xfrm>
        </p:spPr>
        <p:txBody>
          <a:bodyPr>
            <a:noAutofit/>
          </a:bodyPr>
          <a:lstStyle/>
          <a:p>
            <a:r>
              <a:rPr lang="en-US" sz="2400" b="1" dirty="0">
                <a:solidFill>
                  <a:schemeClr val="accent1">
                    <a:lumMod val="50000"/>
                  </a:schemeClr>
                </a:solidFill>
              </a:rPr>
              <a:t> </a:t>
            </a:r>
            <a:r>
              <a:rPr lang="fr-FR" b="1" dirty="0">
                <a:solidFill>
                  <a:schemeClr val="accent1">
                    <a:lumMod val="50000"/>
                  </a:schemeClr>
                </a:solidFill>
              </a:rPr>
              <a:t>ANALYSE DES RAPPORTS D'ACTIVITE DE LA DGI (2016-2023)</a:t>
            </a:r>
            <a:endParaRPr lang="fr-FR" b="1" dirty="0"/>
          </a:p>
          <a:p>
            <a:pPr>
              <a:buNone/>
            </a:pPr>
            <a:r>
              <a:rPr lang="fr-FR" u="sng" dirty="0"/>
              <a:t>Graphique n°2: Evolution de nombre de conversations et question sur </a:t>
            </a:r>
            <a:r>
              <a:rPr lang="fr-FR" u="sng" dirty="0" err="1"/>
              <a:t>DGIbot</a:t>
            </a:r>
            <a:r>
              <a:rPr lang="fr-FR" u="sng" dirty="0"/>
              <a:t>  (2022-2023)</a:t>
            </a:r>
            <a:endParaRPr lang="fr-FR" dirty="0"/>
          </a:p>
          <a:p>
            <a:pPr marL="0" indent="0" algn="ctr">
              <a:buNone/>
            </a:pPr>
            <a:endParaRPr lang="fr-FR" b="1" dirty="0"/>
          </a:p>
        </p:txBody>
      </p:sp>
      <p:sp>
        <p:nvSpPr>
          <p:cNvPr id="5" name="ZoneTexte 4"/>
          <p:cNvSpPr txBox="1"/>
          <p:nvPr/>
        </p:nvSpPr>
        <p:spPr>
          <a:xfrm>
            <a:off x="1829767" y="6245030"/>
            <a:ext cx="8486273" cy="307777"/>
          </a:xfrm>
          <a:prstGeom prst="rect">
            <a:avLst/>
          </a:prstGeom>
          <a:noFill/>
        </p:spPr>
        <p:txBody>
          <a:bodyPr wrap="square" rtlCol="0">
            <a:spAutoFit/>
          </a:bodyPr>
          <a:lstStyle/>
          <a:p>
            <a:r>
              <a:rPr lang="fr-FR" sz="1400" b="1" u="sng" dirty="0"/>
              <a:t>Source : Elaboré par nous-mêmes sur la base des rapports d’activités</a:t>
            </a:r>
            <a:endParaRPr lang="fr-FR" dirty="0"/>
          </a:p>
        </p:txBody>
      </p:sp>
      <p:graphicFrame>
        <p:nvGraphicFramePr>
          <p:cNvPr id="9" name="Graphique 8"/>
          <p:cNvGraphicFramePr/>
          <p:nvPr>
            <p:extLst>
              <p:ext uri="{D42A27DB-BD31-4B8C-83A1-F6EECF244321}">
                <p14:modId xmlns:p14="http://schemas.microsoft.com/office/powerpoint/2010/main" val="909064394"/>
              </p:ext>
            </p:extLst>
          </p:nvPr>
        </p:nvGraphicFramePr>
        <p:xfrm>
          <a:off x="1424067" y="2758189"/>
          <a:ext cx="7824864" cy="3357797"/>
        </p:xfrm>
        <a:graphic>
          <a:graphicData uri="http://schemas.openxmlformats.org/drawingml/2006/chart">
            <c:chart xmlns:c="http://schemas.openxmlformats.org/drawingml/2006/chart" xmlns:r="http://schemas.openxmlformats.org/officeDocument/2006/relationships" r:id="rId3"/>
          </a:graphicData>
        </a:graphic>
      </p:graphicFrame>
      <p:sp>
        <p:nvSpPr>
          <p:cNvPr id="4" name="Espace réservé du numéro de diapositive 3"/>
          <p:cNvSpPr>
            <a:spLocks noGrp="1"/>
          </p:cNvSpPr>
          <p:nvPr>
            <p:ph type="sldNum" sz="quarter" idx="12"/>
          </p:nvPr>
        </p:nvSpPr>
        <p:spPr/>
        <p:txBody>
          <a:bodyPr/>
          <a:lstStyle/>
          <a:p>
            <a:fld id="{16C4AC45-F167-457F-AF5A-70E55A853683}" type="slidenum">
              <a:rPr lang="en-US" sz="1800" b="1" smtClean="0"/>
              <a:pPr/>
              <a:t>7</a:t>
            </a:fld>
            <a:endParaRPr lang="en-US" sz="1800" b="1" dirty="0"/>
          </a:p>
        </p:txBody>
      </p:sp>
    </p:spTree>
    <p:extLst>
      <p:ext uri="{BB962C8B-B14F-4D97-AF65-F5344CB8AC3E}">
        <p14:creationId xmlns:p14="http://schemas.microsoft.com/office/powerpoint/2010/main" val="36499948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518308" y="1454046"/>
            <a:ext cx="9210308" cy="5194329"/>
          </a:xfrm>
        </p:spPr>
        <p:txBody>
          <a:bodyPr>
            <a:noAutofit/>
          </a:bodyPr>
          <a:lstStyle/>
          <a:p>
            <a:r>
              <a:rPr lang="en-US" sz="2800" b="1" dirty="0">
                <a:solidFill>
                  <a:schemeClr val="accent1">
                    <a:lumMod val="50000"/>
                  </a:schemeClr>
                </a:solidFill>
              </a:rPr>
              <a:t> </a:t>
            </a:r>
            <a:r>
              <a:rPr lang="fr-FR" sz="2000" b="1" dirty="0"/>
              <a:t>1. Modernisation et digitalisation des processus fiscaux</a:t>
            </a:r>
          </a:p>
          <a:p>
            <a:pPr marL="717550">
              <a:buFont typeface="Wingdings" pitchFamily="2" charset="2"/>
              <a:buChar char="v"/>
            </a:pPr>
            <a:r>
              <a:rPr lang="fr-FR" sz="2000" dirty="0"/>
              <a:t>Mise en place de la télé-déclaration et du télépaiement</a:t>
            </a:r>
          </a:p>
          <a:p>
            <a:pPr marL="717550">
              <a:buFont typeface="Wingdings" pitchFamily="2" charset="2"/>
              <a:buChar char="v"/>
            </a:pPr>
            <a:r>
              <a:rPr lang="fr-FR" sz="2000" dirty="0"/>
              <a:t>Centralisation des données fiscales sur des plateformes numériques</a:t>
            </a:r>
          </a:p>
          <a:p>
            <a:pPr marL="717550">
              <a:buFont typeface="Wingdings" pitchFamily="2" charset="2"/>
              <a:buChar char="v"/>
            </a:pPr>
            <a:r>
              <a:rPr lang="fr-FR" sz="2000" dirty="0"/>
              <a:t>Automatisation des procédures fiscales</a:t>
            </a:r>
          </a:p>
          <a:p>
            <a:r>
              <a:rPr lang="fr-FR" sz="2000" b="1" dirty="0"/>
              <a:t>2. Stratégie et gouvernance digitale</a:t>
            </a:r>
          </a:p>
          <a:p>
            <a:pPr marL="717550">
              <a:buFont typeface="Wingdings" pitchFamily="2" charset="2"/>
              <a:buChar char="v"/>
            </a:pPr>
            <a:r>
              <a:rPr lang="fr-FR" sz="2000" dirty="0"/>
              <a:t>la stratégie digitale est bien définie</a:t>
            </a:r>
          </a:p>
          <a:p>
            <a:pPr marL="717550">
              <a:buFont typeface="Wingdings" pitchFamily="2" charset="2"/>
              <a:buChar char="v"/>
            </a:pPr>
            <a:r>
              <a:rPr lang="fr-FR" sz="2000" dirty="0"/>
              <a:t>la gouvernance digitale est efficace grâce à une coordination optimisée</a:t>
            </a:r>
          </a:p>
          <a:p>
            <a:pPr marL="717550">
              <a:buFont typeface="Wingdings" pitchFamily="2" charset="2"/>
              <a:buChar char="v"/>
            </a:pPr>
            <a:r>
              <a:rPr lang="fr-FR" sz="2000" dirty="0"/>
              <a:t>Besoin d’un suivi rigoureux des performances des initiatives</a:t>
            </a:r>
          </a:p>
          <a:p>
            <a:r>
              <a:rPr lang="fr-FR" sz="2000" b="1" dirty="0"/>
              <a:t>3.Intégration et efficacité des technologies numériques</a:t>
            </a:r>
          </a:p>
          <a:p>
            <a:pPr marL="717550">
              <a:buFont typeface="Wingdings" pitchFamily="2" charset="2"/>
              <a:buChar char="v"/>
            </a:pPr>
            <a:r>
              <a:rPr lang="fr-FR" sz="2000" dirty="0"/>
              <a:t>l’intelligence artificielle et le </a:t>
            </a:r>
            <a:r>
              <a:rPr lang="fr-FR" sz="2000" dirty="0" err="1"/>
              <a:t>big</a:t>
            </a:r>
            <a:r>
              <a:rPr lang="fr-FR" sz="2000" dirty="0"/>
              <a:t> data ont renforcé l’analyse fiscale</a:t>
            </a:r>
          </a:p>
          <a:p>
            <a:pPr marL="717550">
              <a:buFont typeface="Wingdings" pitchFamily="2" charset="2"/>
              <a:buChar char="v"/>
            </a:pPr>
            <a:r>
              <a:rPr lang="fr-FR" sz="2000" dirty="0"/>
              <a:t>Amélioration de la détection des fraudes et optimisation des audits fiscaux</a:t>
            </a:r>
          </a:p>
          <a:p>
            <a:pPr marL="0" indent="0">
              <a:buNone/>
            </a:pPr>
            <a:endParaRPr lang="fr-FR" sz="2000" b="1" dirty="0"/>
          </a:p>
        </p:txBody>
      </p:sp>
      <p:sp>
        <p:nvSpPr>
          <p:cNvPr id="5" name="Title 1">
            <a:extLst>
              <a:ext uri="{FF2B5EF4-FFF2-40B4-BE49-F238E27FC236}">
                <a16:creationId xmlns:a16="http://schemas.microsoft.com/office/drawing/2014/main" id="{33840CD2-FF83-4963-8E1D-FCD83D2C1B02}"/>
              </a:ext>
            </a:extLst>
          </p:cNvPr>
          <p:cNvSpPr>
            <a:spLocks noGrp="1"/>
          </p:cNvSpPr>
          <p:nvPr>
            <p:ph type="title"/>
          </p:nvPr>
        </p:nvSpPr>
        <p:spPr>
          <a:xfrm>
            <a:off x="677334" y="609600"/>
            <a:ext cx="8596668" cy="831273"/>
          </a:xfrm>
        </p:spPr>
        <p:txBody>
          <a:bodyPr>
            <a:normAutofit/>
          </a:bodyPr>
          <a:lstStyle/>
          <a:p>
            <a:r>
              <a:rPr lang="fr-FR" u="sng" dirty="0"/>
              <a:t>Résultats et Discussion </a:t>
            </a:r>
            <a:endParaRPr lang="en-US" u="sng" dirty="0"/>
          </a:p>
        </p:txBody>
      </p:sp>
      <p:sp>
        <p:nvSpPr>
          <p:cNvPr id="2" name="Espace réservé du numéro de diapositive 1"/>
          <p:cNvSpPr>
            <a:spLocks noGrp="1"/>
          </p:cNvSpPr>
          <p:nvPr>
            <p:ph type="sldNum" sz="quarter" idx="12"/>
          </p:nvPr>
        </p:nvSpPr>
        <p:spPr/>
        <p:txBody>
          <a:bodyPr/>
          <a:lstStyle/>
          <a:p>
            <a:fld id="{16C4AC45-F167-457F-AF5A-70E55A853683}" type="slidenum">
              <a:rPr lang="en-US" sz="1800" b="1" smtClean="0"/>
              <a:pPr/>
              <a:t>8</a:t>
            </a:fld>
            <a:endParaRPr lang="en-US" sz="1800" b="1" dirty="0"/>
          </a:p>
        </p:txBody>
      </p:sp>
    </p:spTree>
    <p:extLst>
      <p:ext uri="{BB962C8B-B14F-4D97-AF65-F5344CB8AC3E}">
        <p14:creationId xmlns:p14="http://schemas.microsoft.com/office/powerpoint/2010/main" val="33018710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518308" y="1785431"/>
            <a:ext cx="9495122" cy="4862944"/>
          </a:xfrm>
        </p:spPr>
        <p:txBody>
          <a:bodyPr>
            <a:noAutofit/>
          </a:bodyPr>
          <a:lstStyle/>
          <a:p>
            <a:r>
              <a:rPr lang="en-US" sz="2400" b="1" dirty="0">
                <a:solidFill>
                  <a:schemeClr val="accent1">
                    <a:lumMod val="50000"/>
                  </a:schemeClr>
                </a:solidFill>
              </a:rPr>
              <a:t> </a:t>
            </a:r>
            <a:r>
              <a:rPr lang="fr-FR" b="1" dirty="0"/>
              <a:t>4. Réduction des coûts administratifs</a:t>
            </a:r>
          </a:p>
          <a:p>
            <a:pPr marL="717550">
              <a:buFont typeface="Wingdings" pitchFamily="2" charset="2"/>
              <a:buChar char="v"/>
            </a:pPr>
            <a:r>
              <a:rPr lang="fr-FR" sz="2000" dirty="0"/>
              <a:t>Diminution des coûts grâce à la dématérialisation</a:t>
            </a:r>
          </a:p>
          <a:p>
            <a:pPr marL="717550">
              <a:buFont typeface="Wingdings" pitchFamily="2" charset="2"/>
              <a:buChar char="v"/>
            </a:pPr>
            <a:r>
              <a:rPr lang="fr-FR" sz="2000" dirty="0"/>
              <a:t>Optimisation des ressources et réduction des erreurs humaines</a:t>
            </a:r>
          </a:p>
          <a:p>
            <a:r>
              <a:rPr lang="fr-FR" b="1" dirty="0"/>
              <a:t>5. Accessibilité et adoption des outils numériques</a:t>
            </a:r>
          </a:p>
          <a:p>
            <a:pPr marL="717550">
              <a:buFont typeface="Wingdings" pitchFamily="2" charset="2"/>
              <a:buChar char="v"/>
            </a:pPr>
            <a:r>
              <a:rPr lang="fr-FR" sz="2000" dirty="0"/>
              <a:t>Utilisation régulière des plateformes numériques fiscales par les fonctionnaires </a:t>
            </a:r>
          </a:p>
          <a:p>
            <a:pPr marL="717550">
              <a:buFont typeface="Wingdings" pitchFamily="2" charset="2"/>
              <a:buChar char="v"/>
            </a:pPr>
            <a:r>
              <a:rPr lang="fr-FR" sz="2000" dirty="0"/>
              <a:t>les outils faciles à manipuler, bien que des ajustements restent nécessaires</a:t>
            </a:r>
          </a:p>
          <a:p>
            <a:r>
              <a:rPr lang="fr-FR" b="1" dirty="0"/>
              <a:t>6. Formation et compétences digitales</a:t>
            </a:r>
          </a:p>
          <a:p>
            <a:pPr marL="717550">
              <a:buFont typeface="Wingdings" pitchFamily="2" charset="2"/>
              <a:buChar char="v"/>
            </a:pPr>
            <a:r>
              <a:rPr lang="fr-FR" sz="2000" dirty="0"/>
              <a:t>Manque d’organisation des formations adaptées aux outils numériques </a:t>
            </a:r>
          </a:p>
          <a:p>
            <a:pPr marL="717550">
              <a:buFont typeface="Wingdings" pitchFamily="2" charset="2"/>
              <a:buChar char="v"/>
            </a:pPr>
            <a:r>
              <a:rPr lang="fr-FR" sz="2000" dirty="0"/>
              <a:t>Absence de formations avancées sur l’intelligence artificielle</a:t>
            </a:r>
          </a:p>
        </p:txBody>
      </p:sp>
      <p:sp>
        <p:nvSpPr>
          <p:cNvPr id="5" name="Title 1">
            <a:extLst>
              <a:ext uri="{FF2B5EF4-FFF2-40B4-BE49-F238E27FC236}">
                <a16:creationId xmlns:a16="http://schemas.microsoft.com/office/drawing/2014/main" id="{33840CD2-FF83-4963-8E1D-FCD83D2C1B02}"/>
              </a:ext>
            </a:extLst>
          </p:cNvPr>
          <p:cNvSpPr>
            <a:spLocks noGrp="1"/>
          </p:cNvSpPr>
          <p:nvPr>
            <p:ph type="title"/>
          </p:nvPr>
        </p:nvSpPr>
        <p:spPr>
          <a:xfrm>
            <a:off x="677334" y="609600"/>
            <a:ext cx="8596668" cy="831273"/>
          </a:xfrm>
        </p:spPr>
        <p:txBody>
          <a:bodyPr>
            <a:normAutofit/>
          </a:bodyPr>
          <a:lstStyle/>
          <a:p>
            <a:r>
              <a:rPr lang="fr-FR" u="sng" dirty="0"/>
              <a:t>Résultats et Discussion </a:t>
            </a:r>
            <a:endParaRPr lang="en-US" u="sng" dirty="0"/>
          </a:p>
        </p:txBody>
      </p:sp>
      <p:sp>
        <p:nvSpPr>
          <p:cNvPr id="2" name="Espace réservé du numéro de diapositive 1"/>
          <p:cNvSpPr>
            <a:spLocks noGrp="1"/>
          </p:cNvSpPr>
          <p:nvPr>
            <p:ph type="sldNum" sz="quarter" idx="12"/>
          </p:nvPr>
        </p:nvSpPr>
        <p:spPr/>
        <p:txBody>
          <a:bodyPr/>
          <a:lstStyle/>
          <a:p>
            <a:fld id="{16C4AC45-F167-457F-AF5A-70E55A853683}" type="slidenum">
              <a:rPr lang="en-US" sz="1800" b="1" smtClean="0"/>
              <a:pPr/>
              <a:t>9</a:t>
            </a:fld>
            <a:endParaRPr lang="en-US" sz="1800" b="1" dirty="0"/>
          </a:p>
        </p:txBody>
      </p:sp>
    </p:spTree>
    <p:extLst>
      <p:ext uri="{BB962C8B-B14F-4D97-AF65-F5344CB8AC3E}">
        <p14:creationId xmlns:p14="http://schemas.microsoft.com/office/powerpoint/2010/main" val="394761409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484</TotalTime>
  <Words>1727</Words>
  <Application>Microsoft Office PowerPoint</Application>
  <PresentationFormat>Widescreen</PresentationFormat>
  <Paragraphs>173</Paragraphs>
  <Slides>13</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Trebuchet MS</vt:lpstr>
      <vt:lpstr>Wingdings</vt:lpstr>
      <vt:lpstr>Wingdings 3</vt:lpstr>
      <vt:lpstr>Facet</vt:lpstr>
      <vt:lpstr>L’IMPACT DE LA TRANSFORMATION DIGITALE SUR LA RECETTE FISCALE : CAS DE LA DIRECTION GENERALE DES IMPOTS  </vt:lpstr>
      <vt:lpstr>Introduction</vt:lpstr>
      <vt:lpstr>Revue de la Littérature </vt:lpstr>
      <vt:lpstr>Résultats et Discussion </vt:lpstr>
      <vt:lpstr>Résultats et Discussion </vt:lpstr>
      <vt:lpstr>Résultats et Discussion </vt:lpstr>
      <vt:lpstr>Résultats et Discussion </vt:lpstr>
      <vt:lpstr>Résultats et Discussion </vt:lpstr>
      <vt:lpstr>Résultats et Discussion </vt:lpstr>
      <vt:lpstr>Résultats et Discussion </vt:lpstr>
      <vt:lpstr>Conclusion </vt:lpstr>
      <vt:lpstr>Conclusion </vt:lpstr>
      <vt:lpstr>Questions et discussion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Shani Carter</dc:creator>
  <cp:lastModifiedBy>Shani Carter</cp:lastModifiedBy>
  <cp:revision>66</cp:revision>
  <dcterms:created xsi:type="dcterms:W3CDTF">2020-02-19T16:22:48Z</dcterms:created>
  <dcterms:modified xsi:type="dcterms:W3CDTF">2025-03-22T01:59:28Z</dcterms:modified>
</cp:coreProperties>
</file>