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86" r:id="rId3"/>
    <p:sldId id="280" r:id="rId4"/>
    <p:sldId id="276" r:id="rId5"/>
    <p:sldId id="288" r:id="rId6"/>
    <p:sldId id="290" r:id="rId7"/>
    <p:sldId id="285" r:id="rId8"/>
    <p:sldId id="305" r:id="rId9"/>
    <p:sldId id="302" r:id="rId10"/>
    <p:sldId id="306" r:id="rId11"/>
    <p:sldId id="278" r:id="rId12"/>
    <p:sldId id="279" r:id="rId13"/>
    <p:sldId id="282" r:id="rId14"/>
    <p:sldId id="293" r:id="rId15"/>
    <p:sldId id="310" r:id="rId16"/>
    <p:sldId id="274" r:id="rId17"/>
    <p:sldId id="284" r:id="rId18"/>
    <p:sldId id="298" r:id="rId19"/>
    <p:sldId id="300" r:id="rId20"/>
    <p:sldId id="308"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450"/>
    <a:srgbClr val="404040"/>
    <a:srgbClr val="486113"/>
    <a:srgbClr val="FFC000"/>
    <a:srgbClr val="052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8423" autoAdjust="0"/>
  </p:normalViewPr>
  <p:slideViewPr>
    <p:cSldViewPr snapToGrid="0">
      <p:cViewPr varScale="1">
        <p:scale>
          <a:sx n="80" d="100"/>
          <a:sy n="80" d="100"/>
        </p:scale>
        <p:origin x="710"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2EC22D-4609-454E-9720-7B2C3F8E9C2A}" type="datetimeFigureOut">
              <a:rPr lang="fr-FR" smtClean="0"/>
              <a:pPr/>
              <a:t>30/04/2023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A4EF7A-7D96-4CB5-AF41-57CF8CD81A4D}" type="slidenum">
              <a:rPr lang="fr-FR" smtClean="0"/>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BA745-7503-47A3-910A-E96A61E8642C}" type="datetimeFigureOut">
              <a:rPr lang="fr-FR" smtClean="0"/>
              <a:pPr/>
              <a:t>30/04/2023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46E12-B323-4D3F-B141-18BD8C3FB976}"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02814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2814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 </a:t>
            </a:r>
          </a:p>
          <a:p>
            <a:pPr algn="just">
              <a:buNone/>
            </a:pPr>
            <a:endParaRPr lang="en-US" sz="1200" dirty="0">
              <a:solidFill>
                <a:srgbClr val="052C34"/>
              </a:solidFill>
              <a:latin typeface="Times New Roman" pitchFamily="18" charset="0"/>
              <a:cs typeface="Times New Roman" pitchFamily="18" charset="0"/>
            </a:endParaRPr>
          </a:p>
          <a:p>
            <a:pPr algn="just">
              <a:buNone/>
            </a:pPr>
            <a:endParaRPr lang="en-US" sz="1200" dirty="0">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 </a:t>
            </a:r>
          </a:p>
          <a:p>
            <a:pPr algn="just">
              <a:buNone/>
            </a:pPr>
            <a:endParaRPr lang="en-US" sz="1200" dirty="0">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74A3485B-CD99-4D36-ADCC-6E096FD31E7B}" type="slidenum">
              <a:rPr lang="fr-FR" smtClean="0"/>
              <a:pPr/>
              <a:t>2</a:t>
            </a:fld>
            <a:endParaRPr lang="fr-FR"/>
          </a:p>
        </p:txBody>
      </p:sp>
    </p:spTree>
    <p:extLst>
      <p:ext uri="{BB962C8B-B14F-4D97-AF65-F5344CB8AC3E}">
        <p14:creationId xmlns:p14="http://schemas.microsoft.com/office/powerpoint/2010/main" val="3388993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20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7BDAF65-793A-4113-973E-85871E4D364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4" name="Espace réservé du numéro de diapositive 3"/>
          <p:cNvSpPr>
            <a:spLocks noGrp="1"/>
          </p:cNvSpPr>
          <p:nvPr>
            <p:ph type="sldNum" sz="quarter" idx="10"/>
          </p:nvPr>
        </p:nvSpPr>
        <p:spPr/>
        <p:txBody>
          <a:bodyPr/>
          <a:lstStyle/>
          <a:p>
            <a:fld id="{B7BDAF65-793A-4113-973E-85871E4D364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4" name="Espace réservé du numéro de diapositive 3"/>
          <p:cNvSpPr>
            <a:spLocks noGrp="1"/>
          </p:cNvSpPr>
          <p:nvPr>
            <p:ph type="sldNum" sz="quarter" idx="10"/>
          </p:nvPr>
        </p:nvSpPr>
        <p:spPr/>
        <p:txBody>
          <a:bodyPr/>
          <a:lstStyle/>
          <a:p>
            <a:fld id="{B7BDAF65-793A-4113-973E-85871E4D364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E0246E12-B323-4D3F-B141-18BD8C3FB976}"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pPr/>
              <a:t>4/30/2023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pPr/>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273077" y="1371594"/>
            <a:ext cx="8124076" cy="1515013"/>
          </a:xfrm>
        </p:spPr>
        <p:txBody>
          <a:bodyPr/>
          <a:lstStyle/>
          <a:p>
            <a:pPr algn="ctr"/>
            <a:r>
              <a:rPr lang="fr-FR" sz="3200" b="1" dirty="0">
                <a:latin typeface="Times New Roman" pitchFamily="18" charset="0"/>
                <a:cs typeface="Times New Roman" pitchFamily="18" charset="0"/>
              </a:rPr>
              <a:t>La perception de la qualité de service dans les hôpitaux publics à l’ère de la crise :</a:t>
            </a:r>
            <a:br>
              <a:rPr lang="fr-FR" sz="3200" b="1" dirty="0">
                <a:latin typeface="Times New Roman" pitchFamily="18" charset="0"/>
                <a:cs typeface="Times New Roman" pitchFamily="18" charset="0"/>
              </a:rPr>
            </a:br>
            <a:r>
              <a:rPr lang="fr-FR" sz="3200" b="1" dirty="0">
                <a:latin typeface="Times New Roman" pitchFamily="18" charset="0"/>
                <a:cs typeface="Times New Roman" pitchFamily="18" charset="0"/>
              </a:rPr>
              <a:t> </a:t>
            </a:r>
            <a:r>
              <a:rPr lang="fr-FR" sz="3200" dirty="0">
                <a:latin typeface="Times New Roman" pitchFamily="18" charset="0"/>
                <a:cs typeface="Times New Roman" pitchFamily="18" charset="0"/>
              </a:rPr>
              <a:t>Cas de l’hôpital Hassan II Agadir -Maroc</a:t>
            </a:r>
            <a:r>
              <a:rPr lang="fr-FR" sz="3200" b="1" dirty="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a:xfrm>
            <a:off x="1011382" y="3643745"/>
            <a:ext cx="8575963" cy="1759528"/>
          </a:xfrm>
        </p:spPr>
        <p:txBody>
          <a:bodyPr>
            <a:noAutofit/>
          </a:bodyPr>
          <a:lstStyle/>
          <a:p>
            <a:pPr algn="l"/>
            <a:r>
              <a:rPr lang="en-US" sz="2000" b="1" dirty="0" err="1">
                <a:latin typeface="Times New Roman" pitchFamily="18" charset="0"/>
                <a:cs typeface="Times New Roman" pitchFamily="18" charset="0"/>
              </a:rPr>
              <a:t>Dounia</a:t>
            </a:r>
            <a:r>
              <a:rPr lang="en-US" sz="2000" b="1" dirty="0">
                <a:latin typeface="Times New Roman" pitchFamily="18" charset="0"/>
                <a:cs typeface="Times New Roman" pitchFamily="18" charset="0"/>
              </a:rPr>
              <a:t> BOUDAD               </a:t>
            </a:r>
            <a:r>
              <a:rPr lang="en-US" dirty="0" err="1">
                <a:latin typeface="Times New Roman" pitchFamily="18" charset="0"/>
                <a:cs typeface="Times New Roman" pitchFamily="18" charset="0"/>
              </a:rPr>
              <a:t>Doctorante</a:t>
            </a:r>
            <a:r>
              <a:rPr lang="en-US" dirty="0">
                <a:latin typeface="Times New Roman" pitchFamily="18" charset="0"/>
                <a:cs typeface="Times New Roman" pitchFamily="18" charset="0"/>
              </a:rPr>
              <a:t>, FSJES </a:t>
            </a:r>
            <a:r>
              <a:rPr lang="en-US" dirty="0" err="1">
                <a:latin typeface="Times New Roman" pitchFamily="18" charset="0"/>
                <a:cs typeface="Times New Roman" pitchFamily="18" charset="0"/>
              </a:rPr>
              <a:t>Agadir</a:t>
            </a:r>
            <a:r>
              <a:rPr lang="en-US" dirty="0">
                <a:latin typeface="Times New Roman" pitchFamily="18" charset="0"/>
                <a:cs typeface="Times New Roman" pitchFamily="18" charset="0"/>
              </a:rPr>
              <a:t> UIZ</a:t>
            </a:r>
          </a:p>
          <a:p>
            <a:pPr algn="l"/>
            <a:r>
              <a:rPr lang="en-US" b="1" dirty="0">
                <a:latin typeface="Times New Roman" pitchFamily="18" charset="0"/>
                <a:cs typeface="Times New Roman" pitchFamily="18" charset="0"/>
              </a:rPr>
              <a:t>Morad ERRACHIDI              </a:t>
            </a:r>
            <a:r>
              <a:rPr lang="en-US" dirty="0" err="1">
                <a:latin typeface="Times New Roman" pitchFamily="18" charset="0"/>
                <a:cs typeface="Times New Roman" pitchFamily="18" charset="0"/>
              </a:rPr>
              <a:t>Doctorant</a:t>
            </a:r>
            <a:r>
              <a:rPr lang="en-US" dirty="0">
                <a:latin typeface="Times New Roman" pitchFamily="18" charset="0"/>
                <a:cs typeface="Times New Roman" pitchFamily="18" charset="0"/>
              </a:rPr>
              <a:t>, FSJES </a:t>
            </a:r>
            <a:r>
              <a:rPr lang="en-US" dirty="0" err="1">
                <a:latin typeface="Times New Roman" pitchFamily="18" charset="0"/>
                <a:cs typeface="Times New Roman" pitchFamily="18" charset="0"/>
              </a:rPr>
              <a:t>Agadir</a:t>
            </a:r>
            <a:r>
              <a:rPr lang="en-US" dirty="0">
                <a:latin typeface="Times New Roman" pitchFamily="18" charset="0"/>
                <a:cs typeface="Times New Roman" pitchFamily="18" charset="0"/>
              </a:rPr>
              <a:t> UIZ</a:t>
            </a:r>
          </a:p>
          <a:p>
            <a:pPr algn="l"/>
            <a:r>
              <a:rPr lang="en-US" b="1" dirty="0" err="1">
                <a:latin typeface="Times New Roman" pitchFamily="18" charset="0"/>
                <a:cs typeface="Times New Roman" pitchFamily="18" charset="0"/>
              </a:rPr>
              <a:t>Malika</a:t>
            </a:r>
            <a:r>
              <a:rPr lang="en-US" b="1" dirty="0">
                <a:latin typeface="Times New Roman" pitchFamily="18" charset="0"/>
                <a:cs typeface="Times New Roman" pitchFamily="18" charset="0"/>
              </a:rPr>
              <a:t> AJERAME                 </a:t>
            </a:r>
            <a:r>
              <a:rPr lang="en-US" dirty="0" err="1">
                <a:latin typeface="Times New Roman" pitchFamily="18" charset="0"/>
                <a:cs typeface="Times New Roman" pitchFamily="18" charset="0"/>
              </a:rPr>
              <a:t>Professeur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Habilité</a:t>
            </a:r>
            <a:r>
              <a:rPr lang="en-US" dirty="0">
                <a:latin typeface="Times New Roman" pitchFamily="18" charset="0"/>
                <a:cs typeface="Times New Roman" pitchFamily="18" charset="0"/>
              </a:rPr>
              <a:t>, FSJES </a:t>
            </a:r>
            <a:r>
              <a:rPr lang="en-US" dirty="0" err="1">
                <a:latin typeface="Times New Roman" pitchFamily="18" charset="0"/>
                <a:cs typeface="Times New Roman" pitchFamily="18" charset="0"/>
              </a:rPr>
              <a:t>Agadir</a:t>
            </a:r>
            <a:r>
              <a:rPr lang="en-US" dirty="0">
                <a:latin typeface="Times New Roman" pitchFamily="18" charset="0"/>
                <a:cs typeface="Times New Roman" pitchFamily="18" charset="0"/>
              </a:rPr>
              <a:t> UIZ</a:t>
            </a:r>
          </a:p>
          <a:p>
            <a:pPr algn="l"/>
            <a:r>
              <a:rPr lang="en-US" b="1" dirty="0">
                <a:latin typeface="Times New Roman" pitchFamily="18" charset="0"/>
                <a:cs typeface="Times New Roman" pitchFamily="18" charset="0"/>
              </a:rPr>
              <a:t>Lahoucine ABOUDRAR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Professeur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d’Enseignement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Supérieure</a:t>
            </a:r>
            <a:r>
              <a:rPr lang="en-US" dirty="0">
                <a:latin typeface="Times New Roman" pitchFamily="18" charset="0"/>
                <a:cs typeface="Times New Roman" pitchFamily="18" charset="0"/>
              </a:rPr>
              <a:t>, FSJES </a:t>
            </a:r>
            <a:r>
              <a:rPr lang="en-US" dirty="0" err="1">
                <a:latin typeface="Times New Roman" pitchFamily="18" charset="0"/>
                <a:cs typeface="Times New Roman" pitchFamily="18" charset="0"/>
              </a:rPr>
              <a:t>Agadir</a:t>
            </a:r>
            <a:r>
              <a:rPr lang="en-US" dirty="0">
                <a:latin typeface="Times New Roman" pitchFamily="18" charset="0"/>
                <a:cs typeface="Times New Roman" pitchFamily="18" charset="0"/>
              </a:rPr>
              <a:t> UIZ</a:t>
            </a:r>
          </a:p>
          <a:p>
            <a:pPr algn="l"/>
            <a:endParaRPr lang="en-US" dirty="0">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5" cstate="print"/>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1">
            <a:extLst>
              <a:ext uri="{FF2B5EF4-FFF2-40B4-BE49-F238E27FC236}">
                <a16:creationId xmlns:a16="http://schemas.microsoft.com/office/drawing/2014/main" id="{7894EAAE-155C-47E3-945D-D845A8D08D6F}"/>
              </a:ext>
            </a:extLst>
          </p:cNvPr>
          <p:cNvSpPr txBox="1"/>
          <p:nvPr/>
        </p:nvSpPr>
        <p:spPr>
          <a:xfrm>
            <a:off x="-425103" y="198759"/>
            <a:ext cx="9985109" cy="1107996"/>
          </a:xfrm>
          <a:prstGeom prst="rect">
            <a:avLst/>
          </a:prstGeom>
          <a:noFill/>
        </p:spPr>
        <p:txBody>
          <a:bodyPr wrap="square" lIns="121917" tIns="60958" rIns="121917" bIns="60958" rtlCol="0">
            <a:spAutoFit/>
          </a:bodyPr>
          <a:lstStyle/>
          <a:p>
            <a:pPr algn="ctr" defTabSz="914377">
              <a:defRPr/>
            </a:pPr>
            <a:r>
              <a:rPr lang="fr-FR" sz="6400" b="1" dirty="0">
                <a:solidFill>
                  <a:srgbClr val="002060"/>
                </a:solidFill>
                <a:latin typeface="Narkisim" panose="020E0502050101010101" pitchFamily="34" charset="-79"/>
                <a:ea typeface="Noto Sans" panose="020B0502040504020204" pitchFamily="34"/>
                <a:cs typeface="Narkisim" panose="020E0502050101010101" pitchFamily="34" charset="-79"/>
              </a:rPr>
              <a:t> Résultats de la recherche </a:t>
            </a:r>
            <a:endParaRPr lang="en-GB" sz="6400" b="1" dirty="0">
              <a:solidFill>
                <a:srgbClr val="002060"/>
              </a:solidFill>
              <a:latin typeface="Narkisim" panose="020E0502050101010101" pitchFamily="34" charset="-79"/>
              <a:ea typeface="Noto Sans" panose="020B0502040504020204" pitchFamily="34"/>
              <a:cs typeface="Narkisim" panose="020E0502050101010101" pitchFamily="34" charset="-79"/>
            </a:endParaRPr>
          </a:p>
        </p:txBody>
      </p:sp>
      <p:pic>
        <p:nvPicPr>
          <p:cNvPr id="6" name="Image 5">
            <a:extLst>
              <a:ext uri="{FF2B5EF4-FFF2-40B4-BE49-F238E27FC236}">
                <a16:creationId xmlns:a16="http://schemas.microsoft.com/office/drawing/2014/main" id="{BF77D3D9-8E0B-4D36-BE0F-7F3B9F2E2231}"/>
              </a:ext>
            </a:extLst>
          </p:cNvPr>
          <p:cNvPicPr>
            <a:picLocks noChangeAspect="1"/>
          </p:cNvPicPr>
          <p:nvPr/>
        </p:nvPicPr>
        <p:blipFill>
          <a:blip r:embed="rId3"/>
          <a:stretch>
            <a:fillRect/>
          </a:stretch>
        </p:blipFill>
        <p:spPr>
          <a:xfrm>
            <a:off x="3695733" y="1471188"/>
            <a:ext cx="4704523" cy="5065224"/>
          </a:xfrm>
          <a:prstGeom prst="rect">
            <a:avLst/>
          </a:prstGeom>
        </p:spPr>
      </p:pic>
    </p:spTree>
    <p:extLst>
      <p:ext uri="{BB962C8B-B14F-4D97-AF65-F5344CB8AC3E}">
        <p14:creationId xmlns:p14="http://schemas.microsoft.com/office/powerpoint/2010/main" val="156046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152395"/>
            <a:ext cx="8596668" cy="831273"/>
          </a:xfrm>
        </p:spPr>
        <p:txBody>
          <a:bodyPr>
            <a:normAutofit/>
          </a:bodyPr>
          <a:lstStyle/>
          <a:p>
            <a:pPr algn="ctr"/>
            <a:r>
              <a:rPr lang="fr-FR" sz="2800" b="1" dirty="0">
                <a:solidFill>
                  <a:schemeClr val="tx2">
                    <a:lumMod val="60000"/>
                    <a:lumOff val="40000"/>
                  </a:schemeClr>
                </a:solidFill>
                <a:latin typeface="Cambria" pitchFamily="18" charset="0"/>
                <a:cs typeface="Times New Roman" pitchFamily="18" charset="0"/>
              </a:rPr>
              <a:t>Nuage de mots clés issu des guides d’entretiens</a:t>
            </a:r>
            <a:endParaRPr lang="en-US" sz="2800" u="sng" dirty="0">
              <a:solidFill>
                <a:schemeClr val="tx2">
                  <a:lumMod val="60000"/>
                  <a:lumOff val="40000"/>
                </a:schemeClr>
              </a:solidFill>
              <a:latin typeface="Cambria" pitchFamily="18" charset="0"/>
              <a:cs typeface="Times New Roman" pitchFamily="18" charset="0"/>
            </a:endParaRPr>
          </a:p>
        </p:txBody>
      </p:sp>
      <p:pic>
        <p:nvPicPr>
          <p:cNvPr id="4" name="Image 3" descr="Requête de fréquence de mots.jpg"/>
          <p:cNvPicPr>
            <a:picLocks noChangeAspect="1"/>
          </p:cNvPicPr>
          <p:nvPr/>
        </p:nvPicPr>
        <p:blipFill>
          <a:blip r:embed="rId3"/>
          <a:stretch>
            <a:fillRect/>
          </a:stretch>
        </p:blipFill>
        <p:spPr>
          <a:xfrm>
            <a:off x="1005837" y="1214846"/>
            <a:ext cx="8530046" cy="4885509"/>
          </a:xfrm>
          <a:prstGeom prst="rect">
            <a:avLst/>
          </a:prstGeom>
        </p:spPr>
      </p:pic>
      <p:sp>
        <p:nvSpPr>
          <p:cNvPr id="5" name="Rectangle 4"/>
          <p:cNvSpPr/>
          <p:nvPr/>
        </p:nvSpPr>
        <p:spPr>
          <a:xfrm>
            <a:off x="5302309" y="6235728"/>
            <a:ext cx="3461204" cy="369332"/>
          </a:xfrm>
          <a:prstGeom prst="rect">
            <a:avLst/>
          </a:prstGeom>
        </p:spPr>
        <p:txBody>
          <a:bodyPr wrap="none">
            <a:spAutoFit/>
          </a:bodyPr>
          <a:lstStyle/>
          <a:p>
            <a:r>
              <a:rPr lang="fr-FR" dirty="0">
                <a:latin typeface="Times New Roman" pitchFamily="18" charset="0"/>
                <a:cs typeface="Times New Roman" pitchFamily="18" charset="0"/>
              </a:rPr>
              <a:t>Source : Sortie du logiciel Nvivo10</a:t>
            </a:r>
          </a:p>
        </p:txBody>
      </p:sp>
    </p:spTree>
    <p:extLst>
      <p:ext uri="{BB962C8B-B14F-4D97-AF65-F5344CB8AC3E}">
        <p14:creationId xmlns:p14="http://schemas.microsoft.com/office/powerpoint/2010/main" val="48823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51208" y="322217"/>
            <a:ext cx="8596668" cy="831273"/>
          </a:xfrm>
        </p:spPr>
        <p:txBody>
          <a:bodyPr>
            <a:normAutofit fontScale="90000"/>
          </a:bodyPr>
          <a:lstStyle/>
          <a:p>
            <a:pPr algn="ctr"/>
            <a:r>
              <a:rPr lang="fr-FR" sz="2800" b="1" dirty="0" err="1">
                <a:solidFill>
                  <a:schemeClr val="tx2">
                    <a:lumMod val="60000"/>
                    <a:lumOff val="40000"/>
                  </a:schemeClr>
                </a:solidFill>
                <a:latin typeface="Cambria" pitchFamily="18" charset="0"/>
              </a:rPr>
              <a:t>Synapsie</a:t>
            </a:r>
            <a:r>
              <a:rPr lang="fr-FR" sz="2800" b="1" dirty="0">
                <a:solidFill>
                  <a:schemeClr val="tx2">
                    <a:lumMod val="60000"/>
                    <a:lumOff val="40000"/>
                  </a:schemeClr>
                </a:solidFill>
                <a:latin typeface="Cambria" pitchFamily="18" charset="0"/>
              </a:rPr>
              <a:t> textuelle du concept « Qualité de service »  </a:t>
            </a:r>
            <a:endParaRPr lang="en-US" sz="2800" u="sng" dirty="0">
              <a:solidFill>
                <a:schemeClr val="tx2">
                  <a:lumMod val="60000"/>
                  <a:lumOff val="40000"/>
                </a:schemeClr>
              </a:solidFill>
              <a:latin typeface="Cambria" pitchFamily="18" charset="0"/>
            </a:endParaRPr>
          </a:p>
        </p:txBody>
      </p:sp>
      <p:pic>
        <p:nvPicPr>
          <p:cNvPr id="4" name="Espace réservé du contenu 3" descr="D:\BOUDAD DOUNIA\DOCTORAT  2021-2022\Communication et Article\BINKOUR--COMUNICATION\Requête de recherche textuelle - Aperçu des résultats Qualité.jpg"/>
          <p:cNvPicPr>
            <a:picLocks noGrp="1"/>
          </p:cNvPicPr>
          <p:nvPr>
            <p:ph idx="1"/>
          </p:nvPr>
        </p:nvPicPr>
        <p:blipFill>
          <a:blip r:embed="rId3" cstate="print"/>
          <a:srcRect/>
          <a:stretch>
            <a:fillRect/>
          </a:stretch>
        </p:blipFill>
        <p:spPr bwMode="auto">
          <a:xfrm>
            <a:off x="898634" y="1324303"/>
            <a:ext cx="8324194" cy="4755036"/>
          </a:xfrm>
          <a:prstGeom prst="rect">
            <a:avLst/>
          </a:prstGeom>
          <a:noFill/>
          <a:ln w="9525">
            <a:noFill/>
            <a:miter lim="800000"/>
            <a:headEnd/>
            <a:tailEnd/>
          </a:ln>
        </p:spPr>
      </p:pic>
      <p:sp>
        <p:nvSpPr>
          <p:cNvPr id="5" name="Rectangle 4"/>
          <p:cNvSpPr/>
          <p:nvPr/>
        </p:nvSpPr>
        <p:spPr>
          <a:xfrm>
            <a:off x="5302309" y="6235728"/>
            <a:ext cx="3461204" cy="369332"/>
          </a:xfrm>
          <a:prstGeom prst="rect">
            <a:avLst/>
          </a:prstGeom>
        </p:spPr>
        <p:txBody>
          <a:bodyPr wrap="none">
            <a:spAutoFit/>
          </a:bodyPr>
          <a:lstStyle/>
          <a:p>
            <a:r>
              <a:rPr lang="fr-FR" dirty="0">
                <a:latin typeface="Times New Roman" pitchFamily="18" charset="0"/>
                <a:cs typeface="Times New Roman" pitchFamily="18" charset="0"/>
              </a:rPr>
              <a:t>Source : Sortie du logiciel Nvivo10</a:t>
            </a:r>
          </a:p>
        </p:txBody>
      </p:sp>
    </p:spTree>
    <p:extLst>
      <p:ext uri="{BB962C8B-B14F-4D97-AF65-F5344CB8AC3E}">
        <p14:creationId xmlns:p14="http://schemas.microsoft.com/office/powerpoint/2010/main" val="165997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91588"/>
            <a:ext cx="8596668" cy="1320800"/>
          </a:xfrm>
        </p:spPr>
        <p:txBody>
          <a:bodyPr>
            <a:normAutofit/>
          </a:bodyPr>
          <a:lstStyle/>
          <a:p>
            <a:pPr algn="ctr"/>
            <a:r>
              <a:rPr lang="fr-FR" sz="2800" b="1" dirty="0" err="1">
                <a:solidFill>
                  <a:schemeClr val="tx2">
                    <a:lumMod val="60000"/>
                    <a:lumOff val="40000"/>
                  </a:schemeClr>
                </a:solidFill>
                <a:latin typeface="Cambria" pitchFamily="18" charset="0"/>
              </a:rPr>
              <a:t>Synapsie</a:t>
            </a:r>
            <a:r>
              <a:rPr lang="fr-FR" sz="2800" b="1" dirty="0">
                <a:solidFill>
                  <a:schemeClr val="tx2">
                    <a:lumMod val="60000"/>
                    <a:lumOff val="40000"/>
                  </a:schemeClr>
                </a:solidFill>
                <a:latin typeface="Cambria" pitchFamily="18" charset="0"/>
              </a:rPr>
              <a:t> textuelle du concept « Crise »</a:t>
            </a:r>
            <a:br>
              <a:rPr lang="fr-FR" sz="2800" b="1" dirty="0">
                <a:solidFill>
                  <a:schemeClr val="tx2">
                    <a:lumMod val="60000"/>
                    <a:lumOff val="40000"/>
                  </a:schemeClr>
                </a:solidFill>
                <a:latin typeface="Cambria" pitchFamily="18" charset="0"/>
              </a:rPr>
            </a:br>
            <a:endParaRPr lang="fr-FR" sz="2800" b="1" dirty="0">
              <a:solidFill>
                <a:schemeClr val="tx2">
                  <a:lumMod val="60000"/>
                  <a:lumOff val="40000"/>
                </a:schemeClr>
              </a:solidFill>
              <a:latin typeface="Cambria" pitchFamily="18" charset="0"/>
            </a:endParaRPr>
          </a:p>
        </p:txBody>
      </p:sp>
      <p:pic>
        <p:nvPicPr>
          <p:cNvPr id="4" name="Espace réservé du contenu 3" descr="D:\BOUDAD DOUNIA\DOCTORAT  2021-2022\Communication et Article\BINKOUR--COMUNICATION\Requête de recherche textuelle - Aperçu des résultats Crise.jpg"/>
          <p:cNvPicPr>
            <a:picLocks noGrp="1"/>
          </p:cNvPicPr>
          <p:nvPr>
            <p:ph idx="1"/>
          </p:nvPr>
        </p:nvPicPr>
        <p:blipFill>
          <a:blip r:embed="rId3" cstate="print"/>
          <a:srcRect/>
          <a:stretch>
            <a:fillRect/>
          </a:stretch>
        </p:blipFill>
        <p:spPr bwMode="auto">
          <a:xfrm>
            <a:off x="836023" y="1005839"/>
            <a:ext cx="7785463" cy="5316583"/>
          </a:xfrm>
          <a:prstGeom prst="rect">
            <a:avLst/>
          </a:prstGeom>
          <a:noFill/>
          <a:ln w="9525">
            <a:noFill/>
            <a:miter lim="800000"/>
            <a:headEnd/>
            <a:tailEnd/>
          </a:ln>
        </p:spPr>
      </p:pic>
      <p:sp>
        <p:nvSpPr>
          <p:cNvPr id="5" name="Rectangle 4"/>
          <p:cNvSpPr/>
          <p:nvPr/>
        </p:nvSpPr>
        <p:spPr>
          <a:xfrm>
            <a:off x="5302309" y="6235728"/>
            <a:ext cx="3461204" cy="369332"/>
          </a:xfrm>
          <a:prstGeom prst="rect">
            <a:avLst/>
          </a:prstGeom>
        </p:spPr>
        <p:txBody>
          <a:bodyPr wrap="none">
            <a:spAutoFit/>
          </a:bodyPr>
          <a:lstStyle/>
          <a:p>
            <a:r>
              <a:rPr lang="fr-FR" dirty="0">
                <a:latin typeface="Times New Roman" pitchFamily="18" charset="0"/>
                <a:cs typeface="Times New Roman" pitchFamily="18" charset="0"/>
              </a:rPr>
              <a:t>Source : Sortie du logiciel Nvivo10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6" y="136460"/>
            <a:ext cx="3837788" cy="532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latin typeface="Times New Roman" pitchFamily="18" charset="0"/>
                <a:cs typeface="Times New Roman" pitchFamily="18" charset="0"/>
              </a:rPr>
              <a:t>communication</a:t>
            </a:r>
            <a:endParaRPr lang="fr-FR" sz="2400" dirty="0">
              <a:latin typeface="Times New Roman" pitchFamily="18" charset="0"/>
              <a:cs typeface="Times New Roman" pitchFamily="18" charset="0"/>
            </a:endParaRPr>
          </a:p>
        </p:txBody>
      </p:sp>
      <p:sp>
        <p:nvSpPr>
          <p:cNvPr id="5" name="Rectangle 4"/>
          <p:cNvSpPr/>
          <p:nvPr/>
        </p:nvSpPr>
        <p:spPr>
          <a:xfrm>
            <a:off x="6318911" y="1883391"/>
            <a:ext cx="3098043" cy="2743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solidFill>
                  <a:schemeClr val="tx1"/>
                </a:solidFill>
                <a:latin typeface="Times New Roman" pitchFamily="18" charset="0"/>
                <a:cs typeface="Times New Roman" pitchFamily="18" charset="0"/>
              </a:rPr>
              <a:t>Qualité de service </a:t>
            </a:r>
          </a:p>
          <a:p>
            <a:pPr algn="ctr"/>
            <a:endParaRPr lang="fr-FR" sz="2400" b="1" dirty="0">
              <a:solidFill>
                <a:schemeClr val="tx1"/>
              </a:solidFill>
              <a:latin typeface="Times New Roman" pitchFamily="18" charset="0"/>
              <a:cs typeface="Times New Roman" pitchFamily="18" charset="0"/>
            </a:endParaRPr>
          </a:p>
          <a:p>
            <a:pPr algn="ctr"/>
            <a:r>
              <a:rPr lang="fr-FR" sz="2400" b="1" dirty="0">
                <a:solidFill>
                  <a:schemeClr val="tx1"/>
                </a:solidFill>
                <a:latin typeface="Times New Roman" pitchFamily="18" charset="0"/>
                <a:cs typeface="Times New Roman" pitchFamily="18" charset="0"/>
              </a:rPr>
              <a:t>(</a:t>
            </a:r>
            <a:r>
              <a:rPr lang="fr-FR" sz="2400" dirty="0">
                <a:solidFill>
                  <a:schemeClr val="tx1"/>
                </a:solidFill>
                <a:latin typeface="Times New Roman" pitchFamily="18" charset="0"/>
                <a:cs typeface="Times New Roman" pitchFamily="18" charset="0"/>
              </a:rPr>
              <a:t>en temps de crise)</a:t>
            </a:r>
            <a:endParaRPr lang="fr-FR" sz="2400" dirty="0">
              <a:latin typeface="Times New Roman" pitchFamily="18" charset="0"/>
              <a:cs typeface="Times New Roman" pitchFamily="18" charset="0"/>
            </a:endParaRPr>
          </a:p>
        </p:txBody>
      </p:sp>
      <p:sp>
        <p:nvSpPr>
          <p:cNvPr id="6" name="Rectangle 5"/>
          <p:cNvSpPr/>
          <p:nvPr/>
        </p:nvSpPr>
        <p:spPr>
          <a:xfrm>
            <a:off x="218364" y="793819"/>
            <a:ext cx="3804791" cy="4754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Times New Roman" pitchFamily="18" charset="0"/>
                <a:cs typeface="Times New Roman" pitchFamily="18" charset="0"/>
              </a:rPr>
              <a:t>Empathie</a:t>
            </a:r>
          </a:p>
        </p:txBody>
      </p:sp>
      <p:sp>
        <p:nvSpPr>
          <p:cNvPr id="7" name="Rectangle 6"/>
          <p:cNvSpPr/>
          <p:nvPr/>
        </p:nvSpPr>
        <p:spPr>
          <a:xfrm>
            <a:off x="218364" y="1423882"/>
            <a:ext cx="3848659" cy="636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Times New Roman" pitchFamily="18" charset="0"/>
                <a:cs typeface="Times New Roman" pitchFamily="18" charset="0"/>
              </a:rPr>
              <a:t>Disponibilité de médicaments</a:t>
            </a:r>
          </a:p>
        </p:txBody>
      </p:sp>
      <p:sp>
        <p:nvSpPr>
          <p:cNvPr id="8" name="Rectangle 7"/>
          <p:cNvSpPr/>
          <p:nvPr/>
        </p:nvSpPr>
        <p:spPr>
          <a:xfrm>
            <a:off x="232012" y="2176783"/>
            <a:ext cx="3794068" cy="7301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Times New Roman" pitchFamily="18" charset="0"/>
                <a:cs typeface="Times New Roman" pitchFamily="18" charset="0"/>
              </a:rPr>
              <a:t>Disponibilité des matériels et équipements</a:t>
            </a:r>
          </a:p>
        </p:txBody>
      </p:sp>
      <p:sp>
        <p:nvSpPr>
          <p:cNvPr id="9" name="Rectangle 8"/>
          <p:cNvSpPr/>
          <p:nvPr/>
        </p:nvSpPr>
        <p:spPr>
          <a:xfrm>
            <a:off x="252471" y="3077568"/>
            <a:ext cx="3787266" cy="7870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latin typeface="Times New Roman" pitchFamily="18" charset="0"/>
                <a:cs typeface="Times New Roman" pitchFamily="18" charset="0"/>
              </a:rPr>
              <a:t>Disponibilité de</a:t>
            </a:r>
            <a:r>
              <a:rPr lang="fr-FR" sz="2400" dirty="0"/>
              <a:t> </a:t>
            </a:r>
            <a:r>
              <a:rPr lang="fr-FR" sz="2400" dirty="0">
                <a:solidFill>
                  <a:schemeClr val="tx1"/>
                </a:solidFill>
                <a:latin typeface="Times New Roman" pitchFamily="18" charset="0"/>
                <a:cs typeface="Times New Roman" pitchFamily="18" charset="0"/>
              </a:rPr>
              <a:t>personnel soignant</a:t>
            </a:r>
          </a:p>
        </p:txBody>
      </p:sp>
      <p:sp>
        <p:nvSpPr>
          <p:cNvPr id="10" name="Rectangle 9"/>
          <p:cNvSpPr/>
          <p:nvPr/>
        </p:nvSpPr>
        <p:spPr>
          <a:xfrm>
            <a:off x="288865" y="4001047"/>
            <a:ext cx="3750871" cy="721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latin typeface="Times New Roman" pitchFamily="18" charset="0"/>
                <a:cs typeface="Times New Roman" pitchFamily="18" charset="0"/>
              </a:rPr>
              <a:t>Professionnalisme</a:t>
            </a:r>
            <a:r>
              <a:rPr lang="fr-FR" sz="2400" dirty="0">
                <a:latin typeface="Times New Roman" pitchFamily="18" charset="0"/>
                <a:cs typeface="Times New Roman" pitchFamily="18" charset="0"/>
              </a:rPr>
              <a:t> de</a:t>
            </a:r>
            <a:r>
              <a:rPr lang="fr-FR" sz="2400" dirty="0"/>
              <a:t> </a:t>
            </a:r>
            <a:r>
              <a:rPr lang="fr-FR" sz="2400" dirty="0">
                <a:solidFill>
                  <a:schemeClr val="tx1"/>
                </a:solidFill>
                <a:latin typeface="Times New Roman" pitchFamily="18" charset="0"/>
                <a:cs typeface="Times New Roman" pitchFamily="18" charset="0"/>
              </a:rPr>
              <a:t>personnel soignant</a:t>
            </a:r>
          </a:p>
        </p:txBody>
      </p:sp>
      <p:sp>
        <p:nvSpPr>
          <p:cNvPr id="11" name="Rectangle 10"/>
          <p:cNvSpPr/>
          <p:nvPr/>
        </p:nvSpPr>
        <p:spPr>
          <a:xfrm>
            <a:off x="304785" y="4849495"/>
            <a:ext cx="3748599" cy="614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latin typeface="Times New Roman" pitchFamily="18" charset="0"/>
                <a:cs typeface="Times New Roman" pitchFamily="18" charset="0"/>
              </a:rPr>
              <a:t>Accessibilité</a:t>
            </a:r>
            <a:endParaRPr lang="fr-FR" sz="2400" dirty="0">
              <a:latin typeface="Times New Roman" pitchFamily="18" charset="0"/>
              <a:cs typeface="Times New Roman" pitchFamily="18" charset="0"/>
            </a:endParaRPr>
          </a:p>
        </p:txBody>
      </p:sp>
      <p:cxnSp>
        <p:nvCxnSpPr>
          <p:cNvPr id="13" name="Connecteur droit avec flèche 12"/>
          <p:cNvCxnSpPr>
            <a:stCxn id="4" idx="3"/>
            <a:endCxn id="5" idx="1"/>
          </p:cNvCxnSpPr>
          <p:nvPr/>
        </p:nvCxnSpPr>
        <p:spPr>
          <a:xfrm>
            <a:off x="3998794" y="402600"/>
            <a:ext cx="2320117" cy="28523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6" idx="3"/>
            <a:endCxn id="5" idx="1"/>
          </p:cNvCxnSpPr>
          <p:nvPr/>
        </p:nvCxnSpPr>
        <p:spPr>
          <a:xfrm>
            <a:off x="4023155" y="1031530"/>
            <a:ext cx="2295756" cy="22234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7" idx="3"/>
            <a:endCxn id="5" idx="1"/>
          </p:cNvCxnSpPr>
          <p:nvPr/>
        </p:nvCxnSpPr>
        <p:spPr>
          <a:xfrm>
            <a:off x="4067023" y="1742346"/>
            <a:ext cx="2251888" cy="15126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cteur droit avec flèche 18"/>
          <p:cNvCxnSpPr>
            <a:stCxn id="8" idx="3"/>
            <a:endCxn id="5" idx="1"/>
          </p:cNvCxnSpPr>
          <p:nvPr/>
        </p:nvCxnSpPr>
        <p:spPr>
          <a:xfrm>
            <a:off x="4026080" y="2541877"/>
            <a:ext cx="2292831" cy="7131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p:cNvCxnSpPr>
            <a:stCxn id="9" idx="3"/>
            <a:endCxn id="5" idx="1"/>
          </p:cNvCxnSpPr>
          <p:nvPr/>
        </p:nvCxnSpPr>
        <p:spPr>
          <a:xfrm flipV="1">
            <a:off x="4039737" y="3254991"/>
            <a:ext cx="2279174" cy="2160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11" idx="3"/>
            <a:endCxn id="5" idx="1"/>
          </p:cNvCxnSpPr>
          <p:nvPr/>
        </p:nvCxnSpPr>
        <p:spPr>
          <a:xfrm flipV="1">
            <a:off x="4053384" y="3254991"/>
            <a:ext cx="2265527" cy="19015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Connecteur droit avec flèche 24"/>
          <p:cNvCxnSpPr>
            <a:stCxn id="10" idx="3"/>
            <a:endCxn id="5" idx="1"/>
          </p:cNvCxnSpPr>
          <p:nvPr/>
        </p:nvCxnSpPr>
        <p:spPr>
          <a:xfrm flipV="1">
            <a:off x="4039736" y="3254991"/>
            <a:ext cx="2279175" cy="11065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416170" y="5547830"/>
            <a:ext cx="3650863" cy="614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latin typeface="Times New Roman" pitchFamily="18" charset="0"/>
                <a:cs typeface="Times New Roman" pitchFamily="18" charset="0"/>
              </a:rPr>
              <a:t>Corruption</a:t>
            </a:r>
            <a:endParaRPr lang="fr-FR" sz="2400" dirty="0">
              <a:latin typeface="Times New Roman" pitchFamily="18" charset="0"/>
              <a:cs typeface="Times New Roman" pitchFamily="18" charset="0"/>
            </a:endParaRPr>
          </a:p>
        </p:txBody>
      </p:sp>
      <p:sp>
        <p:nvSpPr>
          <p:cNvPr id="29" name="Rectangle 28"/>
          <p:cNvSpPr/>
          <p:nvPr/>
        </p:nvSpPr>
        <p:spPr>
          <a:xfrm>
            <a:off x="418445" y="6243852"/>
            <a:ext cx="3689532" cy="614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a:solidFill>
                  <a:schemeClr val="tx1"/>
                </a:solidFill>
                <a:latin typeface="Times New Roman" pitchFamily="18" charset="0"/>
                <a:cs typeface="Times New Roman" pitchFamily="18" charset="0"/>
              </a:rPr>
              <a:t>préparation préalable de crise</a:t>
            </a:r>
          </a:p>
        </p:txBody>
      </p:sp>
      <p:cxnSp>
        <p:nvCxnSpPr>
          <p:cNvPr id="71" name="Connecteur droit avec flèche 70"/>
          <p:cNvCxnSpPr>
            <a:endCxn id="5" idx="1"/>
          </p:cNvCxnSpPr>
          <p:nvPr/>
        </p:nvCxnSpPr>
        <p:spPr>
          <a:xfrm rot="5400000" flipH="1" flipV="1">
            <a:off x="3900988" y="3396014"/>
            <a:ext cx="2558945" cy="22769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Connecteur droit avec flèche 71"/>
          <p:cNvCxnSpPr>
            <a:endCxn id="5" idx="1"/>
          </p:cNvCxnSpPr>
          <p:nvPr/>
        </p:nvCxnSpPr>
        <p:spPr>
          <a:xfrm rot="5400000" flipH="1" flipV="1">
            <a:off x="3593914" y="3773602"/>
            <a:ext cx="3243608" cy="22063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Rectangle 75"/>
          <p:cNvSpPr/>
          <p:nvPr/>
        </p:nvSpPr>
        <p:spPr>
          <a:xfrm>
            <a:off x="7676177" y="6488668"/>
            <a:ext cx="2486578" cy="369332"/>
          </a:xfrm>
          <a:prstGeom prst="rect">
            <a:avLst/>
          </a:prstGeom>
        </p:spPr>
        <p:txBody>
          <a:bodyPr wrap="none">
            <a:spAutoFit/>
          </a:bodyPr>
          <a:lstStyle/>
          <a:p>
            <a:r>
              <a:rPr lang="fr-FR" dirty="0">
                <a:latin typeface="Times New Roman" pitchFamily="18" charset="0"/>
                <a:cs typeface="Times New Roman" pitchFamily="18" charset="0"/>
              </a:rPr>
              <a:t>Source : Par nous même.</a:t>
            </a:r>
          </a:p>
        </p:txBody>
      </p:sp>
      <p:sp>
        <p:nvSpPr>
          <p:cNvPr id="22" name="Title 1">
            <a:extLst>
              <a:ext uri="{FF2B5EF4-FFF2-40B4-BE49-F238E27FC236}">
                <a16:creationId xmlns:a16="http://schemas.microsoft.com/office/drawing/2014/main" id="{33840CD2-FF83-4963-8E1D-FCD83D2C1B02}"/>
              </a:ext>
            </a:extLst>
          </p:cNvPr>
          <p:cNvSpPr>
            <a:spLocks noGrp="1"/>
          </p:cNvSpPr>
          <p:nvPr>
            <p:ph type="title"/>
          </p:nvPr>
        </p:nvSpPr>
        <p:spPr>
          <a:xfrm rot="5400000">
            <a:off x="8202306" y="2770491"/>
            <a:ext cx="6271494" cy="831273"/>
          </a:xfrm>
        </p:spPr>
        <p:txBody>
          <a:bodyPr>
            <a:normAutofit/>
          </a:bodyPr>
          <a:lstStyle/>
          <a:p>
            <a:pPr lvl="0" algn="ctr" defTabSz="685800">
              <a:defRPr/>
            </a:pPr>
            <a:r>
              <a:rPr lang="fr-FR" b="1" dirty="0">
                <a:solidFill>
                  <a:schemeClr val="bg1"/>
                </a:solidFill>
                <a:latin typeface="Cambria" pitchFamily="18" charset="0"/>
              </a:rPr>
              <a:t>Modèle conceptuel</a:t>
            </a:r>
            <a:endParaRPr lang="en-GB" b="1" dirty="0">
              <a:solidFill>
                <a:schemeClr val="bg1"/>
              </a:solidFill>
              <a:latin typeface="Cambr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1">
            <a:extLst>
              <a:ext uri="{FF2B5EF4-FFF2-40B4-BE49-F238E27FC236}">
                <a16:creationId xmlns:a16="http://schemas.microsoft.com/office/drawing/2014/main" id="{7894EAAE-155C-47E3-945D-D845A8D08D6F}"/>
              </a:ext>
            </a:extLst>
          </p:cNvPr>
          <p:cNvSpPr txBox="1"/>
          <p:nvPr/>
        </p:nvSpPr>
        <p:spPr>
          <a:xfrm>
            <a:off x="-425103" y="198759"/>
            <a:ext cx="9985109" cy="1107996"/>
          </a:xfrm>
          <a:prstGeom prst="rect">
            <a:avLst/>
          </a:prstGeom>
          <a:noFill/>
        </p:spPr>
        <p:txBody>
          <a:bodyPr wrap="square" lIns="121917" tIns="60958" rIns="121917" bIns="60958" rtlCol="0">
            <a:spAutoFit/>
          </a:bodyPr>
          <a:lstStyle/>
          <a:p>
            <a:pPr algn="ctr" defTabSz="914377">
              <a:defRPr/>
            </a:pPr>
            <a:r>
              <a:rPr lang="fr-FR" sz="6400" b="1" dirty="0">
                <a:solidFill>
                  <a:srgbClr val="002060"/>
                </a:solidFill>
                <a:latin typeface="Narkisim" panose="020E0502050101010101" pitchFamily="34" charset="-79"/>
                <a:ea typeface="Noto Sans" panose="020B0502040504020204" pitchFamily="34"/>
                <a:cs typeface="Narkisim" panose="020E0502050101010101" pitchFamily="34" charset="-79"/>
              </a:rPr>
              <a:t> Discussion de résultats</a:t>
            </a:r>
            <a:endParaRPr lang="en-GB" sz="6400" b="1" dirty="0">
              <a:solidFill>
                <a:srgbClr val="002060"/>
              </a:solidFill>
              <a:latin typeface="Narkisim" panose="020E0502050101010101" pitchFamily="34" charset="-79"/>
              <a:ea typeface="Noto Sans" panose="020B0502040504020204" pitchFamily="34"/>
              <a:cs typeface="Narkisim" panose="020E0502050101010101" pitchFamily="34" charset="-79"/>
            </a:endParaRPr>
          </a:p>
        </p:txBody>
      </p:sp>
      <p:pic>
        <p:nvPicPr>
          <p:cNvPr id="6" name="Image 5">
            <a:extLst>
              <a:ext uri="{FF2B5EF4-FFF2-40B4-BE49-F238E27FC236}">
                <a16:creationId xmlns:a16="http://schemas.microsoft.com/office/drawing/2014/main" id="{BF77D3D9-8E0B-4D36-BE0F-7F3B9F2E2231}"/>
              </a:ext>
            </a:extLst>
          </p:cNvPr>
          <p:cNvPicPr>
            <a:picLocks noChangeAspect="1"/>
          </p:cNvPicPr>
          <p:nvPr/>
        </p:nvPicPr>
        <p:blipFill>
          <a:blip r:embed="rId3"/>
          <a:stretch>
            <a:fillRect/>
          </a:stretch>
        </p:blipFill>
        <p:spPr>
          <a:xfrm>
            <a:off x="3695733" y="1471188"/>
            <a:ext cx="4704523" cy="5065224"/>
          </a:xfrm>
          <a:prstGeom prst="rect">
            <a:avLst/>
          </a:prstGeom>
        </p:spPr>
      </p:pic>
    </p:spTree>
    <p:extLst>
      <p:ext uri="{BB962C8B-B14F-4D97-AF65-F5344CB8AC3E}">
        <p14:creationId xmlns:p14="http://schemas.microsoft.com/office/powerpoint/2010/main" val="156046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598957" y="-654"/>
            <a:ext cx="8596668" cy="665316"/>
          </a:xfrm>
        </p:spPr>
        <p:txBody>
          <a:bodyPr>
            <a:normAutofit/>
          </a:bodyPr>
          <a:lstStyle/>
          <a:p>
            <a:pPr algn="ctr"/>
            <a:r>
              <a:rPr lang="en-US" sz="3200" b="1" dirty="0">
                <a:solidFill>
                  <a:srgbClr val="002060"/>
                </a:solidFill>
                <a:latin typeface="Cambria" pitchFamily="18" charset="0"/>
              </a:rPr>
              <a:t>V01-Communication</a:t>
            </a:r>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238247" y="700151"/>
            <a:ext cx="9397072" cy="5583084"/>
          </a:xfrm>
        </p:spPr>
        <p:txBody>
          <a:bodyPr>
            <a:noAutofit/>
          </a:bodyPr>
          <a:lstStyle/>
          <a:p>
            <a:pPr algn="just">
              <a:lnSpc>
                <a:spcPct val="150000"/>
              </a:lnSpc>
              <a:buNone/>
            </a:pPr>
            <a:r>
              <a:rPr lang="fr-FR" sz="2400" dirty="0">
                <a:latin typeface="Times New Roman" pitchFamily="18" charset="0"/>
                <a:cs typeface="Times New Roman" pitchFamily="18" charset="0"/>
              </a:rPr>
              <a:t>La majorité des propos des répondants convergent vers </a:t>
            </a:r>
            <a:r>
              <a:rPr lang="fr-FR" sz="2400" b="1" dirty="0">
                <a:latin typeface="Times New Roman" pitchFamily="18" charset="0"/>
                <a:cs typeface="Times New Roman" pitchFamily="18" charset="0"/>
              </a:rPr>
              <a:t>le gain de leur confiance </a:t>
            </a:r>
            <a:r>
              <a:rPr lang="fr-FR" sz="2400" dirty="0">
                <a:latin typeface="Times New Roman" pitchFamily="18" charset="0"/>
                <a:cs typeface="Times New Roman" pitchFamily="18" charset="0"/>
              </a:rPr>
              <a:t>par le personnel soignant est cela n’est possible que d’après </a:t>
            </a:r>
            <a:r>
              <a:rPr lang="fr-FR" sz="2400" b="1" dirty="0">
                <a:latin typeface="Times New Roman" pitchFamily="18" charset="0"/>
                <a:cs typeface="Times New Roman" pitchFamily="18" charset="0"/>
              </a:rPr>
              <a:t>une communication </a:t>
            </a:r>
            <a:r>
              <a:rPr lang="fr-FR" sz="2400" dirty="0">
                <a:latin typeface="Times New Roman" pitchFamily="18" charset="0"/>
                <a:cs typeface="Times New Roman" pitchFamily="18" charset="0"/>
              </a:rPr>
              <a:t>efficace et transparente (Ils doivent communiquer clairement avec les patients sur les changements dans les politiques, les procédures et les horaires de soins de santé </a:t>
            </a:r>
            <a:r>
              <a:rPr lang="fr-FR" sz="3200" b="1" dirty="0">
                <a:latin typeface="Times New Roman" pitchFamily="18" charset="0"/>
                <a:cs typeface="Times New Roman" pitchFamily="18" charset="0"/>
              </a:rPr>
              <a:t>;</a:t>
            </a:r>
            <a:r>
              <a:rPr lang="fr-FR" sz="2400" dirty="0">
                <a:latin typeface="Times New Roman" pitchFamily="18" charset="0"/>
                <a:cs typeface="Times New Roman" pitchFamily="18" charset="0"/>
              </a:rPr>
              <a:t> </a:t>
            </a:r>
            <a:endParaRPr lang="fr-FR" sz="2400" b="1" i="1" dirty="0">
              <a:latin typeface="Times New Roman" pitchFamily="18" charset="0"/>
              <a:cs typeface="Times New Roman" pitchFamily="18" charset="0"/>
            </a:endParaRPr>
          </a:p>
          <a:p>
            <a:pPr algn="just">
              <a:lnSpc>
                <a:spcPct val="150000"/>
              </a:lnSpc>
              <a:buNone/>
            </a:pPr>
            <a:r>
              <a:rPr lang="fr-FR" sz="2400" b="1" i="1" dirty="0">
                <a:latin typeface="Times New Roman" pitchFamily="18" charset="0"/>
                <a:cs typeface="Times New Roman" pitchFamily="18" charset="0"/>
              </a:rPr>
              <a:t>Ces propos ont été affirmés </a:t>
            </a:r>
            <a:r>
              <a:rPr lang="fr-FR" sz="2400" dirty="0">
                <a:latin typeface="Times New Roman" pitchFamily="18" charset="0"/>
                <a:cs typeface="Times New Roman" pitchFamily="18" charset="0"/>
              </a:rPr>
              <a:t>dans l'étude de </a:t>
            </a:r>
            <a:r>
              <a:rPr lang="fr-FR" sz="2400" b="1" dirty="0">
                <a:latin typeface="Times New Roman" pitchFamily="18" charset="0"/>
                <a:cs typeface="Times New Roman" pitchFamily="18" charset="0"/>
              </a:rPr>
              <a:t>Sharma et al. (2021) </a:t>
            </a:r>
            <a:r>
              <a:rPr lang="fr-FR" sz="2400" dirty="0">
                <a:latin typeface="Times New Roman" pitchFamily="18" charset="0"/>
                <a:cs typeface="Times New Roman" pitchFamily="18" charset="0"/>
              </a:rPr>
              <a:t>cette étude a révélé que la communication était un facteur clé de la qualité de service pendant la crise. </a:t>
            </a:r>
          </a:p>
        </p:txBody>
      </p:sp>
    </p:spTree>
    <p:extLst>
      <p:ext uri="{BB962C8B-B14F-4D97-AF65-F5344CB8AC3E}">
        <p14:creationId xmlns:p14="http://schemas.microsoft.com/office/powerpoint/2010/main" val="403459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899" y="30553"/>
            <a:ext cx="9192708" cy="6199639"/>
          </a:xfrm>
        </p:spPr>
        <p:txBody>
          <a:bodyPr>
            <a:noAutofit/>
          </a:bodyPr>
          <a:lstStyle/>
          <a:p>
            <a:pPr algn="ctr">
              <a:lnSpc>
                <a:spcPct val="150000"/>
              </a:lnSpc>
              <a:buNone/>
            </a:pPr>
            <a:r>
              <a:rPr lang="fr-FR" sz="2800" b="1" dirty="0">
                <a:latin typeface="Times New Roman" pitchFamily="18" charset="0"/>
                <a:cs typeface="Times New Roman" pitchFamily="18" charset="0"/>
              </a:rPr>
              <a:t>V03-Disponibilité des médicaments</a:t>
            </a:r>
          </a:p>
          <a:p>
            <a:pPr algn="just">
              <a:lnSpc>
                <a:spcPct val="150000"/>
              </a:lnSpc>
              <a:buNone/>
            </a:pPr>
            <a:r>
              <a:rPr lang="fr-FR" sz="2400" dirty="0">
                <a:latin typeface="Times New Roman" pitchFamily="18" charset="0"/>
                <a:cs typeface="Times New Roman" pitchFamily="18" charset="0"/>
              </a:rPr>
              <a:t> </a:t>
            </a:r>
          </a:p>
          <a:p>
            <a:pPr algn="just">
              <a:lnSpc>
                <a:spcPct val="150000"/>
              </a:lnSpc>
              <a:buNone/>
            </a:pPr>
            <a:r>
              <a:rPr lang="fr-FR" sz="2400" dirty="0">
                <a:latin typeface="Times New Roman" pitchFamily="18" charset="0"/>
                <a:cs typeface="Times New Roman" pitchFamily="18" charset="0"/>
              </a:rPr>
              <a:t>L’augmentation de la demande a entraîné des pénuries de médicaments dans de nombreux pays </a:t>
            </a:r>
            <a:r>
              <a:rPr lang="fr-FR" sz="2400" b="1" i="1" dirty="0">
                <a:latin typeface="Times New Roman" pitchFamily="18" charset="0"/>
                <a:cs typeface="Times New Roman" pitchFamily="18" charset="0"/>
              </a:rPr>
              <a:t>(Gupta et al., 2020). </a:t>
            </a:r>
          </a:p>
          <a:p>
            <a:pPr algn="just">
              <a:lnSpc>
                <a:spcPct val="150000"/>
              </a:lnSpc>
              <a:buNone/>
            </a:pPr>
            <a:endParaRPr lang="fr-FR" sz="2400" b="1" i="1" dirty="0">
              <a:latin typeface="Times New Roman" pitchFamily="18" charset="0"/>
              <a:cs typeface="Times New Roman" pitchFamily="18" charset="0"/>
            </a:endParaRPr>
          </a:p>
          <a:p>
            <a:pPr algn="just">
              <a:lnSpc>
                <a:spcPct val="150000"/>
              </a:lnSpc>
              <a:buNone/>
            </a:pPr>
            <a:r>
              <a:rPr lang="fr-FR" sz="2400" dirty="0">
                <a:latin typeface="Times New Roman" pitchFamily="18" charset="0"/>
                <a:cs typeface="Times New Roman" pitchFamily="18" charset="0"/>
              </a:rPr>
              <a:t>De plus, les mesures de confinement et les restrictions de voyage ont perturbé les chaînes d'approvisionnement des médicaments, ce qui a également contribué à la pénurie de médicaments </a:t>
            </a:r>
            <a:r>
              <a:rPr lang="fr-FR" sz="2400" b="1" i="1" dirty="0">
                <a:latin typeface="Times New Roman" pitchFamily="18" charset="0"/>
                <a:cs typeface="Times New Roman" pitchFamily="18" charset="0"/>
              </a:rPr>
              <a:t>(</a:t>
            </a:r>
            <a:r>
              <a:rPr lang="fr-FR" sz="2400" b="1" i="1" dirty="0" err="1">
                <a:latin typeface="Times New Roman" pitchFamily="18" charset="0"/>
                <a:cs typeface="Times New Roman" pitchFamily="18" charset="0"/>
              </a:rPr>
              <a:t>Krause</a:t>
            </a:r>
            <a:r>
              <a:rPr lang="fr-FR" sz="2400" b="1" i="1" dirty="0">
                <a:latin typeface="Times New Roman" pitchFamily="18" charset="0"/>
                <a:cs typeface="Times New Roman" pitchFamily="18" charset="0"/>
              </a:rPr>
              <a:t> et al., 2020).</a:t>
            </a:r>
          </a:p>
          <a:p>
            <a:pPr algn="just">
              <a:lnSpc>
                <a:spcPct val="150000"/>
              </a:lnSpc>
              <a:buNone/>
            </a:pPr>
            <a:endParaRPr lang="en-US" sz="2400" dirty="0">
              <a:solidFill>
                <a:srgbClr val="052C34"/>
              </a:solidFill>
              <a:latin typeface="Times New Roman" pitchFamily="18" charset="0"/>
              <a:cs typeface="Times New Roman" pitchFamily="18" charset="0"/>
            </a:endParaRPr>
          </a:p>
          <a:p>
            <a:pPr algn="just">
              <a:lnSpc>
                <a:spcPct val="150000"/>
              </a:lnSpc>
              <a:buNone/>
            </a:pPr>
            <a:endParaRPr lang="en-US"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899" y="30553"/>
            <a:ext cx="9192708" cy="6199639"/>
          </a:xfrm>
        </p:spPr>
        <p:txBody>
          <a:bodyPr>
            <a:noAutofit/>
          </a:bodyPr>
          <a:lstStyle/>
          <a:p>
            <a:pPr algn="ctr">
              <a:lnSpc>
                <a:spcPct val="150000"/>
              </a:lnSpc>
              <a:buNone/>
            </a:pPr>
            <a:r>
              <a:rPr lang="fr-FR" sz="2800" b="1" dirty="0">
                <a:latin typeface="Times New Roman" pitchFamily="18" charset="0"/>
                <a:cs typeface="Times New Roman" pitchFamily="18" charset="0"/>
              </a:rPr>
              <a:t>V04-Disponibilité des matériels et équipements </a:t>
            </a:r>
            <a:endParaRPr lang="fr-FR" sz="2400" b="1" i="1" dirty="0">
              <a:latin typeface="Times New Roman" pitchFamily="18" charset="0"/>
              <a:cs typeface="Times New Roman" pitchFamily="18" charset="0"/>
            </a:endParaRPr>
          </a:p>
          <a:p>
            <a:pPr algn="just">
              <a:lnSpc>
                <a:spcPct val="150000"/>
              </a:lnSpc>
              <a:buNone/>
            </a:pPr>
            <a:endParaRPr lang="fr-FR" sz="2400" b="1" i="1" dirty="0">
              <a:latin typeface="Times New Roman" pitchFamily="18" charset="0"/>
              <a:cs typeface="Times New Roman" pitchFamily="18" charset="0"/>
            </a:endParaRPr>
          </a:p>
          <a:p>
            <a:pPr algn="just">
              <a:lnSpc>
                <a:spcPct val="150000"/>
              </a:lnSpc>
              <a:buNone/>
            </a:pPr>
            <a:r>
              <a:rPr lang="fr-FR" sz="2400" b="1" i="1" dirty="0">
                <a:latin typeface="Times New Roman" pitchFamily="18" charset="0"/>
                <a:cs typeface="Times New Roman" pitchFamily="18" charset="0"/>
              </a:rPr>
              <a:t>Cela est affirmée par (</a:t>
            </a:r>
            <a:r>
              <a:rPr lang="fr-FR" sz="2400" b="1" i="1" dirty="0" err="1">
                <a:latin typeface="Times New Roman" pitchFamily="18" charset="0"/>
                <a:cs typeface="Times New Roman" pitchFamily="18" charset="0"/>
              </a:rPr>
              <a:t>Ranney</a:t>
            </a:r>
            <a:r>
              <a:rPr lang="fr-FR" sz="2400" b="1" i="1" dirty="0">
                <a:latin typeface="Times New Roman" pitchFamily="18" charset="0"/>
                <a:cs typeface="Times New Roman" pitchFamily="18" charset="0"/>
              </a:rPr>
              <a:t> et al., 2020) </a:t>
            </a:r>
            <a:r>
              <a:rPr lang="fr-FR" sz="2400" dirty="0">
                <a:latin typeface="Times New Roman" pitchFamily="18" charset="0"/>
                <a:cs typeface="Times New Roman" pitchFamily="18" charset="0"/>
              </a:rPr>
              <a:t>la disponibilité des matériels et équipements pendant la crise, tels que les respirateurs, les masques et les équipements de protection individuelle est cruciale pendant la pandémie de COVID-19 pour protéger les travailleurs de la santé et les patients. </a:t>
            </a:r>
          </a:p>
          <a:p>
            <a:pPr algn="just">
              <a:lnSpc>
                <a:spcPct val="150000"/>
              </a:lnSpc>
              <a:buNone/>
            </a:pPr>
            <a:endParaRPr lang="fr-FR" sz="2400" dirty="0">
              <a:latin typeface="Times New Roman" pitchFamily="18" charset="0"/>
              <a:cs typeface="Times New Roman" pitchFamily="18" charset="0"/>
            </a:endParaRPr>
          </a:p>
          <a:p>
            <a:pPr algn="just">
              <a:lnSpc>
                <a:spcPct val="150000"/>
              </a:lnSpc>
              <a:buNone/>
            </a:pPr>
            <a:r>
              <a:rPr lang="fr-FR" sz="2400" dirty="0">
                <a:latin typeface="Times New Roman" pitchFamily="18" charset="0"/>
                <a:cs typeface="Times New Roman" pitchFamily="18" charset="0"/>
              </a:rPr>
              <a:t>la pandémie a également entraîné une perturbation de la production et de la distribution des équipements de protection individuelle, ce qui a aggravé la pénurie d'équipements </a:t>
            </a:r>
            <a:r>
              <a:rPr lang="fr-FR" sz="2400" b="1" i="1" dirty="0">
                <a:latin typeface="Times New Roman" pitchFamily="18" charset="0"/>
                <a:cs typeface="Times New Roman" pitchFamily="18" charset="0"/>
              </a:rPr>
              <a:t>(Baker et al., 2020).</a:t>
            </a:r>
          </a:p>
          <a:p>
            <a:pPr algn="just">
              <a:lnSpc>
                <a:spcPct val="150000"/>
              </a:lnSpc>
              <a:buNone/>
            </a:pPr>
            <a:endParaRPr lang="en-US" sz="2400" dirty="0">
              <a:solidFill>
                <a:srgbClr val="052C34"/>
              </a:solidFill>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0" y="-142900"/>
            <a:ext cx="12192000" cy="7358114"/>
          </a:xfrm>
          <a:prstGeom prst="rect">
            <a:avLst/>
          </a:prstGeom>
          <a:solidFill>
            <a:srgbClr val="3C4D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p:cNvSpPr/>
          <p:nvPr/>
        </p:nvSpPr>
        <p:spPr>
          <a:xfrm>
            <a:off x="1198665" y="2049987"/>
            <a:ext cx="7877570" cy="1446550"/>
          </a:xfrm>
          <a:prstGeom prst="rect">
            <a:avLst/>
          </a:prstGeom>
          <a:noFill/>
        </p:spPr>
        <p:txBody>
          <a:bodyPr wrap="square">
            <a:spAutoFit/>
          </a:bodyPr>
          <a:lstStyle/>
          <a:p>
            <a:pPr lvl="0" algn="ctr" fontAlgn="base">
              <a:spcBef>
                <a:spcPct val="0"/>
              </a:spcBef>
              <a:spcAft>
                <a:spcPct val="0"/>
              </a:spcAft>
            </a:pPr>
            <a:r>
              <a:rPr lang="fr-FR" sz="8800" b="1" i="1" dirty="0">
                <a:latin typeface="Times New Roman" pitchFamily="18" charset="0"/>
                <a:ea typeface="Times New Roman" pitchFamily="18" charset="0"/>
                <a:cs typeface="Arial" pitchFamily="34" charset="0"/>
              </a:rPr>
              <a:t>Conclusion</a:t>
            </a:r>
            <a:endParaRPr lang="fr-FR" sz="13800" i="1" dirty="0">
              <a:latin typeface="Arial" pitchFamily="34" charset="0"/>
              <a:cs typeface="Arial" pitchFamily="34" charset="0"/>
            </a:endParaRPr>
          </a:p>
        </p:txBody>
      </p:sp>
    </p:spTree>
    <p:extLst>
      <p:ext uri="{BB962C8B-B14F-4D97-AF65-F5344CB8AC3E}">
        <p14:creationId xmlns:p14="http://schemas.microsoft.com/office/powerpoint/2010/main" val="18988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5">
            <a:extLst>
              <a:ext uri="{FF2B5EF4-FFF2-40B4-BE49-F238E27FC236}">
                <a16:creationId xmlns:a16="http://schemas.microsoft.com/office/drawing/2014/main" id="{156444A5-CD8E-41F8-8F7D-8F487674F961}"/>
              </a:ext>
            </a:extLst>
          </p:cNvPr>
          <p:cNvSpPr/>
          <p:nvPr/>
        </p:nvSpPr>
        <p:spPr>
          <a:xfrm>
            <a:off x="266428" y="1592266"/>
            <a:ext cx="3494144" cy="3543363"/>
          </a:xfrm>
          <a:prstGeom prst="ellipse">
            <a:avLst/>
          </a:prstGeom>
          <a:blipFill>
            <a:blip r:embed="rId3" cstate="print"/>
            <a:tile tx="0" ty="0" sx="100000" sy="100000" flip="none" algn="tl"/>
          </a:blip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8" name="Oval 53">
            <a:extLst>
              <a:ext uri="{FF2B5EF4-FFF2-40B4-BE49-F238E27FC236}">
                <a16:creationId xmlns:a16="http://schemas.microsoft.com/office/drawing/2014/main" id="{78C109DB-1051-4976-85E4-88B655C0034D}"/>
              </a:ext>
            </a:extLst>
          </p:cNvPr>
          <p:cNvSpPr/>
          <p:nvPr/>
        </p:nvSpPr>
        <p:spPr>
          <a:xfrm>
            <a:off x="381444" y="1704488"/>
            <a:ext cx="3266741" cy="3278659"/>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cxnSp>
        <p:nvCxnSpPr>
          <p:cNvPr id="9" name="Straight Connector 50">
            <a:extLst>
              <a:ext uri="{FF2B5EF4-FFF2-40B4-BE49-F238E27FC236}">
                <a16:creationId xmlns:a16="http://schemas.microsoft.com/office/drawing/2014/main" id="{AC170F14-A57A-4B6F-8844-5407B4FD3E59}"/>
              </a:ext>
            </a:extLst>
          </p:cNvPr>
          <p:cNvCxnSpPr>
            <a:cxnSpLocks/>
          </p:cNvCxnSpPr>
          <p:nvPr/>
        </p:nvCxnSpPr>
        <p:spPr>
          <a:xfrm>
            <a:off x="4565676" y="4208386"/>
            <a:ext cx="943605" cy="25203"/>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 name="AutoShape 5">
            <a:extLst>
              <a:ext uri="{FF2B5EF4-FFF2-40B4-BE49-F238E27FC236}">
                <a16:creationId xmlns:a16="http://schemas.microsoft.com/office/drawing/2014/main" id="{CCA4300C-CDAE-43FF-BBDE-8193EF89BAD0}"/>
              </a:ext>
            </a:extLst>
          </p:cNvPr>
          <p:cNvSpPr>
            <a:spLocks noChangeArrowheads="1"/>
          </p:cNvSpPr>
          <p:nvPr/>
        </p:nvSpPr>
        <p:spPr bwMode="auto">
          <a:xfrm flipH="1">
            <a:off x="760417" y="78864"/>
            <a:ext cx="3893707" cy="6435375"/>
          </a:xfrm>
          <a:prstGeom prst="moon">
            <a:avLst>
              <a:gd name="adj" fmla="val 1875"/>
            </a:avLst>
          </a:prstGeom>
          <a:solidFill>
            <a:schemeClr val="bg1">
              <a:lumMod val="50000"/>
            </a:schemeClr>
          </a:solidFill>
          <a:ln>
            <a:solidFill>
              <a:schemeClr val="accent5">
                <a:lumMod val="40000"/>
                <a:lumOff val="60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685800">
              <a:defRPr/>
            </a:pPr>
            <a:endParaRPr lang="fr-FR" sz="1200" dirty="0">
              <a:solidFill>
                <a:prstClr val="black"/>
              </a:solidFill>
              <a:latin typeface="Arial" charset="0"/>
              <a:ea typeface="Arial Unicode MS"/>
            </a:endParaRPr>
          </a:p>
        </p:txBody>
      </p:sp>
      <p:sp>
        <p:nvSpPr>
          <p:cNvPr id="11" name="AutoShape 5">
            <a:extLst>
              <a:ext uri="{FF2B5EF4-FFF2-40B4-BE49-F238E27FC236}">
                <a16:creationId xmlns:a16="http://schemas.microsoft.com/office/drawing/2014/main" id="{82B28E3D-211D-4C20-8322-15C5D3E36CF5}"/>
              </a:ext>
            </a:extLst>
          </p:cNvPr>
          <p:cNvSpPr>
            <a:spLocks noChangeArrowheads="1"/>
          </p:cNvSpPr>
          <p:nvPr/>
        </p:nvSpPr>
        <p:spPr bwMode="auto">
          <a:xfrm flipH="1">
            <a:off x="877513" y="92129"/>
            <a:ext cx="3791192" cy="6422109"/>
          </a:xfrm>
          <a:prstGeom prst="moon">
            <a:avLst>
              <a:gd name="adj" fmla="val 1875"/>
            </a:avLst>
          </a:prstGeom>
          <a:solidFill>
            <a:schemeClr val="bg1">
              <a:lumMod val="75000"/>
            </a:schemeClr>
          </a:solidFill>
          <a:ln>
            <a:solidFill>
              <a:schemeClr val="bg1">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685800">
              <a:defRPr/>
            </a:pPr>
            <a:endParaRPr lang="fr-FR" sz="1200" dirty="0">
              <a:solidFill>
                <a:prstClr val="black"/>
              </a:solidFill>
              <a:latin typeface="Arial" charset="0"/>
              <a:ea typeface="Arial Unicode MS"/>
            </a:endParaRPr>
          </a:p>
        </p:txBody>
      </p:sp>
      <p:cxnSp>
        <p:nvCxnSpPr>
          <p:cNvPr id="12" name="Straight Connector 50">
            <a:extLst>
              <a:ext uri="{FF2B5EF4-FFF2-40B4-BE49-F238E27FC236}">
                <a16:creationId xmlns:a16="http://schemas.microsoft.com/office/drawing/2014/main" id="{ED68BDDB-78A0-4BE0-8C3F-B799FC31BF4C}"/>
              </a:ext>
            </a:extLst>
          </p:cNvPr>
          <p:cNvCxnSpPr>
            <a:cxnSpLocks/>
          </p:cNvCxnSpPr>
          <p:nvPr/>
        </p:nvCxnSpPr>
        <p:spPr>
          <a:xfrm>
            <a:off x="3321743" y="674265"/>
            <a:ext cx="1071933"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50">
            <a:extLst>
              <a:ext uri="{FF2B5EF4-FFF2-40B4-BE49-F238E27FC236}">
                <a16:creationId xmlns:a16="http://schemas.microsoft.com/office/drawing/2014/main" id="{C71D7D69-3010-44AB-99DC-BD12AC9A5360}"/>
              </a:ext>
            </a:extLst>
          </p:cNvPr>
          <p:cNvCxnSpPr>
            <a:cxnSpLocks/>
          </p:cNvCxnSpPr>
          <p:nvPr/>
        </p:nvCxnSpPr>
        <p:spPr>
          <a:xfrm>
            <a:off x="4486339" y="1541484"/>
            <a:ext cx="1058067"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50">
            <a:extLst>
              <a:ext uri="{FF2B5EF4-FFF2-40B4-BE49-F238E27FC236}">
                <a16:creationId xmlns:a16="http://schemas.microsoft.com/office/drawing/2014/main" id="{1B983D09-8592-43E4-B599-5E5FA408A950}"/>
              </a:ext>
            </a:extLst>
          </p:cNvPr>
          <p:cNvCxnSpPr>
            <a:cxnSpLocks/>
          </p:cNvCxnSpPr>
          <p:nvPr/>
        </p:nvCxnSpPr>
        <p:spPr>
          <a:xfrm flipV="1">
            <a:off x="5045467" y="2563447"/>
            <a:ext cx="996199" cy="3599"/>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22" name="Oval 37">
            <a:extLst>
              <a:ext uri="{FF2B5EF4-FFF2-40B4-BE49-F238E27FC236}">
                <a16:creationId xmlns:a16="http://schemas.microsoft.com/office/drawing/2014/main" id="{51AFFD75-838C-4222-8080-4E1D2433993D}"/>
              </a:ext>
            </a:extLst>
          </p:cNvPr>
          <p:cNvSpPr/>
          <p:nvPr/>
        </p:nvSpPr>
        <p:spPr>
          <a:xfrm>
            <a:off x="4628463" y="2305026"/>
            <a:ext cx="352449" cy="352449"/>
          </a:xfrm>
          <a:prstGeom prst="ellipse">
            <a:avLst/>
          </a:prstGeom>
          <a:solidFill>
            <a:schemeClr val="tx2">
              <a:lumMod val="75000"/>
            </a:schemeClr>
          </a:solidFill>
          <a:ln>
            <a:solidFill>
              <a:schemeClr val="bg1"/>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cxnSp>
        <p:nvCxnSpPr>
          <p:cNvPr id="23" name="Straight Connector 50">
            <a:extLst>
              <a:ext uri="{FF2B5EF4-FFF2-40B4-BE49-F238E27FC236}">
                <a16:creationId xmlns:a16="http://schemas.microsoft.com/office/drawing/2014/main" id="{5CB9A786-7C5E-4A91-B22F-026E26F11020}"/>
              </a:ext>
            </a:extLst>
          </p:cNvPr>
          <p:cNvCxnSpPr>
            <a:cxnSpLocks/>
          </p:cNvCxnSpPr>
          <p:nvPr/>
        </p:nvCxnSpPr>
        <p:spPr>
          <a:xfrm>
            <a:off x="3850121" y="5055454"/>
            <a:ext cx="1038065" cy="6428"/>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26" name="Oval 37">
            <a:extLst>
              <a:ext uri="{FF2B5EF4-FFF2-40B4-BE49-F238E27FC236}">
                <a16:creationId xmlns:a16="http://schemas.microsoft.com/office/drawing/2014/main" id="{65AA0989-58F6-4F0F-AEEE-DD8B50E16183}"/>
              </a:ext>
            </a:extLst>
          </p:cNvPr>
          <p:cNvSpPr/>
          <p:nvPr/>
        </p:nvSpPr>
        <p:spPr>
          <a:xfrm>
            <a:off x="3872630" y="4941694"/>
            <a:ext cx="352449" cy="352449"/>
          </a:xfrm>
          <a:prstGeom prst="ellipse">
            <a:avLst/>
          </a:prstGeom>
          <a:solidFill>
            <a:srgbClr val="F06A18"/>
          </a:solidFill>
          <a:ln>
            <a:solidFill>
              <a:schemeClr val="bg1">
                <a:lumMod val="95000"/>
              </a:schemeClr>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27" name="Rectangle 26">
            <a:extLst>
              <a:ext uri="{FF2B5EF4-FFF2-40B4-BE49-F238E27FC236}">
                <a16:creationId xmlns:a16="http://schemas.microsoft.com/office/drawing/2014/main" id="{145D8777-B099-4AF8-B0D0-7D356382F026}"/>
              </a:ext>
            </a:extLst>
          </p:cNvPr>
          <p:cNvSpPr/>
          <p:nvPr/>
        </p:nvSpPr>
        <p:spPr>
          <a:xfrm>
            <a:off x="3902005" y="6098747"/>
            <a:ext cx="1903984" cy="369332"/>
          </a:xfrm>
          <a:prstGeom prst="rect">
            <a:avLst/>
          </a:prstGeom>
        </p:spPr>
        <p:txBody>
          <a:bodyPr wrap="square">
            <a:spAutoFit/>
          </a:bodyPr>
          <a:lstStyle/>
          <a:p>
            <a:pPr defTabSz="685800"/>
            <a:r>
              <a:rPr lang="fr-FR" b="1" dirty="0">
                <a:solidFill>
                  <a:srgbClr val="0070C0">
                    <a:lumMod val="75000"/>
                  </a:srgbClr>
                </a:solidFill>
                <a:latin typeface="Arial"/>
                <a:ea typeface="Tahoma" panose="020B0604030504040204" pitchFamily="34" charset="0"/>
                <a:cs typeface="Tahoma" panose="020B0604030504040204" pitchFamily="34" charset="0"/>
              </a:rPr>
              <a:t>   </a:t>
            </a:r>
          </a:p>
        </p:txBody>
      </p:sp>
      <p:cxnSp>
        <p:nvCxnSpPr>
          <p:cNvPr id="30" name="Straight Connector 50">
            <a:extLst>
              <a:ext uri="{FF2B5EF4-FFF2-40B4-BE49-F238E27FC236}">
                <a16:creationId xmlns:a16="http://schemas.microsoft.com/office/drawing/2014/main" id="{9A551167-699C-4339-85BD-BDB8FA7E014D}"/>
              </a:ext>
            </a:extLst>
          </p:cNvPr>
          <p:cNvCxnSpPr>
            <a:cxnSpLocks/>
          </p:cNvCxnSpPr>
          <p:nvPr/>
        </p:nvCxnSpPr>
        <p:spPr>
          <a:xfrm flipV="1">
            <a:off x="4913739" y="3429267"/>
            <a:ext cx="996199" cy="3599"/>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31" name="Oval 37">
            <a:extLst>
              <a:ext uri="{FF2B5EF4-FFF2-40B4-BE49-F238E27FC236}">
                <a16:creationId xmlns:a16="http://schemas.microsoft.com/office/drawing/2014/main" id="{057D97F4-865F-4242-816E-0A8A47C5D9A8}"/>
              </a:ext>
            </a:extLst>
          </p:cNvPr>
          <p:cNvSpPr/>
          <p:nvPr/>
        </p:nvSpPr>
        <p:spPr>
          <a:xfrm>
            <a:off x="4675512" y="3264210"/>
            <a:ext cx="352449" cy="352449"/>
          </a:xfrm>
          <a:prstGeom prst="ellipse">
            <a:avLst/>
          </a:prstGeom>
          <a:solidFill>
            <a:srgbClr val="F06A18"/>
          </a:solidFill>
          <a:ln>
            <a:solidFill>
              <a:schemeClr val="bg1"/>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p:txBody>
      </p:sp>
      <p:sp>
        <p:nvSpPr>
          <p:cNvPr id="38" name="Oval 37">
            <a:extLst>
              <a:ext uri="{FF2B5EF4-FFF2-40B4-BE49-F238E27FC236}">
                <a16:creationId xmlns:a16="http://schemas.microsoft.com/office/drawing/2014/main" id="{2FB54AA4-EE7F-4FF7-B85E-B1BEAB4812B0}"/>
              </a:ext>
            </a:extLst>
          </p:cNvPr>
          <p:cNvSpPr/>
          <p:nvPr/>
        </p:nvSpPr>
        <p:spPr>
          <a:xfrm>
            <a:off x="4460656" y="4091973"/>
            <a:ext cx="352449" cy="352449"/>
          </a:xfrm>
          <a:prstGeom prst="ellipse">
            <a:avLst/>
          </a:prstGeom>
          <a:solidFill>
            <a:schemeClr val="tx2">
              <a:lumMod val="75000"/>
            </a:schemeClr>
          </a:solidFill>
          <a:ln>
            <a:solidFill>
              <a:schemeClr val="bg1"/>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p:txBody>
      </p:sp>
      <p:sp>
        <p:nvSpPr>
          <p:cNvPr id="40" name="Oval 37">
            <a:extLst>
              <a:ext uri="{FF2B5EF4-FFF2-40B4-BE49-F238E27FC236}">
                <a16:creationId xmlns:a16="http://schemas.microsoft.com/office/drawing/2014/main" id="{F30C264A-6149-4412-861B-5097966AC021}"/>
              </a:ext>
            </a:extLst>
          </p:cNvPr>
          <p:cNvSpPr/>
          <p:nvPr/>
        </p:nvSpPr>
        <p:spPr>
          <a:xfrm>
            <a:off x="3016244" y="504784"/>
            <a:ext cx="352449" cy="352449"/>
          </a:xfrm>
          <a:prstGeom prst="ellipse">
            <a:avLst/>
          </a:prstGeom>
          <a:solidFill>
            <a:schemeClr val="tx2">
              <a:lumMod val="75000"/>
            </a:schemeClr>
          </a:solidFill>
          <a:ln>
            <a:solidFill>
              <a:schemeClr val="bg1">
                <a:lumMod val="95000"/>
              </a:schemeClr>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1" name="Oval 63">
            <a:extLst>
              <a:ext uri="{FF2B5EF4-FFF2-40B4-BE49-F238E27FC236}">
                <a16:creationId xmlns:a16="http://schemas.microsoft.com/office/drawing/2014/main" id="{EEC09689-7D77-4C43-9339-DC9444D605BB}"/>
              </a:ext>
            </a:extLst>
          </p:cNvPr>
          <p:cNvSpPr/>
          <p:nvPr/>
        </p:nvSpPr>
        <p:spPr>
          <a:xfrm>
            <a:off x="444024" y="1857609"/>
            <a:ext cx="3115757" cy="3044809"/>
          </a:xfrm>
          <a:prstGeom prst="ellipse">
            <a:avLst/>
          </a:prstGeom>
          <a:noFill/>
          <a:ln w="158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2" name="Oval 64">
            <a:extLst>
              <a:ext uri="{FF2B5EF4-FFF2-40B4-BE49-F238E27FC236}">
                <a16:creationId xmlns:a16="http://schemas.microsoft.com/office/drawing/2014/main" id="{0324A053-7A84-4E22-A552-0FB7E83D9D7A}"/>
              </a:ext>
            </a:extLst>
          </p:cNvPr>
          <p:cNvSpPr/>
          <p:nvPr/>
        </p:nvSpPr>
        <p:spPr>
          <a:xfrm>
            <a:off x="532695" y="1959504"/>
            <a:ext cx="2933221" cy="2839979"/>
          </a:xfrm>
          <a:prstGeom prst="ellipse">
            <a:avLst/>
          </a:prstGeom>
          <a:noFill/>
          <a:ln w="15875">
            <a:solidFill>
              <a:schemeClr val="bg1">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3" name="Oval 65">
            <a:extLst>
              <a:ext uri="{FF2B5EF4-FFF2-40B4-BE49-F238E27FC236}">
                <a16:creationId xmlns:a16="http://schemas.microsoft.com/office/drawing/2014/main" id="{E69F6B1F-1E13-4D78-A4D2-F930B8B4F146}"/>
              </a:ext>
            </a:extLst>
          </p:cNvPr>
          <p:cNvSpPr/>
          <p:nvPr/>
        </p:nvSpPr>
        <p:spPr>
          <a:xfrm>
            <a:off x="1940123" y="1832134"/>
            <a:ext cx="139631" cy="1480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4" name="Oval 65">
            <a:extLst>
              <a:ext uri="{FF2B5EF4-FFF2-40B4-BE49-F238E27FC236}">
                <a16:creationId xmlns:a16="http://schemas.microsoft.com/office/drawing/2014/main" id="{53993EDE-EFE2-47BD-A735-A3A844EFBA7B}"/>
              </a:ext>
            </a:extLst>
          </p:cNvPr>
          <p:cNvSpPr/>
          <p:nvPr/>
        </p:nvSpPr>
        <p:spPr>
          <a:xfrm>
            <a:off x="3440875" y="3379383"/>
            <a:ext cx="139631" cy="148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5" name="Oval 65">
            <a:extLst>
              <a:ext uri="{FF2B5EF4-FFF2-40B4-BE49-F238E27FC236}">
                <a16:creationId xmlns:a16="http://schemas.microsoft.com/office/drawing/2014/main" id="{92DC3CBD-3DF7-458F-973E-B7CD2E932C58}"/>
              </a:ext>
            </a:extLst>
          </p:cNvPr>
          <p:cNvSpPr/>
          <p:nvPr/>
        </p:nvSpPr>
        <p:spPr>
          <a:xfrm>
            <a:off x="1927283" y="4787950"/>
            <a:ext cx="139631" cy="1480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6" name="Oval 65">
            <a:extLst>
              <a:ext uri="{FF2B5EF4-FFF2-40B4-BE49-F238E27FC236}">
                <a16:creationId xmlns:a16="http://schemas.microsoft.com/office/drawing/2014/main" id="{FECCF383-688D-4E4F-A794-2D22D9415C34}"/>
              </a:ext>
            </a:extLst>
          </p:cNvPr>
          <p:cNvSpPr/>
          <p:nvPr/>
        </p:nvSpPr>
        <p:spPr>
          <a:xfrm>
            <a:off x="439763" y="3417244"/>
            <a:ext cx="139631" cy="148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47" name="Rectangle 46">
            <a:extLst>
              <a:ext uri="{FF2B5EF4-FFF2-40B4-BE49-F238E27FC236}">
                <a16:creationId xmlns:a16="http://schemas.microsoft.com/office/drawing/2014/main" id="{A833B331-7FE7-496E-85A8-20B7FED953DA}"/>
              </a:ext>
            </a:extLst>
          </p:cNvPr>
          <p:cNvSpPr/>
          <p:nvPr/>
        </p:nvSpPr>
        <p:spPr>
          <a:xfrm>
            <a:off x="727404" y="2489340"/>
            <a:ext cx="2423483" cy="507831"/>
          </a:xfrm>
          <a:prstGeom prst="rect">
            <a:avLst/>
          </a:prstGeom>
        </p:spPr>
        <p:txBody>
          <a:bodyPr wrap="square">
            <a:spAutoFit/>
          </a:bodyPr>
          <a:lstStyle/>
          <a:p>
            <a:pPr algn="ctr" defTabSz="685800"/>
            <a:r>
              <a:rPr lang="fr-FR" sz="2700" b="1" dirty="0">
                <a:solidFill>
                  <a:srgbClr val="0070C0">
                    <a:lumMod val="50000"/>
                  </a:srgbClr>
                </a:solidFill>
                <a:latin typeface="Calibri" pitchFamily="34" charset="0"/>
                <a:ea typeface="Tahoma" panose="020B0604030504040204" pitchFamily="34" charset="0"/>
                <a:cs typeface="Calibri" pitchFamily="34" charset="0"/>
              </a:rPr>
              <a:t>PLAN</a:t>
            </a:r>
            <a:r>
              <a:rPr lang="fr-FR" sz="2100" b="1" dirty="0">
                <a:solidFill>
                  <a:srgbClr val="0070C0">
                    <a:lumMod val="50000"/>
                  </a:srgbClr>
                </a:solidFill>
                <a:latin typeface="Thames" panose="02000503080000020003" pitchFamily="2" charset="0"/>
                <a:ea typeface="Tahoma" panose="020B0604030504040204" pitchFamily="34" charset="0"/>
                <a:cs typeface="Tahoma" panose="020B0604030504040204" pitchFamily="34" charset="0"/>
              </a:rPr>
              <a:t> </a:t>
            </a:r>
          </a:p>
        </p:txBody>
      </p:sp>
      <p:pic>
        <p:nvPicPr>
          <p:cNvPr id="48" name="Graphic 82" descr="Stopwatch">
            <a:extLst>
              <a:ext uri="{FF2B5EF4-FFF2-40B4-BE49-F238E27FC236}">
                <a16:creationId xmlns:a16="http://schemas.microsoft.com/office/drawing/2014/main" id="{FBF2088F-3072-4869-B9F2-3B9D6EC9C36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59153" y="3532701"/>
            <a:ext cx="360000" cy="360000"/>
          </a:xfrm>
          <a:prstGeom prst="rect">
            <a:avLst/>
          </a:prstGeom>
        </p:spPr>
      </p:pic>
      <p:pic>
        <p:nvPicPr>
          <p:cNvPr id="49" name="Graphic 80" descr="Single gear">
            <a:extLst>
              <a:ext uri="{FF2B5EF4-FFF2-40B4-BE49-F238E27FC236}">
                <a16:creationId xmlns:a16="http://schemas.microsoft.com/office/drawing/2014/main" id="{2CDA84BE-643A-461B-BCD9-E92CDFF460D5}"/>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877441" y="3892701"/>
            <a:ext cx="360000" cy="360000"/>
          </a:xfrm>
          <a:prstGeom prst="rect">
            <a:avLst/>
          </a:prstGeom>
        </p:spPr>
      </p:pic>
      <p:pic>
        <p:nvPicPr>
          <p:cNvPr id="50" name="Graphic 86" descr="Head with Gears">
            <a:extLst>
              <a:ext uri="{FF2B5EF4-FFF2-40B4-BE49-F238E27FC236}">
                <a16:creationId xmlns:a16="http://schemas.microsoft.com/office/drawing/2014/main" id="{A11332A9-799A-47BE-AA9F-CBC05714C1ED}"/>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226487" y="4198151"/>
            <a:ext cx="360000" cy="360000"/>
          </a:xfrm>
          <a:prstGeom prst="rect">
            <a:avLst/>
          </a:prstGeom>
        </p:spPr>
      </p:pic>
      <p:pic>
        <p:nvPicPr>
          <p:cNvPr id="51" name="Graphic 84" descr="Lightbulb">
            <a:extLst>
              <a:ext uri="{FF2B5EF4-FFF2-40B4-BE49-F238E27FC236}">
                <a16:creationId xmlns:a16="http://schemas.microsoft.com/office/drawing/2014/main" id="{491BD053-1C14-45F3-9B3F-4093C6CFEA1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724640" y="4355547"/>
            <a:ext cx="360000" cy="360000"/>
          </a:xfrm>
          <a:prstGeom prst="rect">
            <a:avLst/>
          </a:prstGeom>
        </p:spPr>
      </p:pic>
      <p:sp>
        <p:nvSpPr>
          <p:cNvPr id="52" name="Oval 88">
            <a:extLst>
              <a:ext uri="{FF2B5EF4-FFF2-40B4-BE49-F238E27FC236}">
                <a16:creationId xmlns:a16="http://schemas.microsoft.com/office/drawing/2014/main" id="{0101354B-005F-461E-92CF-18C98289CD5E}"/>
              </a:ext>
            </a:extLst>
          </p:cNvPr>
          <p:cNvSpPr/>
          <p:nvPr/>
        </p:nvSpPr>
        <p:spPr>
          <a:xfrm>
            <a:off x="2196483" y="4488091"/>
            <a:ext cx="112103" cy="1121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53" name="Oval 88">
            <a:extLst>
              <a:ext uri="{FF2B5EF4-FFF2-40B4-BE49-F238E27FC236}">
                <a16:creationId xmlns:a16="http://schemas.microsoft.com/office/drawing/2014/main" id="{4395B34A-128A-43B6-B6FE-F2ECBF62888F}"/>
              </a:ext>
            </a:extLst>
          </p:cNvPr>
          <p:cNvSpPr/>
          <p:nvPr/>
        </p:nvSpPr>
        <p:spPr>
          <a:xfrm>
            <a:off x="2488365" y="4377018"/>
            <a:ext cx="112103" cy="1121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54" name="Oval 88">
            <a:extLst>
              <a:ext uri="{FF2B5EF4-FFF2-40B4-BE49-F238E27FC236}">
                <a16:creationId xmlns:a16="http://schemas.microsoft.com/office/drawing/2014/main" id="{581B3923-8844-431C-9B75-16379A9278D8}"/>
              </a:ext>
            </a:extLst>
          </p:cNvPr>
          <p:cNvSpPr/>
          <p:nvPr/>
        </p:nvSpPr>
        <p:spPr>
          <a:xfrm>
            <a:off x="2813831" y="4160046"/>
            <a:ext cx="112103" cy="1121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55" name="Oval 21">
            <a:extLst>
              <a:ext uri="{FF2B5EF4-FFF2-40B4-BE49-F238E27FC236}">
                <a16:creationId xmlns:a16="http://schemas.microsoft.com/office/drawing/2014/main" id="{F130990D-E67A-4E38-BB53-BA362DCBF43E}"/>
              </a:ext>
            </a:extLst>
          </p:cNvPr>
          <p:cNvSpPr>
            <a:spLocks noChangeAspect="1"/>
          </p:cNvSpPr>
          <p:nvPr/>
        </p:nvSpPr>
        <p:spPr>
          <a:xfrm>
            <a:off x="1649699" y="3244330"/>
            <a:ext cx="728423" cy="73450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1350" dirty="0">
              <a:solidFill>
                <a:prstClr val="black"/>
              </a:solidFill>
              <a:latin typeface="Arial"/>
              <a:ea typeface="Arial Unicode MS"/>
            </a:endParaRPr>
          </a:p>
        </p:txBody>
      </p:sp>
      <p:sp>
        <p:nvSpPr>
          <p:cNvPr id="58" name="Rectangle 57">
            <a:extLst>
              <a:ext uri="{FF2B5EF4-FFF2-40B4-BE49-F238E27FC236}">
                <a16:creationId xmlns:a16="http://schemas.microsoft.com/office/drawing/2014/main" id="{C18D834A-2A97-4345-AE8A-942B0A15AFC3}"/>
              </a:ext>
            </a:extLst>
          </p:cNvPr>
          <p:cNvSpPr/>
          <p:nvPr/>
        </p:nvSpPr>
        <p:spPr>
          <a:xfrm>
            <a:off x="5664904" y="3253348"/>
            <a:ext cx="3949253" cy="323165"/>
          </a:xfrm>
          <a:prstGeom prst="rect">
            <a:avLst/>
          </a:prstGeom>
        </p:spPr>
        <p:txBody>
          <a:bodyPr wrap="square">
            <a:spAutoFit/>
          </a:bodyPr>
          <a:lstStyle/>
          <a:p>
            <a:pPr algn="ctr" defTabSz="685800"/>
            <a:endParaRPr lang="fr-FR" sz="1500" b="1" dirty="0">
              <a:solidFill>
                <a:srgbClr val="0070C0">
                  <a:lumMod val="75000"/>
                </a:srgbClr>
              </a:solidFill>
              <a:latin typeface="Arial"/>
              <a:ea typeface="Arial Unicode MS"/>
            </a:endParaRPr>
          </a:p>
        </p:txBody>
      </p:sp>
      <p:sp>
        <p:nvSpPr>
          <p:cNvPr id="65" name="Oval 37">
            <a:extLst>
              <a:ext uri="{FF2B5EF4-FFF2-40B4-BE49-F238E27FC236}">
                <a16:creationId xmlns:a16="http://schemas.microsoft.com/office/drawing/2014/main" id="{1A0FA850-305E-45A0-8E07-1C670EB489DB}"/>
              </a:ext>
            </a:extLst>
          </p:cNvPr>
          <p:cNvSpPr/>
          <p:nvPr/>
        </p:nvSpPr>
        <p:spPr>
          <a:xfrm>
            <a:off x="4083599" y="1403101"/>
            <a:ext cx="347891" cy="339807"/>
          </a:xfrm>
          <a:prstGeom prst="ellipse">
            <a:avLst/>
          </a:prstGeom>
          <a:solidFill>
            <a:srgbClr val="F06A18"/>
          </a:solidFill>
          <a:ln>
            <a:solidFill>
              <a:schemeClr val="bg1"/>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3" name="Rectangle 2"/>
          <p:cNvSpPr/>
          <p:nvPr/>
        </p:nvSpPr>
        <p:spPr>
          <a:xfrm>
            <a:off x="0" y="6560413"/>
            <a:ext cx="12192000" cy="297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latin typeface="Arial"/>
              <a:ea typeface="Arial Unicode MS"/>
            </a:endParaRPr>
          </a:p>
        </p:txBody>
      </p:sp>
      <p:sp>
        <p:nvSpPr>
          <p:cNvPr id="4" name="Rectangle 3"/>
          <p:cNvSpPr/>
          <p:nvPr/>
        </p:nvSpPr>
        <p:spPr>
          <a:xfrm>
            <a:off x="9116703" y="6016758"/>
            <a:ext cx="3070747" cy="565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Arial"/>
              <a:ea typeface="Arial Unicode MS"/>
            </a:endParaRPr>
          </a:p>
        </p:txBody>
      </p:sp>
      <p:sp>
        <p:nvSpPr>
          <p:cNvPr id="59" name="Oval 65">
            <a:extLst>
              <a:ext uri="{FF2B5EF4-FFF2-40B4-BE49-F238E27FC236}">
                <a16:creationId xmlns:a16="http://schemas.microsoft.com/office/drawing/2014/main" id="{E69F6B1F-1E13-4D78-A4D2-F930B8B4F146}"/>
              </a:ext>
            </a:extLst>
          </p:cNvPr>
          <p:cNvSpPr/>
          <p:nvPr/>
        </p:nvSpPr>
        <p:spPr>
          <a:xfrm>
            <a:off x="2925935" y="2210971"/>
            <a:ext cx="139631" cy="148039"/>
          </a:xfrm>
          <a:prstGeom prst="ellipse">
            <a:avLst/>
          </a:prstGeom>
          <a:solidFill>
            <a:srgbClr val="F06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60" name="Oval 65">
            <a:extLst>
              <a:ext uri="{FF2B5EF4-FFF2-40B4-BE49-F238E27FC236}">
                <a16:creationId xmlns:a16="http://schemas.microsoft.com/office/drawing/2014/main" id="{E69F6B1F-1E13-4D78-A4D2-F930B8B4F146}"/>
              </a:ext>
            </a:extLst>
          </p:cNvPr>
          <p:cNvSpPr/>
          <p:nvPr/>
        </p:nvSpPr>
        <p:spPr>
          <a:xfrm>
            <a:off x="1006703" y="2151284"/>
            <a:ext cx="139631" cy="1480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0" name="Oval 65">
            <a:extLst>
              <a:ext uri="{FF2B5EF4-FFF2-40B4-BE49-F238E27FC236}">
                <a16:creationId xmlns:a16="http://schemas.microsoft.com/office/drawing/2014/main" id="{E69F6B1F-1E13-4D78-A4D2-F930B8B4F146}"/>
              </a:ext>
            </a:extLst>
          </p:cNvPr>
          <p:cNvSpPr/>
          <p:nvPr/>
        </p:nvSpPr>
        <p:spPr>
          <a:xfrm>
            <a:off x="2602581" y="4630795"/>
            <a:ext cx="139631" cy="1480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1" name="Oval 65">
            <a:extLst>
              <a:ext uri="{FF2B5EF4-FFF2-40B4-BE49-F238E27FC236}">
                <a16:creationId xmlns:a16="http://schemas.microsoft.com/office/drawing/2014/main" id="{E69F6B1F-1E13-4D78-A4D2-F930B8B4F146}"/>
              </a:ext>
            </a:extLst>
          </p:cNvPr>
          <p:cNvSpPr/>
          <p:nvPr/>
        </p:nvSpPr>
        <p:spPr>
          <a:xfrm>
            <a:off x="3252043" y="4034207"/>
            <a:ext cx="139631" cy="1480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2" name="Oval 65">
            <a:extLst>
              <a:ext uri="{FF2B5EF4-FFF2-40B4-BE49-F238E27FC236}">
                <a16:creationId xmlns:a16="http://schemas.microsoft.com/office/drawing/2014/main" id="{E69F6B1F-1E13-4D78-A4D2-F930B8B4F146}"/>
              </a:ext>
            </a:extLst>
          </p:cNvPr>
          <p:cNvSpPr/>
          <p:nvPr/>
        </p:nvSpPr>
        <p:spPr>
          <a:xfrm>
            <a:off x="532063" y="2769263"/>
            <a:ext cx="139631" cy="1480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3" name="Oval 65">
            <a:extLst>
              <a:ext uri="{FF2B5EF4-FFF2-40B4-BE49-F238E27FC236}">
                <a16:creationId xmlns:a16="http://schemas.microsoft.com/office/drawing/2014/main" id="{E69F6B1F-1E13-4D78-A4D2-F930B8B4F146}"/>
              </a:ext>
            </a:extLst>
          </p:cNvPr>
          <p:cNvSpPr/>
          <p:nvPr/>
        </p:nvSpPr>
        <p:spPr>
          <a:xfrm>
            <a:off x="3332275" y="2769263"/>
            <a:ext cx="139631" cy="148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4" name="Oval 65">
            <a:extLst>
              <a:ext uri="{FF2B5EF4-FFF2-40B4-BE49-F238E27FC236}">
                <a16:creationId xmlns:a16="http://schemas.microsoft.com/office/drawing/2014/main" id="{E69F6B1F-1E13-4D78-A4D2-F930B8B4F146}"/>
              </a:ext>
            </a:extLst>
          </p:cNvPr>
          <p:cNvSpPr/>
          <p:nvPr/>
        </p:nvSpPr>
        <p:spPr>
          <a:xfrm>
            <a:off x="604457" y="3998683"/>
            <a:ext cx="139631" cy="148039"/>
          </a:xfrm>
          <a:prstGeom prst="ellipse">
            <a:avLst/>
          </a:prstGeom>
          <a:solidFill>
            <a:srgbClr val="F06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75" name="Oval 65">
            <a:extLst>
              <a:ext uri="{FF2B5EF4-FFF2-40B4-BE49-F238E27FC236}">
                <a16:creationId xmlns:a16="http://schemas.microsoft.com/office/drawing/2014/main" id="{E69F6B1F-1E13-4D78-A4D2-F930B8B4F146}"/>
              </a:ext>
            </a:extLst>
          </p:cNvPr>
          <p:cNvSpPr/>
          <p:nvPr/>
        </p:nvSpPr>
        <p:spPr>
          <a:xfrm>
            <a:off x="1076518" y="4526174"/>
            <a:ext cx="139631" cy="148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p:txBody>
      </p:sp>
      <p:sp>
        <p:nvSpPr>
          <p:cNvPr id="13" name="ZoneTexte 12"/>
          <p:cNvSpPr txBox="1"/>
          <p:nvPr/>
        </p:nvSpPr>
        <p:spPr>
          <a:xfrm>
            <a:off x="5552250" y="1248214"/>
            <a:ext cx="2210926"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Problématique  </a:t>
            </a:r>
          </a:p>
        </p:txBody>
      </p:sp>
      <p:sp>
        <p:nvSpPr>
          <p:cNvPr id="14" name="ZoneTexte 13"/>
          <p:cNvSpPr txBox="1"/>
          <p:nvPr/>
        </p:nvSpPr>
        <p:spPr>
          <a:xfrm>
            <a:off x="5444789" y="2562127"/>
            <a:ext cx="184731" cy="323165"/>
          </a:xfrm>
          <a:prstGeom prst="rect">
            <a:avLst/>
          </a:prstGeom>
          <a:noFill/>
        </p:spPr>
        <p:txBody>
          <a:bodyPr wrap="none" rtlCol="0">
            <a:spAutoFit/>
          </a:bodyPr>
          <a:lstStyle/>
          <a:p>
            <a:pPr defTabSz="685800"/>
            <a:endParaRPr lang="fr-FR" sz="1500" dirty="0">
              <a:solidFill>
                <a:srgbClr val="002060"/>
              </a:solidFill>
              <a:latin typeface="Elephant" panose="02020904090505020303" pitchFamily="18" charset="0"/>
            </a:endParaRPr>
          </a:p>
        </p:txBody>
      </p:sp>
      <p:sp>
        <p:nvSpPr>
          <p:cNvPr id="18" name="ZoneTexte 17"/>
          <p:cNvSpPr txBox="1"/>
          <p:nvPr/>
        </p:nvSpPr>
        <p:spPr>
          <a:xfrm>
            <a:off x="6047537" y="2266383"/>
            <a:ext cx="2251386"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Cadre théorique</a:t>
            </a:r>
          </a:p>
        </p:txBody>
      </p:sp>
      <p:sp>
        <p:nvSpPr>
          <p:cNvPr id="20" name="ZoneTexte 19"/>
          <p:cNvSpPr txBox="1"/>
          <p:nvPr/>
        </p:nvSpPr>
        <p:spPr>
          <a:xfrm>
            <a:off x="5869977" y="3170194"/>
            <a:ext cx="2392514"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Cadre conceptuel</a:t>
            </a:r>
          </a:p>
        </p:txBody>
      </p:sp>
      <p:sp>
        <p:nvSpPr>
          <p:cNvPr id="24" name="Rectangle 23"/>
          <p:cNvSpPr/>
          <p:nvPr/>
        </p:nvSpPr>
        <p:spPr>
          <a:xfrm>
            <a:off x="4393677" y="504784"/>
            <a:ext cx="4447371" cy="400110"/>
          </a:xfrm>
          <a:prstGeom prst="rect">
            <a:avLst/>
          </a:prstGeom>
        </p:spPr>
        <p:txBody>
          <a:bodyPr wrap="none">
            <a:spAutoFit/>
          </a:bodyPr>
          <a:lstStyle/>
          <a:p>
            <a:pPr defTabSz="685800"/>
            <a:r>
              <a:rPr lang="fr-FR" sz="2000" dirty="0">
                <a:solidFill>
                  <a:srgbClr val="002060"/>
                </a:solidFill>
                <a:latin typeface="Elephant" panose="02020904090505020303" pitchFamily="18" charset="0"/>
              </a:rPr>
              <a:t>Introduction : Contexte et Intérêt</a:t>
            </a:r>
          </a:p>
        </p:txBody>
      </p:sp>
      <p:sp>
        <p:nvSpPr>
          <p:cNvPr id="29" name="ZoneTexte 28"/>
          <p:cNvSpPr txBox="1"/>
          <p:nvPr/>
        </p:nvSpPr>
        <p:spPr>
          <a:xfrm>
            <a:off x="5477006" y="3985756"/>
            <a:ext cx="3609321"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Méthodologie de recherche</a:t>
            </a:r>
          </a:p>
        </p:txBody>
      </p:sp>
      <p:cxnSp>
        <p:nvCxnSpPr>
          <p:cNvPr id="63" name="Straight Connector 50">
            <a:extLst>
              <a:ext uri="{FF2B5EF4-FFF2-40B4-BE49-F238E27FC236}">
                <a16:creationId xmlns:a16="http://schemas.microsoft.com/office/drawing/2014/main" id="{544DC84D-8C35-4F01-B525-F50BA4209E0A}"/>
              </a:ext>
            </a:extLst>
          </p:cNvPr>
          <p:cNvCxnSpPr>
            <a:cxnSpLocks/>
          </p:cNvCxnSpPr>
          <p:nvPr/>
        </p:nvCxnSpPr>
        <p:spPr>
          <a:xfrm>
            <a:off x="3079494" y="5979156"/>
            <a:ext cx="943605" cy="25203"/>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68" name="Oval 37">
            <a:extLst>
              <a:ext uri="{FF2B5EF4-FFF2-40B4-BE49-F238E27FC236}">
                <a16:creationId xmlns:a16="http://schemas.microsoft.com/office/drawing/2014/main" id="{6CEF3B1C-3013-4830-A0DE-7B780D0E462A}"/>
              </a:ext>
            </a:extLst>
          </p:cNvPr>
          <p:cNvSpPr/>
          <p:nvPr/>
        </p:nvSpPr>
        <p:spPr>
          <a:xfrm>
            <a:off x="3042715" y="5849094"/>
            <a:ext cx="352449" cy="352449"/>
          </a:xfrm>
          <a:prstGeom prst="ellipse">
            <a:avLst/>
          </a:prstGeom>
          <a:solidFill>
            <a:schemeClr val="tx2">
              <a:lumMod val="75000"/>
            </a:schemeClr>
          </a:solidFill>
          <a:ln>
            <a:solidFill>
              <a:schemeClr val="bg1"/>
            </a:solid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a:p>
            <a:pPr algn="ctr" defTabSz="685800"/>
            <a:endParaRPr lang="en-IN" sz="1350" dirty="0">
              <a:solidFill>
                <a:prstClr val="white"/>
              </a:solidFill>
              <a:latin typeface="Arial"/>
              <a:ea typeface="Arial Unicode MS"/>
            </a:endParaRPr>
          </a:p>
        </p:txBody>
      </p:sp>
      <p:sp>
        <p:nvSpPr>
          <p:cNvPr id="69" name="ZoneTexte 68">
            <a:extLst>
              <a:ext uri="{FF2B5EF4-FFF2-40B4-BE49-F238E27FC236}">
                <a16:creationId xmlns:a16="http://schemas.microsoft.com/office/drawing/2014/main" id="{99EA00C9-6CC1-4352-B126-E5F3F40AA0E0}"/>
              </a:ext>
            </a:extLst>
          </p:cNvPr>
          <p:cNvSpPr txBox="1"/>
          <p:nvPr/>
        </p:nvSpPr>
        <p:spPr>
          <a:xfrm>
            <a:off x="4861729" y="4874543"/>
            <a:ext cx="3245889"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Discussion des résultats</a:t>
            </a:r>
          </a:p>
        </p:txBody>
      </p:sp>
      <p:sp>
        <p:nvSpPr>
          <p:cNvPr id="61" name="ZoneTexte 60">
            <a:extLst>
              <a:ext uri="{FF2B5EF4-FFF2-40B4-BE49-F238E27FC236}">
                <a16:creationId xmlns:a16="http://schemas.microsoft.com/office/drawing/2014/main" id="{99EA00C9-6CC1-4352-B126-E5F3F40AA0E0}"/>
              </a:ext>
            </a:extLst>
          </p:cNvPr>
          <p:cNvSpPr txBox="1"/>
          <p:nvPr/>
        </p:nvSpPr>
        <p:spPr>
          <a:xfrm>
            <a:off x="3996898" y="5771926"/>
            <a:ext cx="4762201" cy="400110"/>
          </a:xfrm>
          <a:prstGeom prst="rect">
            <a:avLst/>
          </a:prstGeom>
          <a:noFill/>
        </p:spPr>
        <p:txBody>
          <a:bodyPr wrap="none" rtlCol="0">
            <a:spAutoFit/>
          </a:bodyPr>
          <a:lstStyle/>
          <a:p>
            <a:pPr defTabSz="685800"/>
            <a:r>
              <a:rPr lang="fr-FR" sz="2000" dirty="0">
                <a:solidFill>
                  <a:srgbClr val="002060"/>
                </a:solidFill>
                <a:latin typeface="Elephant" panose="02020904090505020303" pitchFamily="18" charset="0"/>
              </a:rPr>
              <a:t>Conclusion : Limites et Perspectives</a:t>
            </a:r>
          </a:p>
        </p:txBody>
      </p:sp>
    </p:spTree>
    <p:extLst>
      <p:ext uri="{BB962C8B-B14F-4D97-AF65-F5344CB8AC3E}">
        <p14:creationId xmlns:p14="http://schemas.microsoft.com/office/powerpoint/2010/main" val="421047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000"/>
                                        <p:tgtEl>
                                          <p:spTgt spid="13"/>
                                        </p:tgtEl>
                                      </p:cBhvr>
                                    </p:animEffect>
                                  </p:childTnLst>
                                </p:cTn>
                              </p:par>
                            </p:childTnLst>
                          </p:cTn>
                        </p:par>
                        <p:par>
                          <p:cTn id="12" fill="hold">
                            <p:stCondLst>
                              <p:cond delay="2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1000"/>
                                        <p:tgtEl>
                                          <p:spTgt spid="18"/>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10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1000"/>
                                        <p:tgtEl>
                                          <p:spTgt spid="69"/>
                                        </p:tgtEl>
                                      </p:cBhvr>
                                    </p:animEffect>
                                  </p:childTnLst>
                                </p:cTn>
                              </p:par>
                            </p:childTnLst>
                          </p:cTn>
                        </p:par>
                        <p:par>
                          <p:cTn id="31" fill="hold">
                            <p:stCondLst>
                              <p:cond delay="6000"/>
                            </p:stCondLst>
                            <p:childTnLst>
                              <p:par>
                                <p:cTn id="32" presetID="22" presetClass="entr" presetSubtype="4"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P spid="24" grpId="0"/>
      <p:bldP spid="29" grpId="0"/>
      <p:bldP spid="69"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0" y="-142900"/>
            <a:ext cx="12192000" cy="7358114"/>
          </a:xfrm>
          <a:prstGeom prst="rect">
            <a:avLst/>
          </a:prstGeom>
          <a:solidFill>
            <a:srgbClr val="3C4D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 name="Groupe 30"/>
          <p:cNvGrpSpPr/>
          <p:nvPr/>
        </p:nvGrpSpPr>
        <p:grpSpPr>
          <a:xfrm>
            <a:off x="879334" y="4918228"/>
            <a:ext cx="10005069" cy="1686251"/>
            <a:chOff x="3861398" y="1782926"/>
            <a:chExt cx="4858460" cy="2295527"/>
          </a:xfrm>
        </p:grpSpPr>
        <p:grpSp>
          <p:nvGrpSpPr>
            <p:cNvPr id="3" name="Groupe 32"/>
            <p:cNvGrpSpPr/>
            <p:nvPr/>
          </p:nvGrpSpPr>
          <p:grpSpPr>
            <a:xfrm flipH="1">
              <a:off x="4871758" y="1782926"/>
              <a:ext cx="3848100" cy="2295527"/>
              <a:chOff x="3314700" y="571500"/>
              <a:chExt cx="3848100" cy="2295524"/>
            </a:xfrm>
          </p:grpSpPr>
          <p:sp>
            <p:nvSpPr>
              <p:cNvPr id="37" name="Triangle rectangle 36"/>
              <p:cNvSpPr/>
              <p:nvPr/>
            </p:nvSpPr>
            <p:spPr>
              <a:xfrm flipV="1">
                <a:off x="3314700" y="1552574"/>
                <a:ext cx="3848100" cy="1314450"/>
              </a:xfrm>
              <a:prstGeom prst="rtTriangle">
                <a:avLst/>
              </a:prstGeom>
              <a:gradFill>
                <a:gsLst>
                  <a:gs pos="0">
                    <a:schemeClr val="bg1">
                      <a:alpha val="0"/>
                    </a:schemeClr>
                  </a:gs>
                  <a:gs pos="93000">
                    <a:schemeClr val="tx1"/>
                  </a:gs>
                </a:gsLst>
                <a:lin ang="6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Arrondir un rectangle avec un coin du même côté 37"/>
              <p:cNvSpPr/>
              <p:nvPr/>
            </p:nvSpPr>
            <p:spPr>
              <a:xfrm rot="16200000">
                <a:off x="3443364" y="442836"/>
                <a:ext cx="1085850" cy="1343178"/>
              </a:xfrm>
              <a:prstGeom prst="round2SameRect">
                <a:avLst>
                  <a:gd name="adj1" fmla="val 50000"/>
                  <a:gd name="adj2" fmla="val 0"/>
                </a:avLst>
              </a:prstGeom>
              <a:gradFill flip="none" rotWithShape="1">
                <a:gsLst>
                  <a:gs pos="42000">
                    <a:schemeClr val="bg1"/>
                  </a:gs>
                  <a:gs pos="76000">
                    <a:schemeClr val="bg1">
                      <a:lumMod val="75000"/>
                    </a:schemeClr>
                  </a:gs>
                  <a:gs pos="100000">
                    <a:srgbClr val="E2E4E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35"/>
            <p:cNvSpPr txBox="1"/>
            <p:nvPr/>
          </p:nvSpPr>
          <p:spPr>
            <a:xfrm>
              <a:off x="3861398" y="2020160"/>
              <a:ext cx="3118249" cy="1131253"/>
            </a:xfrm>
            <a:prstGeom prst="rect">
              <a:avLst/>
            </a:prstGeom>
            <a:noFill/>
          </p:spPr>
          <p:txBody>
            <a:bodyPr wrap="none" rtlCol="0">
              <a:spAutoFit/>
            </a:bodyPr>
            <a:lstStyle/>
            <a:p>
              <a:pPr fontAlgn="base"/>
              <a:r>
                <a:rPr lang="fr-FR" sz="2400" noProof="1">
                  <a:solidFill>
                    <a:srgbClr val="FFBB33"/>
                  </a:solidFill>
                  <a:latin typeface="Elephant" panose="02020904090505020303" pitchFamily="18" charset="0"/>
                  <a:cs typeface="Times New Roman" panose="02020603050405020304" pitchFamily="18" charset="0"/>
                </a:rPr>
                <a:t>Elargir la population ; au niveau national</a:t>
              </a:r>
            </a:p>
            <a:p>
              <a:pPr lvl="0" fontAlgn="base"/>
              <a:endParaRPr lang="fr-FR" sz="2400" dirty="0">
                <a:solidFill>
                  <a:srgbClr val="0597B9"/>
                </a:solidFill>
                <a:latin typeface="Elephant" panose="02020904090505020303" pitchFamily="18" charset="0"/>
                <a:cs typeface="Times New Roman" panose="02020603050405020304" pitchFamily="18" charset="0"/>
              </a:endParaRPr>
            </a:p>
          </p:txBody>
        </p:sp>
      </p:grpSp>
      <p:grpSp>
        <p:nvGrpSpPr>
          <p:cNvPr id="4" name="Groupe 48"/>
          <p:cNvGrpSpPr/>
          <p:nvPr/>
        </p:nvGrpSpPr>
        <p:grpSpPr>
          <a:xfrm>
            <a:off x="2000222" y="2220512"/>
            <a:ext cx="9528853" cy="994175"/>
            <a:chOff x="4092657" y="1782924"/>
            <a:chExt cx="4627201" cy="1353388"/>
          </a:xfrm>
        </p:grpSpPr>
        <p:sp>
          <p:nvSpPr>
            <p:cNvPr id="56" name="Arrondir un rectangle avec un coin du même côté 55"/>
            <p:cNvSpPr/>
            <p:nvPr/>
          </p:nvSpPr>
          <p:spPr>
            <a:xfrm rot="5400000" flipH="1">
              <a:off x="6252883" y="401799"/>
              <a:ext cx="1085850" cy="3848100"/>
            </a:xfrm>
            <a:prstGeom prst="round2SameRect">
              <a:avLst>
                <a:gd name="adj1" fmla="val 50000"/>
                <a:gd name="adj2" fmla="val 0"/>
              </a:avLst>
            </a:prstGeom>
            <a:gradFill flip="none" rotWithShape="1">
              <a:gsLst>
                <a:gs pos="42000">
                  <a:schemeClr val="bg1"/>
                </a:gs>
                <a:gs pos="76000">
                  <a:schemeClr val="bg1">
                    <a:lumMod val="75000"/>
                  </a:schemeClr>
                </a:gs>
                <a:gs pos="100000">
                  <a:srgbClr val="E2E4E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7369475" y="1875790"/>
              <a:ext cx="1071022" cy="888205"/>
            </a:xfrm>
            <a:prstGeom prst="ellipse">
              <a:avLst/>
            </a:prstGeom>
            <a:solidFill>
              <a:srgbClr val="DB3A34"/>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7409159" y="1944239"/>
              <a:ext cx="1066587" cy="796065"/>
            </a:xfrm>
            <a:prstGeom prst="rect">
              <a:avLst/>
            </a:prstGeom>
            <a:noFill/>
          </p:spPr>
          <p:txBody>
            <a:bodyPr wrap="none" rtlCol="0">
              <a:spAutoFit/>
            </a:bodyPr>
            <a:lstStyle/>
            <a:p>
              <a:r>
                <a:rPr lang="fr-FR" sz="3200" dirty="0">
                  <a:solidFill>
                    <a:schemeClr val="bg1"/>
                  </a:solidFill>
                  <a:latin typeface="Impact" panose="020B0806030902050204" pitchFamily="34" charset="0"/>
                </a:rPr>
                <a:t>Perspective</a:t>
              </a:r>
            </a:p>
          </p:txBody>
        </p:sp>
        <p:sp>
          <p:nvSpPr>
            <p:cNvPr id="54" name="ZoneTexte 53"/>
            <p:cNvSpPr txBox="1"/>
            <p:nvPr/>
          </p:nvSpPr>
          <p:spPr>
            <a:xfrm>
              <a:off x="4092657" y="2005061"/>
              <a:ext cx="2672180" cy="1131251"/>
            </a:xfrm>
            <a:prstGeom prst="rect">
              <a:avLst/>
            </a:prstGeom>
            <a:noFill/>
          </p:spPr>
          <p:txBody>
            <a:bodyPr wrap="none" rtlCol="0">
              <a:spAutoFit/>
            </a:bodyPr>
            <a:lstStyle/>
            <a:p>
              <a:pPr lvl="0" fontAlgn="base"/>
              <a:r>
                <a:rPr lang="fr-FR" sz="2400" noProof="1">
                  <a:solidFill>
                    <a:srgbClr val="DB3A34"/>
                  </a:solidFill>
                  <a:latin typeface="Elephant" panose="02020904090505020303" pitchFamily="18" charset="0"/>
                  <a:cs typeface="Times New Roman" panose="02020603050405020304" pitchFamily="18" charset="0"/>
                </a:rPr>
                <a:t>Etude confirmatoire (quantitative)</a:t>
              </a:r>
            </a:p>
            <a:p>
              <a:pPr fontAlgn="base"/>
              <a:endParaRPr lang="fr-FR" sz="2400" dirty="0">
                <a:solidFill>
                  <a:srgbClr val="DB3A34"/>
                </a:solidFill>
                <a:latin typeface="Elephant" panose="02020904090505020303" pitchFamily="18" charset="0"/>
                <a:cs typeface="Times New Roman" panose="02020603050405020304" pitchFamily="18" charset="0"/>
              </a:endParaRPr>
            </a:p>
          </p:txBody>
        </p:sp>
      </p:grpSp>
      <p:grpSp>
        <p:nvGrpSpPr>
          <p:cNvPr id="5" name="Groupe 57"/>
          <p:cNvGrpSpPr/>
          <p:nvPr/>
        </p:nvGrpSpPr>
        <p:grpSpPr>
          <a:xfrm>
            <a:off x="5" y="933390"/>
            <a:ext cx="11906283" cy="1995545"/>
            <a:chOff x="2534165" y="606998"/>
            <a:chExt cx="3848100" cy="2707518"/>
          </a:xfrm>
        </p:grpSpPr>
        <p:grpSp>
          <p:nvGrpSpPr>
            <p:cNvPr id="6" name="Groupe 59"/>
            <p:cNvGrpSpPr/>
            <p:nvPr/>
          </p:nvGrpSpPr>
          <p:grpSpPr>
            <a:xfrm>
              <a:off x="2534165" y="697520"/>
              <a:ext cx="3848100" cy="2616996"/>
              <a:chOff x="3314700" y="571946"/>
              <a:chExt cx="3848100" cy="2616996"/>
            </a:xfrm>
          </p:grpSpPr>
          <p:sp>
            <p:nvSpPr>
              <p:cNvPr id="64" name="Triangle rectangle 63"/>
              <p:cNvSpPr/>
              <p:nvPr/>
            </p:nvSpPr>
            <p:spPr>
              <a:xfrm flipV="1">
                <a:off x="3314700" y="1874492"/>
                <a:ext cx="3848100" cy="1314450"/>
              </a:xfrm>
              <a:prstGeom prst="rtTriangle">
                <a:avLst/>
              </a:prstGeom>
              <a:gradFill>
                <a:gsLst>
                  <a:gs pos="0">
                    <a:schemeClr val="bg1">
                      <a:alpha val="0"/>
                    </a:schemeClr>
                  </a:gs>
                  <a:gs pos="93000">
                    <a:schemeClr val="tx1"/>
                  </a:gs>
                </a:gsLst>
                <a:lin ang="6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Arrondir un rectangle avec un coin du même côté 64"/>
              <p:cNvSpPr/>
              <p:nvPr/>
            </p:nvSpPr>
            <p:spPr>
              <a:xfrm rot="16200000">
                <a:off x="4726610" y="-716826"/>
                <a:ext cx="1085850" cy="3663393"/>
              </a:xfrm>
              <a:prstGeom prst="round2SameRect">
                <a:avLst>
                  <a:gd name="adj1" fmla="val 50000"/>
                  <a:gd name="adj2" fmla="val 0"/>
                </a:avLst>
              </a:prstGeom>
              <a:gradFill flip="none" rotWithShape="1">
                <a:gsLst>
                  <a:gs pos="42000">
                    <a:schemeClr val="bg1"/>
                  </a:gs>
                  <a:gs pos="76000">
                    <a:schemeClr val="bg1">
                      <a:lumMod val="75000"/>
                    </a:schemeClr>
                  </a:gs>
                  <a:gs pos="100000">
                    <a:srgbClr val="E2E4E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Ellipse 60"/>
            <p:cNvSpPr/>
            <p:nvPr/>
          </p:nvSpPr>
          <p:spPr>
            <a:xfrm>
              <a:off x="2547012" y="770892"/>
              <a:ext cx="485588" cy="888206"/>
            </a:xfrm>
            <a:prstGeom prst="ellipse">
              <a:avLst/>
            </a:prstGeom>
            <a:solidFill>
              <a:srgbClr val="004868"/>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2604514" y="879451"/>
              <a:ext cx="441318" cy="793412"/>
            </a:xfrm>
            <a:prstGeom prst="rect">
              <a:avLst/>
            </a:prstGeom>
            <a:noFill/>
          </p:spPr>
          <p:txBody>
            <a:bodyPr wrap="square" rtlCol="0">
              <a:spAutoFit/>
            </a:bodyPr>
            <a:lstStyle/>
            <a:p>
              <a:r>
                <a:rPr lang="fr-FR" sz="3200" dirty="0">
                  <a:solidFill>
                    <a:schemeClr val="bg1"/>
                  </a:solidFill>
                  <a:latin typeface="Impact" panose="020B0806030902050204" pitchFamily="34" charset="0"/>
                </a:rPr>
                <a:t>Limite</a:t>
              </a:r>
            </a:p>
          </p:txBody>
        </p:sp>
        <p:sp>
          <p:nvSpPr>
            <p:cNvPr id="63" name="ZoneTexte 62"/>
            <p:cNvSpPr txBox="1"/>
            <p:nvPr/>
          </p:nvSpPr>
          <p:spPr>
            <a:xfrm>
              <a:off x="3023965" y="606998"/>
              <a:ext cx="2807463" cy="1628584"/>
            </a:xfrm>
            <a:prstGeom prst="rect">
              <a:avLst/>
            </a:prstGeom>
            <a:noFill/>
          </p:spPr>
          <p:txBody>
            <a:bodyPr wrap="none" rtlCol="0">
              <a:spAutoFit/>
            </a:bodyPr>
            <a:lstStyle/>
            <a:p>
              <a:pPr lvl="0" fontAlgn="base"/>
              <a:r>
                <a:rPr lang="fr-FR" sz="2400" noProof="1">
                  <a:solidFill>
                    <a:srgbClr val="004868"/>
                  </a:solidFill>
                  <a:latin typeface="Elephant" panose="02020904090505020303" pitchFamily="18" charset="0"/>
                  <a:cs typeface="Times New Roman" panose="02020603050405020304" pitchFamily="18" charset="0"/>
                </a:rPr>
                <a:t>Etude exploratoire ;Ce qui ne permet pas de généraliser </a:t>
              </a:r>
            </a:p>
            <a:p>
              <a:pPr lvl="0" fontAlgn="base"/>
              <a:r>
                <a:rPr lang="fr-FR" sz="2400" noProof="1">
                  <a:solidFill>
                    <a:srgbClr val="004868"/>
                  </a:solidFill>
                  <a:latin typeface="Elephant" panose="02020904090505020303" pitchFamily="18" charset="0"/>
                  <a:cs typeface="Times New Roman" panose="02020603050405020304" pitchFamily="18" charset="0"/>
                </a:rPr>
                <a:t>les résultats</a:t>
              </a:r>
            </a:p>
            <a:p>
              <a:pPr fontAlgn="base"/>
              <a:endParaRPr lang="fr-FR" sz="2400" dirty="0">
                <a:solidFill>
                  <a:srgbClr val="004868"/>
                </a:solidFill>
                <a:latin typeface="Elephant" panose="02020904090505020303" pitchFamily="18" charset="0"/>
                <a:cs typeface="Times New Roman" panose="02020603050405020304" pitchFamily="18" charset="0"/>
              </a:endParaRPr>
            </a:p>
          </p:txBody>
        </p:sp>
      </p:grpSp>
      <p:grpSp>
        <p:nvGrpSpPr>
          <p:cNvPr id="7" name="Groupe 98"/>
          <p:cNvGrpSpPr/>
          <p:nvPr/>
        </p:nvGrpSpPr>
        <p:grpSpPr>
          <a:xfrm>
            <a:off x="8024886" y="4961405"/>
            <a:ext cx="2661309" cy="654642"/>
            <a:chOff x="8728275" y="2450616"/>
            <a:chExt cx="1215957" cy="654642"/>
          </a:xfrm>
        </p:grpSpPr>
        <p:sp>
          <p:nvSpPr>
            <p:cNvPr id="101" name="Ellipse 100"/>
            <p:cNvSpPr/>
            <p:nvPr/>
          </p:nvSpPr>
          <p:spPr>
            <a:xfrm>
              <a:off x="8746979" y="2450616"/>
              <a:ext cx="956435" cy="654642"/>
            </a:xfrm>
            <a:prstGeom prst="ellipse">
              <a:avLst/>
            </a:prstGeom>
            <a:solidFill>
              <a:srgbClr val="FFBB33"/>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p:cNvSpPr txBox="1"/>
            <p:nvPr/>
          </p:nvSpPr>
          <p:spPr>
            <a:xfrm>
              <a:off x="8728275" y="2481112"/>
              <a:ext cx="1215957" cy="584775"/>
            </a:xfrm>
            <a:prstGeom prst="rect">
              <a:avLst/>
            </a:prstGeom>
            <a:noFill/>
          </p:spPr>
          <p:txBody>
            <a:bodyPr wrap="square" rtlCol="0">
              <a:spAutoFit/>
            </a:bodyPr>
            <a:lstStyle/>
            <a:p>
              <a:r>
                <a:rPr lang="fr-FR" sz="3200" dirty="0">
                  <a:solidFill>
                    <a:schemeClr val="bg1"/>
                  </a:solidFill>
                  <a:latin typeface="Impact" panose="020B0806030902050204" pitchFamily="34" charset="0"/>
                </a:rPr>
                <a:t>Perspective</a:t>
              </a:r>
            </a:p>
          </p:txBody>
        </p:sp>
      </p:grpSp>
      <p:grpSp>
        <p:nvGrpSpPr>
          <p:cNvPr id="8" name="Groupe 39"/>
          <p:cNvGrpSpPr/>
          <p:nvPr/>
        </p:nvGrpSpPr>
        <p:grpSpPr>
          <a:xfrm>
            <a:off x="406830" y="3910509"/>
            <a:ext cx="9374358" cy="1693838"/>
            <a:chOff x="2534165" y="694430"/>
            <a:chExt cx="4552185" cy="2298167"/>
          </a:xfrm>
        </p:grpSpPr>
        <p:grpSp>
          <p:nvGrpSpPr>
            <p:cNvPr id="9" name="Groupe 41"/>
            <p:cNvGrpSpPr/>
            <p:nvPr/>
          </p:nvGrpSpPr>
          <p:grpSpPr>
            <a:xfrm>
              <a:off x="2534165" y="697074"/>
              <a:ext cx="3848101" cy="2295523"/>
              <a:chOff x="3314700" y="571500"/>
              <a:chExt cx="3848101" cy="2295524"/>
            </a:xfrm>
          </p:grpSpPr>
          <p:sp>
            <p:nvSpPr>
              <p:cNvPr id="46" name="Triangle rectangle 45"/>
              <p:cNvSpPr/>
              <p:nvPr/>
            </p:nvSpPr>
            <p:spPr>
              <a:xfrm flipV="1">
                <a:off x="3314700" y="1552574"/>
                <a:ext cx="3848100" cy="1314450"/>
              </a:xfrm>
              <a:prstGeom prst="rtTriangle">
                <a:avLst/>
              </a:prstGeom>
              <a:gradFill>
                <a:gsLst>
                  <a:gs pos="0">
                    <a:schemeClr val="bg1">
                      <a:alpha val="0"/>
                    </a:schemeClr>
                  </a:gs>
                  <a:gs pos="93000">
                    <a:schemeClr val="tx1"/>
                  </a:gs>
                </a:gsLst>
                <a:lin ang="6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Arrondir un rectangle avec un coin du même côté 46"/>
              <p:cNvSpPr/>
              <p:nvPr/>
            </p:nvSpPr>
            <p:spPr>
              <a:xfrm rot="16200000">
                <a:off x="4695826" y="-809625"/>
                <a:ext cx="1085850" cy="3848100"/>
              </a:xfrm>
              <a:prstGeom prst="round2SameRect">
                <a:avLst>
                  <a:gd name="adj1" fmla="val 50000"/>
                  <a:gd name="adj2" fmla="val 0"/>
                </a:avLst>
              </a:prstGeom>
              <a:gradFill flip="none" rotWithShape="1">
                <a:gsLst>
                  <a:gs pos="42000">
                    <a:schemeClr val="bg1"/>
                  </a:gs>
                  <a:gs pos="76000">
                    <a:schemeClr val="bg1">
                      <a:lumMod val="75000"/>
                    </a:schemeClr>
                  </a:gs>
                  <a:gs pos="100000">
                    <a:srgbClr val="E2E4E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Ellipse 42"/>
            <p:cNvSpPr/>
            <p:nvPr/>
          </p:nvSpPr>
          <p:spPr>
            <a:xfrm>
              <a:off x="2648465" y="770891"/>
              <a:ext cx="773595" cy="888206"/>
            </a:xfrm>
            <a:prstGeom prst="ellipse">
              <a:avLst/>
            </a:prstGeom>
            <a:solidFill>
              <a:srgbClr val="367E5D"/>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2765515" y="840175"/>
              <a:ext cx="590196" cy="793412"/>
            </a:xfrm>
            <a:prstGeom prst="rect">
              <a:avLst/>
            </a:prstGeom>
            <a:noFill/>
          </p:spPr>
          <p:txBody>
            <a:bodyPr wrap="none" rtlCol="0">
              <a:spAutoFit/>
            </a:bodyPr>
            <a:lstStyle/>
            <a:p>
              <a:r>
                <a:rPr lang="fr-FR" sz="3200" dirty="0">
                  <a:solidFill>
                    <a:schemeClr val="bg1"/>
                  </a:solidFill>
                  <a:latin typeface="Impact" panose="020B0806030902050204" pitchFamily="34" charset="0"/>
                </a:rPr>
                <a:t>Limite</a:t>
              </a:r>
            </a:p>
          </p:txBody>
        </p:sp>
        <p:sp>
          <p:nvSpPr>
            <p:cNvPr id="45" name="ZoneTexte 44"/>
            <p:cNvSpPr txBox="1"/>
            <p:nvPr/>
          </p:nvSpPr>
          <p:spPr>
            <a:xfrm>
              <a:off x="3446843" y="694430"/>
              <a:ext cx="3639507" cy="1628583"/>
            </a:xfrm>
            <a:prstGeom prst="rect">
              <a:avLst/>
            </a:prstGeom>
            <a:noFill/>
          </p:spPr>
          <p:txBody>
            <a:bodyPr wrap="none" rtlCol="0">
              <a:spAutoFit/>
            </a:bodyPr>
            <a:lstStyle/>
            <a:p>
              <a:pPr lvl="0" fontAlgn="base"/>
              <a:r>
                <a:rPr lang="fr-FR" sz="2400" noProof="1">
                  <a:solidFill>
                    <a:srgbClr val="367E5D"/>
                  </a:solidFill>
                  <a:latin typeface="Elephant" panose="02020904090505020303" pitchFamily="18" charset="0"/>
                  <a:cs typeface="Times New Roman" panose="02020603050405020304" pitchFamily="18" charset="0"/>
                </a:rPr>
                <a:t>Le choix d’un seul hôpital public comme terrain </a:t>
              </a:r>
            </a:p>
            <a:p>
              <a:pPr lvl="0" fontAlgn="base"/>
              <a:r>
                <a:rPr lang="fr-FR" sz="2400" noProof="1">
                  <a:solidFill>
                    <a:srgbClr val="367E5D"/>
                  </a:solidFill>
                  <a:latin typeface="Elephant" panose="02020904090505020303" pitchFamily="18" charset="0"/>
                  <a:cs typeface="Times New Roman" panose="02020603050405020304" pitchFamily="18" charset="0"/>
                </a:rPr>
                <a:t>d’investigation </a:t>
              </a:r>
            </a:p>
            <a:p>
              <a:pPr fontAlgn="base"/>
              <a:endParaRPr lang="fr-FR" sz="2400" noProof="1">
                <a:solidFill>
                  <a:srgbClr val="367E5D"/>
                </a:solidFill>
                <a:latin typeface="Elephant" panose="02020904090505020303" pitchFamily="18" charset="0"/>
                <a:cs typeface="Times New Roman" panose="02020603050405020304" pitchFamily="18" charset="0"/>
              </a:endParaRPr>
            </a:p>
          </p:txBody>
        </p:sp>
      </p:grpSp>
    </p:spTree>
    <p:extLst>
      <p:ext uri="{BB962C8B-B14F-4D97-AF65-F5344CB8AC3E}">
        <p14:creationId xmlns:p14="http://schemas.microsoft.com/office/powerpoint/2010/main" val="1898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800" decel="100000"/>
                                        <p:tgtEl>
                                          <p:spTgt spid="2"/>
                                        </p:tgtEl>
                                      </p:cBhvr>
                                    </p:animEffect>
                                    <p:anim calcmode="lin" valueType="num">
                                      <p:cBhvr>
                                        <p:cTn id="38" dur="800" decel="100000" fill="hold"/>
                                        <p:tgtEl>
                                          <p:spTgt spid="2"/>
                                        </p:tgtEl>
                                        <p:attrNameLst>
                                          <p:attrName>style.rotation</p:attrName>
                                        </p:attrNameLst>
                                      </p:cBhvr>
                                      <p:tavLst>
                                        <p:tav tm="0">
                                          <p:val>
                                            <p:fltVal val="-90"/>
                                          </p:val>
                                        </p:tav>
                                        <p:tav tm="100000">
                                          <p:val>
                                            <p:fltVal val="0"/>
                                          </p:val>
                                        </p:tav>
                                      </p:tavLst>
                                    </p:anim>
                                    <p:anim calcmode="lin" valueType="num">
                                      <p:cBhvr>
                                        <p:cTn id="39" dur="800" decel="100000" fill="hold"/>
                                        <p:tgtEl>
                                          <p:spTgt spid="2"/>
                                        </p:tgtEl>
                                        <p:attrNameLst>
                                          <p:attrName>ppt_x</p:attrName>
                                        </p:attrNameLst>
                                      </p:cBhvr>
                                      <p:tavLst>
                                        <p:tav tm="0">
                                          <p:val>
                                            <p:strVal val="#ppt_x+0.4"/>
                                          </p:val>
                                        </p:tav>
                                        <p:tav tm="100000">
                                          <p:val>
                                            <p:strVal val="#ppt_x-0.05"/>
                                          </p:val>
                                        </p:tav>
                                      </p:tavLst>
                                    </p:anim>
                                    <p:anim calcmode="lin" valueType="num">
                                      <p:cBhvr>
                                        <p:cTn id="40" dur="800" decel="100000" fill="hold"/>
                                        <p:tgtEl>
                                          <p:spTgt spid="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800" decel="100000"/>
                                        <p:tgtEl>
                                          <p:spTgt spid="7"/>
                                        </p:tgtEl>
                                      </p:cBhvr>
                                    </p:animEffect>
                                    <p:anim calcmode="lin" valueType="num">
                                      <p:cBhvr>
                                        <p:cTn id="46" dur="800" decel="100000" fill="hold"/>
                                        <p:tgtEl>
                                          <p:spTgt spid="7"/>
                                        </p:tgtEl>
                                        <p:attrNameLst>
                                          <p:attrName>style.rotation</p:attrName>
                                        </p:attrNameLst>
                                      </p:cBhvr>
                                      <p:tavLst>
                                        <p:tav tm="0">
                                          <p:val>
                                            <p:fltVal val="-90"/>
                                          </p:val>
                                        </p:tav>
                                        <p:tav tm="100000">
                                          <p:val>
                                            <p:fltVal val="0"/>
                                          </p:val>
                                        </p:tav>
                                      </p:tavLst>
                                    </p:anim>
                                    <p:anim calcmode="lin" valueType="num">
                                      <p:cBhvr>
                                        <p:cTn id="47" dur="800" decel="100000" fill="hold"/>
                                        <p:tgtEl>
                                          <p:spTgt spid="7"/>
                                        </p:tgtEl>
                                        <p:attrNameLst>
                                          <p:attrName>ppt_x</p:attrName>
                                        </p:attrNameLst>
                                      </p:cBhvr>
                                      <p:tavLst>
                                        <p:tav tm="0">
                                          <p:val>
                                            <p:strVal val="#ppt_x+0.4"/>
                                          </p:val>
                                        </p:tav>
                                        <p:tav tm="100000">
                                          <p:val>
                                            <p:strVal val="#ppt_x-0.05"/>
                                          </p:val>
                                        </p:tav>
                                      </p:tavLst>
                                    </p:anim>
                                    <p:anim calcmode="lin" valueType="num">
                                      <p:cBhvr>
                                        <p:cTn id="48" dur="800" decel="100000" fill="hold"/>
                                        <p:tgtEl>
                                          <p:spTgt spid="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lgn="ctr">
              <a:buNone/>
            </a:pPr>
            <a:r>
              <a:rPr lang="fr-FR" sz="5400" b="1" dirty="0">
                <a:solidFill>
                  <a:schemeClr val="tx1"/>
                </a:solidFill>
                <a:latin typeface="Times New Roman" panose="02020603050405020304" pitchFamily="18" charset="0"/>
                <a:cs typeface="Times New Roman" panose="02020603050405020304" pitchFamily="18" charset="0"/>
              </a:rPr>
              <a:t>Merci pour votre attention.</a:t>
            </a:r>
          </a:p>
          <a:p>
            <a:endParaRPr lang="fr-FR" dirty="0"/>
          </a:p>
        </p:txBody>
      </p:sp>
      <p:sp>
        <p:nvSpPr>
          <p:cNvPr id="4" name="Rectangle 3"/>
          <p:cNvSpPr/>
          <p:nvPr/>
        </p:nvSpPr>
        <p:spPr>
          <a:xfrm>
            <a:off x="0" y="-142900"/>
            <a:ext cx="12192000" cy="7358114"/>
          </a:xfrm>
          <a:prstGeom prst="rect">
            <a:avLst/>
          </a:prstGeom>
          <a:solidFill>
            <a:srgbClr val="3C4D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docteur-tenant-la-main-patiente-42803024.jpg"/>
          <p:cNvPicPr>
            <a:picLocks noChangeAspect="1"/>
          </p:cNvPicPr>
          <p:nvPr/>
        </p:nvPicPr>
        <p:blipFill>
          <a:blip r:embed="rId3"/>
          <a:stretch>
            <a:fillRect/>
          </a:stretch>
        </p:blipFill>
        <p:spPr>
          <a:xfrm>
            <a:off x="0" y="0"/>
            <a:ext cx="12192000" cy="6858000"/>
          </a:xfrm>
          <a:prstGeom prst="rect">
            <a:avLst/>
          </a:prstGeom>
        </p:spPr>
      </p:pic>
      <p:sp>
        <p:nvSpPr>
          <p:cNvPr id="3" name="Organigramme : Opération manuelle 13"/>
          <p:cNvSpPr/>
          <p:nvPr/>
        </p:nvSpPr>
        <p:spPr>
          <a:xfrm flipV="1">
            <a:off x="3238480" y="2060065"/>
            <a:ext cx="6191293" cy="28879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727 w 10000"/>
              <a:gd name="connsiteY3" fmla="*/ 9667 h 10000"/>
              <a:gd name="connsiteX4" fmla="*/ 0 w 10000"/>
              <a:gd name="connsiteY4" fmla="*/ 0 h 10000"/>
              <a:gd name="connsiteX0" fmla="*/ 0 w 10000"/>
              <a:gd name="connsiteY0" fmla="*/ 0 h 10000"/>
              <a:gd name="connsiteX1" fmla="*/ 10000 w 10000"/>
              <a:gd name="connsiteY1" fmla="*/ 0 h 10000"/>
              <a:gd name="connsiteX2" fmla="*/ 6364 w 10000"/>
              <a:gd name="connsiteY2" fmla="*/ 10000 h 10000"/>
              <a:gd name="connsiteX3" fmla="*/ 3727 w 10000"/>
              <a:gd name="connsiteY3" fmla="*/ 9667 h 10000"/>
              <a:gd name="connsiteX4" fmla="*/ 0 w 10000"/>
              <a:gd name="connsiteY4" fmla="*/ 0 h 10000"/>
              <a:gd name="connsiteX0" fmla="*/ 0 w 10000"/>
              <a:gd name="connsiteY0" fmla="*/ 0 h 10000"/>
              <a:gd name="connsiteX1" fmla="*/ 10000 w 10000"/>
              <a:gd name="connsiteY1" fmla="*/ 0 h 10000"/>
              <a:gd name="connsiteX2" fmla="*/ 6364 w 10000"/>
              <a:gd name="connsiteY2" fmla="*/ 10000 h 10000"/>
              <a:gd name="connsiteX3" fmla="*/ 3727 w 10000"/>
              <a:gd name="connsiteY3" fmla="*/ 10000 h 10000"/>
              <a:gd name="connsiteX4" fmla="*/ 0 w 10000"/>
              <a:gd name="connsiteY4" fmla="*/ 0 h 10000"/>
              <a:gd name="connsiteX0" fmla="*/ 0 w 9622"/>
              <a:gd name="connsiteY0" fmla="*/ 0 h 10000"/>
              <a:gd name="connsiteX1" fmla="*/ 9622 w 9622"/>
              <a:gd name="connsiteY1" fmla="*/ 0 h 10000"/>
              <a:gd name="connsiteX2" fmla="*/ 5986 w 9622"/>
              <a:gd name="connsiteY2" fmla="*/ 10000 h 10000"/>
              <a:gd name="connsiteX3" fmla="*/ 3349 w 9622"/>
              <a:gd name="connsiteY3" fmla="*/ 10000 h 10000"/>
              <a:gd name="connsiteX4" fmla="*/ 0 w 9622"/>
              <a:gd name="connsiteY4" fmla="*/ 0 h 10000"/>
              <a:gd name="connsiteX0" fmla="*/ 0 w 10000"/>
              <a:gd name="connsiteY0" fmla="*/ 0 h 10105"/>
              <a:gd name="connsiteX1" fmla="*/ 10000 w 10000"/>
              <a:gd name="connsiteY1" fmla="*/ 0 h 10105"/>
              <a:gd name="connsiteX2" fmla="*/ 6221 w 10000"/>
              <a:gd name="connsiteY2" fmla="*/ 10000 h 10105"/>
              <a:gd name="connsiteX3" fmla="*/ 3638 w 10000"/>
              <a:gd name="connsiteY3" fmla="*/ 10105 h 10105"/>
              <a:gd name="connsiteX4" fmla="*/ 0 w 10000"/>
              <a:gd name="connsiteY4" fmla="*/ 0 h 10105"/>
              <a:gd name="connsiteX0" fmla="*/ 0 w 9764"/>
              <a:gd name="connsiteY0" fmla="*/ 0 h 10105"/>
              <a:gd name="connsiteX1" fmla="*/ 9764 w 9764"/>
              <a:gd name="connsiteY1" fmla="*/ 0 h 10105"/>
              <a:gd name="connsiteX2" fmla="*/ 5985 w 9764"/>
              <a:gd name="connsiteY2" fmla="*/ 10000 h 10105"/>
              <a:gd name="connsiteX3" fmla="*/ 3402 w 9764"/>
              <a:gd name="connsiteY3" fmla="*/ 10105 h 10105"/>
              <a:gd name="connsiteX4" fmla="*/ 0 w 9764"/>
              <a:gd name="connsiteY4" fmla="*/ 0 h 1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4" h="10105">
                <a:moveTo>
                  <a:pt x="0" y="0"/>
                </a:moveTo>
                <a:lnTo>
                  <a:pt x="9764" y="0"/>
                </a:lnTo>
                <a:lnTo>
                  <a:pt x="5985" y="10000"/>
                </a:lnTo>
                <a:lnTo>
                  <a:pt x="3402" y="10105"/>
                </a:lnTo>
                <a:lnTo>
                  <a:pt x="0" y="0"/>
                </a:lnTo>
                <a:close/>
              </a:path>
            </a:pathLst>
          </a:custGeom>
          <a:gradFill flip="none" rotWithShape="1">
            <a:gsLst>
              <a:gs pos="0">
                <a:schemeClr val="bg1">
                  <a:alpha val="21000"/>
                </a:schemeClr>
              </a:gs>
              <a:gs pos="25000">
                <a:schemeClr val="bg1">
                  <a:alpha val="48000"/>
                </a:schemeClr>
              </a:gs>
              <a:gs pos="83000">
                <a:schemeClr val="bg1">
                  <a:lumMod val="0"/>
                  <a:lumOff val="100000"/>
                </a:schemeClr>
              </a:gs>
              <a:gs pos="100000">
                <a:schemeClr val="bg1">
                  <a:alpha val="0"/>
                  <a:lumMod val="0"/>
                  <a:lumOff val="100000"/>
                </a:schemeClr>
              </a:gs>
            </a:gsLst>
            <a:lin ang="54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3"/>
          <p:cNvGrpSpPr/>
          <p:nvPr/>
        </p:nvGrpSpPr>
        <p:grpSpPr>
          <a:xfrm>
            <a:off x="5524496" y="-24"/>
            <a:ext cx="1238259" cy="2357454"/>
            <a:chOff x="2471573" y="82060"/>
            <a:chExt cx="1118525" cy="2028093"/>
          </a:xfrm>
        </p:grpSpPr>
        <p:sp>
          <p:nvSpPr>
            <p:cNvPr id="5" name="Rectangle 4"/>
            <p:cNvSpPr/>
            <p:nvPr/>
          </p:nvSpPr>
          <p:spPr>
            <a:xfrm>
              <a:off x="3007977" y="82060"/>
              <a:ext cx="45719" cy="1125415"/>
            </a:xfrm>
            <a:prstGeom prst="rect">
              <a:avLst/>
            </a:prstGeom>
            <a:solidFill>
              <a:srgbClr val="192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5"/>
            <p:cNvGrpSpPr/>
            <p:nvPr/>
          </p:nvGrpSpPr>
          <p:grpSpPr>
            <a:xfrm>
              <a:off x="2471573" y="1055074"/>
              <a:ext cx="1118525" cy="1055079"/>
              <a:chOff x="879231" y="797169"/>
              <a:chExt cx="1336430" cy="1341411"/>
            </a:xfrm>
          </p:grpSpPr>
          <p:sp>
            <p:nvSpPr>
              <p:cNvPr id="7" name="Rectangle 6"/>
              <p:cNvSpPr/>
              <p:nvPr/>
            </p:nvSpPr>
            <p:spPr>
              <a:xfrm>
                <a:off x="961292" y="914401"/>
                <a:ext cx="1219200" cy="1224179"/>
              </a:xfrm>
              <a:prstGeom prst="rect">
                <a:avLst/>
              </a:prstGeom>
              <a:gradFill flip="none" rotWithShape="1">
                <a:gsLst>
                  <a:gs pos="0">
                    <a:schemeClr val="bg1"/>
                  </a:gs>
                  <a:gs pos="25000">
                    <a:schemeClr val="bg1">
                      <a:lumMod val="85000"/>
                    </a:schemeClr>
                  </a:gs>
                  <a:gs pos="54000">
                    <a:schemeClr val="bg1"/>
                  </a:gs>
                  <a:gs pos="76000">
                    <a:schemeClr val="bg1">
                      <a:lumMod val="8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79231" y="797169"/>
                <a:ext cx="1336430" cy="117231"/>
              </a:xfrm>
              <a:prstGeom prst="ellipse">
                <a:avLst/>
              </a:prstGeom>
              <a:solidFill>
                <a:srgbClr val="192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9" name="Trapèze 8"/>
          <p:cNvSpPr/>
          <p:nvPr/>
        </p:nvSpPr>
        <p:spPr>
          <a:xfrm>
            <a:off x="2571725" y="3214686"/>
            <a:ext cx="6858048" cy="571504"/>
          </a:xfrm>
          <a:prstGeom prst="trapezoid">
            <a:avLst>
              <a:gd name="adj" fmla="val 73000"/>
            </a:avLst>
          </a:prstGeom>
          <a:solidFill>
            <a:srgbClr val="135480"/>
          </a:solidFill>
          <a:ln>
            <a:noFill/>
          </a:ln>
          <a:scene3d>
            <a:camera prst="perspectiveRelaxedModerately"/>
            <a:lightRig rig="morning" dir="t"/>
          </a:scene3d>
          <a:sp3d extrusionH="76200" contourW="12700" prstMaterial="dkEdg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598997" y="3355304"/>
            <a:ext cx="4687768" cy="430887"/>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fr-FR" sz="2200" b="1" dirty="0">
                <a:solidFill>
                  <a:schemeClr val="bg1"/>
                </a:solidFill>
                <a:latin typeface="Elephant" panose="02020904090505020303"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600"/>
                                        <p:tgtEl>
                                          <p:spTgt spid="3"/>
                                        </p:tgtEl>
                                      </p:cBhvr>
                                    </p:animEffect>
                                  </p:childTnLst>
                                </p:cTn>
                              </p:par>
                            </p:childTnLst>
                          </p:cTn>
                        </p:par>
                        <p:par>
                          <p:cTn id="8" fill="hold">
                            <p:stCondLst>
                              <p:cond delay="6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175012"/>
            <a:ext cx="8596668" cy="831273"/>
          </a:xfrm>
        </p:spPr>
        <p:txBody>
          <a:bodyPr>
            <a:normAutofit/>
          </a:bodyPr>
          <a:lstStyle/>
          <a:p>
            <a:pPr algn="ctr"/>
            <a:r>
              <a:rPr lang="fr-FR" sz="3200" b="1" dirty="0">
                <a:solidFill>
                  <a:srgbClr val="0070C0"/>
                </a:solidFill>
                <a:latin typeface="Narkisim" panose="020E0502050101010101" pitchFamily="34" charset="-79"/>
                <a:ea typeface="Noto Sans" panose="020B0502040504020204" pitchFamily="34"/>
                <a:cs typeface="Narkisim" panose="020E0502050101010101" pitchFamily="34" charset="-79"/>
              </a:rPr>
              <a:t>Problématique</a:t>
            </a:r>
            <a:endParaRPr lang="en-US" sz="3200" u="sng" dirty="0">
              <a:solidFill>
                <a:srgbClr val="0070C0"/>
              </a:solidFill>
            </a:endParaRP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313899" y="749193"/>
            <a:ext cx="9799092" cy="4862944"/>
          </a:xfrm>
        </p:spPr>
        <p:txBody>
          <a:bodyPr>
            <a:noAutofit/>
          </a:bodyPr>
          <a:lstStyle/>
          <a:p>
            <a:pPr algn="ctr">
              <a:lnSpc>
                <a:spcPct val="150000"/>
              </a:lnSpc>
              <a:buNone/>
            </a:pPr>
            <a:r>
              <a:rPr lang="fr-FR" sz="3200" b="1" dirty="0">
                <a:latin typeface="Times New Roman" pitchFamily="18" charset="0"/>
                <a:cs typeface="Times New Roman" pitchFamily="18" charset="0"/>
              </a:rPr>
              <a:t>Quelles sont les facteurs qui ont influencé la perception des patients sur la qualité de service en temps de crise ?</a:t>
            </a:r>
            <a:r>
              <a:rPr lang="fr-FR" sz="3600" b="1" dirty="0">
                <a:latin typeface="Times New Roman" pitchFamily="18" charset="0"/>
                <a:cs typeface="Times New Roman" pitchFamily="18" charset="0"/>
              </a:rPr>
              <a:t> </a:t>
            </a:r>
            <a:endParaRPr lang="fr-FR" sz="3600" dirty="0">
              <a:latin typeface="Times New Roman" pitchFamily="18" charset="0"/>
              <a:cs typeface="Times New Roman" pitchFamily="18" charset="0"/>
            </a:endParaRPr>
          </a:p>
          <a:p>
            <a:pPr lvl="2" algn="ctr">
              <a:lnSpc>
                <a:spcPct val="150000"/>
              </a:lnSpc>
            </a:pPr>
            <a:endParaRPr lang="en-US" sz="2800" dirty="0">
              <a:solidFill>
                <a:schemeClr val="tx1"/>
              </a:solidFill>
            </a:endParaRPr>
          </a:p>
        </p:txBody>
      </p:sp>
      <p:pic>
        <p:nvPicPr>
          <p:cNvPr id="4" name="Picture 2"/>
          <p:cNvPicPr>
            <a:picLocks noChangeAspect="1" noChangeArrowheads="1"/>
          </p:cNvPicPr>
          <p:nvPr/>
        </p:nvPicPr>
        <p:blipFill>
          <a:blip r:embed="rId3"/>
          <a:srcRect/>
          <a:stretch>
            <a:fillRect/>
          </a:stretch>
        </p:blipFill>
        <p:spPr bwMode="auto">
          <a:xfrm>
            <a:off x="3493827" y="3439235"/>
            <a:ext cx="3556454" cy="3139135"/>
          </a:xfrm>
          <a:prstGeom prst="rect">
            <a:avLst/>
          </a:prstGeom>
          <a:noFill/>
          <a:ln w="9525">
            <a:noFill/>
            <a:miter lim="800000"/>
            <a:headEnd/>
            <a:tailEnd/>
          </a:ln>
          <a:effectLst/>
        </p:spPr>
      </p:pic>
    </p:spTree>
    <p:extLst>
      <p:ext uri="{BB962C8B-B14F-4D97-AF65-F5344CB8AC3E}">
        <p14:creationId xmlns:p14="http://schemas.microsoft.com/office/powerpoint/2010/main" val="57836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FFB63-FEF7-4E8C-BF58-D9B6267C4537}"/>
              </a:ext>
            </a:extLst>
          </p:cNvPr>
          <p:cNvSpPr/>
          <p:nvPr/>
        </p:nvSpPr>
        <p:spPr>
          <a:xfrm>
            <a:off x="1428717" y="214291"/>
            <a:ext cx="9620317" cy="1200329"/>
          </a:xfrm>
          <a:prstGeom prst="rect">
            <a:avLst/>
          </a:prstGeom>
        </p:spPr>
        <p:txBody>
          <a:bodyPr wrap="square">
            <a:spAutoFit/>
          </a:bodyPr>
          <a:lstStyle/>
          <a:p>
            <a:pPr algn="ctr"/>
            <a:endParaRPr kumimoji="0" lang="fr-FR" sz="3600" b="1" i="0" u="none" strike="noStrike" kern="1200" cap="none" spc="0" normalizeH="0" noProof="0" dirty="0">
              <a:ln>
                <a:noFill/>
              </a:ln>
              <a:solidFill>
                <a:srgbClr val="5B9BD5">
                  <a:lumMod val="75000"/>
                </a:srgbClr>
              </a:solidFill>
              <a:effectLst/>
              <a:uLnTx/>
              <a:uFillTx/>
              <a:latin typeface="Narkisim" panose="020E0502050101010101" pitchFamily="34" charset="-79"/>
              <a:cs typeface="Narkisim" panose="020E0502050101010101" pitchFamily="34" charset="-79"/>
            </a:endParaRPr>
          </a:p>
          <a:p>
            <a:pPr lvl="0" algn="ctr"/>
            <a:endParaRPr kumimoji="0" lang="fr-FR" sz="3600" b="1" i="0" u="none" strike="noStrike" kern="1200" cap="none" spc="0" normalizeH="0" baseline="0" noProof="0" dirty="0">
              <a:ln>
                <a:noFill/>
              </a:ln>
              <a:solidFill>
                <a:srgbClr val="5B9BD5">
                  <a:lumMod val="75000"/>
                </a:srgbClr>
              </a:solidFill>
              <a:effectLst/>
              <a:uLnTx/>
              <a:uFillTx/>
              <a:latin typeface="Narkisim" panose="020E0502050101010101" pitchFamily="34" charset="-79"/>
              <a:cs typeface="Narkisim" panose="020E0502050101010101" pitchFamily="34" charset="-79"/>
            </a:endParaRPr>
          </a:p>
        </p:txBody>
      </p:sp>
      <p:sp>
        <p:nvSpPr>
          <p:cNvPr id="3" name="Rectangle 2"/>
          <p:cNvSpPr/>
          <p:nvPr/>
        </p:nvSpPr>
        <p:spPr>
          <a:xfrm>
            <a:off x="666712" y="214291"/>
            <a:ext cx="11049077" cy="1138773"/>
          </a:xfrm>
          <a:prstGeom prst="rect">
            <a:avLst/>
          </a:prstGeom>
        </p:spPr>
        <p:txBody>
          <a:bodyPr wrap="square">
            <a:spAutoFit/>
          </a:bodyPr>
          <a:lstStyle/>
          <a:p>
            <a:pPr algn="ctr"/>
            <a:r>
              <a:rPr lang="fr-FR" sz="2000" b="1" dirty="0">
                <a:latin typeface="Times New Roman" pitchFamily="18" charset="0"/>
                <a:cs typeface="Times New Roman" pitchFamily="18" charset="0"/>
              </a:rPr>
              <a:t> </a:t>
            </a:r>
          </a:p>
          <a:p>
            <a:pPr algn="ctr"/>
            <a:endParaRPr lang="fr-FR" sz="2400" b="1" dirty="0">
              <a:latin typeface="Times New Roman" pitchFamily="18" charset="0"/>
              <a:cs typeface="Times New Roman" pitchFamily="18" charset="0"/>
            </a:endParaRPr>
          </a:p>
          <a:p>
            <a:pPr algn="ctr"/>
            <a:endParaRPr lang="fr-FR" sz="2400" b="1" dirty="0">
              <a:latin typeface="Times New Roman" pitchFamily="18" charset="0"/>
              <a:cs typeface="Times New Roman" pitchFamily="18" charset="0"/>
            </a:endParaRPr>
          </a:p>
        </p:txBody>
      </p:sp>
      <p:sp>
        <p:nvSpPr>
          <p:cNvPr id="4" name="Rectangle 3"/>
          <p:cNvSpPr/>
          <p:nvPr/>
        </p:nvSpPr>
        <p:spPr>
          <a:xfrm>
            <a:off x="489288" y="214291"/>
            <a:ext cx="9130431" cy="9633406"/>
          </a:xfrm>
          <a:prstGeom prst="rect">
            <a:avLst/>
          </a:prstGeom>
        </p:spPr>
        <p:txBody>
          <a:bodyPr wrap="square">
            <a:spAutoFit/>
          </a:bodyPr>
          <a:lstStyle/>
          <a:p>
            <a:pPr algn="ctr"/>
            <a:r>
              <a:rPr lang="fr-FR" sz="3200" b="1" dirty="0">
                <a:solidFill>
                  <a:srgbClr val="084450"/>
                </a:solidFill>
                <a:latin typeface="Times New Roman" pitchFamily="18" charset="0"/>
                <a:cs typeface="Times New Roman" pitchFamily="18" charset="0"/>
              </a:rPr>
              <a:t>                                             « Qualité de service »    </a:t>
            </a:r>
            <a:endParaRPr lang="fr-FR" sz="2400" dirty="0">
              <a:solidFill>
                <a:srgbClr val="084450"/>
              </a:solidFill>
              <a:latin typeface="Times New Roman" pitchFamily="18" charset="0"/>
              <a:cs typeface="Times New Roman" pitchFamily="18" charset="0"/>
            </a:endParaRPr>
          </a:p>
          <a:p>
            <a:pPr algn="just">
              <a:lnSpc>
                <a:spcPct val="150000"/>
              </a:lnSpc>
            </a:pPr>
            <a:endParaRPr lang="fr-FR" sz="2400" i="1" dirty="0"/>
          </a:p>
          <a:p>
            <a:pPr algn="just">
              <a:lnSpc>
                <a:spcPct val="150000"/>
              </a:lnSpc>
            </a:pPr>
            <a:r>
              <a:rPr lang="fr-FR" sz="2400" i="1" dirty="0">
                <a:latin typeface="Times New Roman" pitchFamily="18" charset="0"/>
                <a:cs typeface="Times New Roman" pitchFamily="18" charset="0"/>
              </a:rPr>
              <a:t>« La qualité de service est la capacité d'une entreprise à fournir des produits ou des services qui répondent aux besoins et aux attentes des clients de manière efficace, efficace et satisfaisante tout en garantissant une expérience positive pour les clients » </a:t>
            </a:r>
            <a:r>
              <a:rPr lang="fr-FR" sz="2000" dirty="0">
                <a:latin typeface="Times New Roman" pitchFamily="18" charset="0"/>
                <a:cs typeface="Times New Roman" pitchFamily="18" charset="0"/>
              </a:rPr>
              <a:t>(</a:t>
            </a:r>
            <a:r>
              <a:rPr lang="fr-FR" sz="2000" dirty="0" err="1">
                <a:latin typeface="Times New Roman" pitchFamily="18" charset="0"/>
                <a:cs typeface="Times New Roman" pitchFamily="18" charset="0"/>
              </a:rPr>
              <a:t>Zeithaml</a:t>
            </a:r>
            <a:r>
              <a:rPr lang="fr-FR" sz="2000" dirty="0">
                <a:latin typeface="Times New Roman" pitchFamily="18" charset="0"/>
                <a:cs typeface="Times New Roman" pitchFamily="18" charset="0"/>
              </a:rPr>
              <a:t> et Berry, </a:t>
            </a:r>
            <a:r>
              <a:rPr lang="fr-FR" sz="2000" b="1" dirty="0">
                <a:latin typeface="Times New Roman" pitchFamily="18" charset="0"/>
                <a:cs typeface="Times New Roman" pitchFamily="18" charset="0"/>
              </a:rPr>
              <a:t>1990</a:t>
            </a:r>
            <a:r>
              <a:rPr lang="fr-FR" sz="2000" dirty="0">
                <a:latin typeface="Times New Roman" pitchFamily="18" charset="0"/>
                <a:cs typeface="Times New Roman" pitchFamily="18" charset="0"/>
              </a:rPr>
              <a:t>).</a:t>
            </a:r>
          </a:p>
          <a:p>
            <a:pPr algn="just">
              <a:lnSpc>
                <a:spcPct val="150000"/>
              </a:lnSpc>
            </a:pPr>
            <a:endParaRPr lang="fr-FR" sz="2400" i="1" dirty="0">
              <a:latin typeface="Times New Roman" pitchFamily="18" charset="0"/>
              <a:cs typeface="Times New Roman" pitchFamily="18" charset="0"/>
            </a:endParaRPr>
          </a:p>
          <a:p>
            <a:pPr algn="just">
              <a:lnSpc>
                <a:spcPct val="150000"/>
              </a:lnSpc>
            </a:pPr>
            <a:r>
              <a:rPr lang="fr-FR" sz="2400" i="1" dirty="0">
                <a:latin typeface="Times New Roman" pitchFamily="18" charset="0"/>
                <a:cs typeface="Times New Roman" pitchFamily="18" charset="0"/>
              </a:rPr>
              <a:t>« La qualité de service est la perception globale des clients de la performance de l'entreprise en termes de produits ou services fournis ». </a:t>
            </a:r>
            <a:r>
              <a:rPr lang="fr-FR" sz="2000" dirty="0">
                <a:latin typeface="Times New Roman" pitchFamily="18" charset="0"/>
                <a:cs typeface="Times New Roman" pitchFamily="18" charset="0"/>
              </a:rPr>
              <a:t>(l'</a:t>
            </a:r>
            <a:r>
              <a:rPr lang="fr-FR" sz="2000" b="1" dirty="0">
                <a:latin typeface="Times New Roman" pitchFamily="18" charset="0"/>
                <a:cs typeface="Times New Roman" pitchFamily="18" charset="0"/>
              </a:rPr>
              <a:t>I</a:t>
            </a:r>
            <a:r>
              <a:rPr lang="fr-FR" sz="2000" dirty="0">
                <a:latin typeface="Times New Roman" pitchFamily="18" charset="0"/>
                <a:cs typeface="Times New Roman" pitchFamily="18" charset="0"/>
              </a:rPr>
              <a:t>nternational </a:t>
            </a:r>
            <a:r>
              <a:rPr lang="fr-FR" sz="2000" b="1" dirty="0" err="1">
                <a:latin typeface="Times New Roman" pitchFamily="18" charset="0"/>
                <a:cs typeface="Times New Roman" pitchFamily="18" charset="0"/>
              </a:rPr>
              <a:t>O</a:t>
            </a:r>
            <a:r>
              <a:rPr lang="fr-FR" sz="2000" dirty="0" err="1">
                <a:latin typeface="Times New Roman" pitchFamily="18" charset="0"/>
                <a:cs typeface="Times New Roman" pitchFamily="18" charset="0"/>
              </a:rPr>
              <a:t>rganization</a:t>
            </a:r>
            <a:r>
              <a:rPr lang="fr-FR" sz="2000" dirty="0">
                <a:latin typeface="Times New Roman" pitchFamily="18" charset="0"/>
                <a:cs typeface="Times New Roman" pitchFamily="18" charset="0"/>
              </a:rPr>
              <a:t> for </a:t>
            </a:r>
            <a:r>
              <a:rPr lang="fr-FR" sz="2000" b="1" dirty="0" err="1">
                <a:latin typeface="Times New Roman" pitchFamily="18" charset="0"/>
                <a:cs typeface="Times New Roman" pitchFamily="18" charset="0"/>
              </a:rPr>
              <a:t>S</a:t>
            </a:r>
            <a:r>
              <a:rPr lang="fr-FR" sz="2000" dirty="0" err="1">
                <a:latin typeface="Times New Roman" pitchFamily="18" charset="0"/>
                <a:cs typeface="Times New Roman" pitchFamily="18" charset="0"/>
              </a:rPr>
              <a:t>tandardization</a:t>
            </a:r>
            <a:r>
              <a:rPr lang="fr-FR" sz="2000" dirty="0">
                <a:latin typeface="Times New Roman" pitchFamily="18" charset="0"/>
                <a:cs typeface="Times New Roman" pitchFamily="18" charset="0"/>
              </a:rPr>
              <a:t> , </a:t>
            </a:r>
            <a:r>
              <a:rPr lang="fr-FR" sz="2000" b="1" dirty="0">
                <a:latin typeface="Times New Roman" pitchFamily="18" charset="0"/>
                <a:cs typeface="Times New Roman" pitchFamily="18" charset="0"/>
              </a:rPr>
              <a:t>2018).</a:t>
            </a:r>
          </a:p>
          <a:p>
            <a:pPr algn="just">
              <a:lnSpc>
                <a:spcPct val="150000"/>
              </a:lnSpc>
            </a:pPr>
            <a:endParaRPr lang="fr-FR" sz="2400" dirty="0">
              <a:latin typeface="Times New Roman" pitchFamily="18" charset="0"/>
              <a:cs typeface="Times New Roman" pitchFamily="18" charset="0"/>
            </a:endParaRPr>
          </a:p>
          <a:p>
            <a:pPr algn="just">
              <a:lnSpc>
                <a:spcPct val="150000"/>
              </a:lnSpc>
            </a:pPr>
            <a:endParaRPr lang="fr-FR" sz="2400" dirty="0">
              <a:solidFill>
                <a:schemeClr val="tx2"/>
              </a:solidFill>
              <a:latin typeface="Times New Roman" pitchFamily="18" charset="0"/>
              <a:cs typeface="Times New Roman" pitchFamily="18" charset="0"/>
            </a:endParaRPr>
          </a:p>
          <a:p>
            <a:endParaRPr lang="fr-FR" sz="2000" b="1"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dirty="0">
              <a:latin typeface="Times New Roman" pitchFamily="18" charset="0"/>
              <a:cs typeface="Times New Roman" pitchFamily="18" charset="0"/>
            </a:endParaRPr>
          </a:p>
        </p:txBody>
      </p:sp>
      <p:sp>
        <p:nvSpPr>
          <p:cNvPr id="9" name="Ellipse 8"/>
          <p:cNvSpPr/>
          <p:nvPr/>
        </p:nvSpPr>
        <p:spPr>
          <a:xfrm>
            <a:off x="9550567" y="0"/>
            <a:ext cx="1371600" cy="654642"/>
          </a:xfrm>
          <a:prstGeom prst="ellipse">
            <a:avLst/>
          </a:prstGeom>
          <a:solidFill>
            <a:srgbClr val="004868"/>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862119" y="39069"/>
            <a:ext cx="710451" cy="584775"/>
          </a:xfrm>
          <a:prstGeom prst="rect">
            <a:avLst/>
          </a:prstGeom>
          <a:noFill/>
        </p:spPr>
        <p:txBody>
          <a:bodyPr wrap="none" rtlCol="0">
            <a:spAutoFit/>
          </a:bodyPr>
          <a:lstStyle/>
          <a:p>
            <a:r>
              <a:rPr lang="fr-FR" sz="3200" dirty="0">
                <a:solidFill>
                  <a:schemeClr val="bg1"/>
                </a:solidFill>
                <a:latin typeface="Impact" panose="020B0806030902050204" pitchFamily="34" charset="0"/>
              </a:rPr>
              <a:t>1/2</a:t>
            </a:r>
          </a:p>
        </p:txBody>
      </p:sp>
      <p:sp>
        <p:nvSpPr>
          <p:cNvPr id="7" name="Trapèze 6"/>
          <p:cNvSpPr/>
          <p:nvPr/>
        </p:nvSpPr>
        <p:spPr>
          <a:xfrm>
            <a:off x="95208" y="-24"/>
            <a:ext cx="4285723" cy="600525"/>
          </a:xfrm>
          <a:prstGeom prst="trapezoid">
            <a:avLst>
              <a:gd name="adj" fmla="val 73000"/>
            </a:avLst>
          </a:prstGeom>
          <a:solidFill>
            <a:srgbClr val="135480"/>
          </a:solidFill>
          <a:ln>
            <a:noFill/>
          </a:ln>
          <a:scene3d>
            <a:camera prst="perspectiveRelaxedModerately"/>
            <a:lightRig rig="morning" dir="t"/>
          </a:scene3d>
          <a:sp3d extrusionH="76200" contourW="12700" prstMaterial="dkEdg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0944" y="95536"/>
            <a:ext cx="4572032" cy="523220"/>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fr-FR" sz="2800" b="1" dirty="0">
                <a:solidFill>
                  <a:schemeClr val="bg1"/>
                </a:solidFill>
                <a:latin typeface="Narkisim" panose="020E0502050101010101" pitchFamily="34" charset="-79"/>
                <a:cs typeface="Narkisim" panose="020E0502050101010101" pitchFamily="34" charset="-79"/>
              </a:rPr>
              <a:t>Cadre théorique</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FFB63-FEF7-4E8C-BF58-D9B6267C4537}"/>
              </a:ext>
            </a:extLst>
          </p:cNvPr>
          <p:cNvSpPr/>
          <p:nvPr/>
        </p:nvSpPr>
        <p:spPr>
          <a:xfrm>
            <a:off x="1428717" y="214291"/>
            <a:ext cx="9620317" cy="1200329"/>
          </a:xfrm>
          <a:prstGeom prst="rect">
            <a:avLst/>
          </a:prstGeom>
        </p:spPr>
        <p:txBody>
          <a:bodyPr wrap="square">
            <a:spAutoFit/>
          </a:bodyPr>
          <a:lstStyle/>
          <a:p>
            <a:pPr algn="ctr"/>
            <a:endParaRPr kumimoji="0" lang="fr-FR" sz="3600" b="1" i="0" u="none" strike="noStrike" kern="1200" cap="none" spc="0" normalizeH="0" noProof="0" dirty="0">
              <a:ln>
                <a:noFill/>
              </a:ln>
              <a:solidFill>
                <a:srgbClr val="5B9BD5">
                  <a:lumMod val="75000"/>
                </a:srgbClr>
              </a:solidFill>
              <a:effectLst/>
              <a:uLnTx/>
              <a:uFillTx/>
              <a:latin typeface="Narkisim" panose="020E0502050101010101" pitchFamily="34" charset="-79"/>
              <a:cs typeface="Narkisim" panose="020E0502050101010101" pitchFamily="34" charset="-79"/>
            </a:endParaRPr>
          </a:p>
          <a:p>
            <a:pPr lvl="0" algn="ctr"/>
            <a:endParaRPr kumimoji="0" lang="fr-FR" sz="3600" b="1" i="0" u="none" strike="noStrike" kern="1200" cap="none" spc="0" normalizeH="0" baseline="0" noProof="0" dirty="0">
              <a:ln>
                <a:noFill/>
              </a:ln>
              <a:solidFill>
                <a:srgbClr val="5B9BD5">
                  <a:lumMod val="75000"/>
                </a:srgbClr>
              </a:solidFill>
              <a:effectLst/>
              <a:uLnTx/>
              <a:uFillTx/>
              <a:latin typeface="Narkisim" panose="020E0502050101010101" pitchFamily="34" charset="-79"/>
              <a:cs typeface="Narkisim" panose="020E0502050101010101" pitchFamily="34" charset="-79"/>
            </a:endParaRPr>
          </a:p>
        </p:txBody>
      </p:sp>
      <p:sp>
        <p:nvSpPr>
          <p:cNvPr id="3" name="Rectangle 2"/>
          <p:cNvSpPr/>
          <p:nvPr/>
        </p:nvSpPr>
        <p:spPr>
          <a:xfrm>
            <a:off x="666712" y="214291"/>
            <a:ext cx="11049077" cy="1138773"/>
          </a:xfrm>
          <a:prstGeom prst="rect">
            <a:avLst/>
          </a:prstGeom>
        </p:spPr>
        <p:txBody>
          <a:bodyPr wrap="square">
            <a:spAutoFit/>
          </a:bodyPr>
          <a:lstStyle/>
          <a:p>
            <a:pPr algn="ctr"/>
            <a:r>
              <a:rPr lang="fr-FR" sz="2000" b="1" dirty="0">
                <a:latin typeface="Times New Roman" pitchFamily="18" charset="0"/>
                <a:cs typeface="Times New Roman" pitchFamily="18" charset="0"/>
              </a:rPr>
              <a:t> </a:t>
            </a:r>
          </a:p>
          <a:p>
            <a:pPr algn="ctr"/>
            <a:endParaRPr lang="fr-FR" sz="2400" b="1" dirty="0">
              <a:latin typeface="Times New Roman" pitchFamily="18" charset="0"/>
              <a:cs typeface="Times New Roman" pitchFamily="18" charset="0"/>
            </a:endParaRPr>
          </a:p>
          <a:p>
            <a:pPr algn="ctr"/>
            <a:endParaRPr lang="fr-FR" sz="2400" b="1" dirty="0">
              <a:latin typeface="Times New Roman" pitchFamily="18" charset="0"/>
              <a:cs typeface="Times New Roman" pitchFamily="18" charset="0"/>
            </a:endParaRPr>
          </a:p>
        </p:txBody>
      </p:sp>
      <p:sp>
        <p:nvSpPr>
          <p:cNvPr id="4" name="Rectangle 3"/>
          <p:cNvSpPr/>
          <p:nvPr/>
        </p:nvSpPr>
        <p:spPr>
          <a:xfrm>
            <a:off x="489288" y="214291"/>
            <a:ext cx="9130431" cy="9602629"/>
          </a:xfrm>
          <a:prstGeom prst="rect">
            <a:avLst/>
          </a:prstGeom>
        </p:spPr>
        <p:txBody>
          <a:bodyPr wrap="square">
            <a:spAutoFit/>
          </a:bodyPr>
          <a:lstStyle/>
          <a:p>
            <a:r>
              <a:rPr lang="fr-FR" sz="3200" b="1" dirty="0">
                <a:solidFill>
                  <a:srgbClr val="084450"/>
                </a:solidFill>
                <a:latin typeface="Times New Roman" pitchFamily="18" charset="0"/>
                <a:cs typeface="Times New Roman" pitchFamily="18" charset="0"/>
              </a:rPr>
              <a:t>                                             « Crise»</a:t>
            </a:r>
          </a:p>
          <a:p>
            <a:r>
              <a:rPr lang="fr-FR" sz="3200" dirty="0"/>
              <a:t> </a:t>
            </a:r>
          </a:p>
          <a:p>
            <a:pPr algn="ctr"/>
            <a:r>
              <a:rPr lang="fr-FR" sz="3200" dirty="0"/>
              <a:t> </a:t>
            </a:r>
            <a:r>
              <a:rPr lang="fr-FR" sz="2800" i="1" dirty="0">
                <a:latin typeface="Times New Roman" pitchFamily="18" charset="0"/>
                <a:cs typeface="Times New Roman" pitchFamily="18" charset="0"/>
              </a:rPr>
              <a:t>« une situation imprévue qui met en danger les activités normales d'une organisation, et qui nécessite une réponse immédiate et coordonnée pour minimiser les dommages potentiels » </a:t>
            </a:r>
            <a:r>
              <a:rPr lang="fr-FR" sz="2800" dirty="0">
                <a:latin typeface="Times New Roman" pitchFamily="18" charset="0"/>
                <a:cs typeface="Times New Roman" pitchFamily="18" charset="0"/>
              </a:rPr>
              <a:t>(</a:t>
            </a:r>
            <a:r>
              <a:rPr lang="fr-FR" sz="2800" dirty="0" err="1">
                <a:latin typeface="Times New Roman" pitchFamily="18" charset="0"/>
                <a:cs typeface="Times New Roman" pitchFamily="18" charset="0"/>
              </a:rPr>
              <a:t>Mitroff</a:t>
            </a:r>
            <a:r>
              <a:rPr lang="fr-FR" sz="2800" dirty="0">
                <a:latin typeface="Times New Roman" pitchFamily="18" charset="0"/>
                <a:cs typeface="Times New Roman" pitchFamily="18" charset="0"/>
              </a:rPr>
              <a:t> &amp; </a:t>
            </a:r>
            <a:r>
              <a:rPr lang="fr-FR" sz="2800" dirty="0" err="1">
                <a:latin typeface="Times New Roman" pitchFamily="18" charset="0"/>
                <a:cs typeface="Times New Roman" pitchFamily="18" charset="0"/>
              </a:rPr>
              <a:t>Anagnos</a:t>
            </a:r>
            <a:r>
              <a:rPr lang="fr-FR" sz="2800" dirty="0">
                <a:latin typeface="Times New Roman" pitchFamily="18" charset="0"/>
                <a:cs typeface="Times New Roman" pitchFamily="18" charset="0"/>
              </a:rPr>
              <a:t>, 2001). </a:t>
            </a:r>
          </a:p>
          <a:p>
            <a:pPr algn="ctr"/>
            <a:endParaRPr lang="fr-FR" sz="2800" i="1" dirty="0">
              <a:latin typeface="Times New Roman" pitchFamily="18" charset="0"/>
              <a:cs typeface="Times New Roman" pitchFamily="18" charset="0"/>
            </a:endParaRPr>
          </a:p>
          <a:p>
            <a:pPr algn="ctr"/>
            <a:r>
              <a:rPr lang="fr-FR" sz="2800" b="1" dirty="0">
                <a:latin typeface="Times New Roman" pitchFamily="18" charset="0"/>
                <a:cs typeface="Times New Roman" pitchFamily="18" charset="0"/>
              </a:rPr>
              <a:t>« Résilience organisationnelle » : </a:t>
            </a:r>
          </a:p>
          <a:p>
            <a:pPr algn="ctr"/>
            <a:r>
              <a:rPr lang="fr-FR" sz="2800" b="1" dirty="0">
                <a:latin typeface="Times New Roman" pitchFamily="18" charset="0"/>
                <a:cs typeface="Times New Roman" pitchFamily="18" charset="0"/>
              </a:rPr>
              <a:t>« </a:t>
            </a:r>
            <a:r>
              <a:rPr lang="fr-FR" sz="2800" i="1" dirty="0">
                <a:latin typeface="Times New Roman" pitchFamily="18" charset="0"/>
                <a:cs typeface="Times New Roman" pitchFamily="18" charset="0"/>
              </a:rPr>
              <a:t>La capacité d'une organisation à s'adapter aux changements, à surmonter les défis et à se rétablir rapidement après des perturbations ou des crises ». </a:t>
            </a:r>
            <a:r>
              <a:rPr lang="fr-FR" sz="2800" dirty="0">
                <a:latin typeface="Times New Roman" pitchFamily="18" charset="0"/>
                <a:cs typeface="Times New Roman" pitchFamily="18" charset="0"/>
              </a:rPr>
              <a:t>(Bennett et al., 2018)</a:t>
            </a:r>
          </a:p>
          <a:p>
            <a:pPr algn="ctr"/>
            <a:endParaRPr lang="fr-FR" sz="2800" dirty="0">
              <a:latin typeface="Times New Roman" pitchFamily="18" charset="0"/>
              <a:cs typeface="Times New Roman" pitchFamily="18" charset="0"/>
            </a:endParaRPr>
          </a:p>
          <a:p>
            <a:pPr algn="just">
              <a:lnSpc>
                <a:spcPct val="150000"/>
              </a:lnSpc>
            </a:pPr>
            <a:endParaRPr lang="fr-FR" sz="2400" dirty="0">
              <a:latin typeface="Times New Roman" pitchFamily="18" charset="0"/>
              <a:cs typeface="Times New Roman" pitchFamily="18" charset="0"/>
            </a:endParaRPr>
          </a:p>
          <a:p>
            <a:pPr algn="just">
              <a:lnSpc>
                <a:spcPct val="150000"/>
              </a:lnSpc>
            </a:pPr>
            <a:endParaRPr lang="fr-FR" sz="2400" dirty="0">
              <a:solidFill>
                <a:schemeClr val="tx2"/>
              </a:solidFill>
              <a:latin typeface="Times New Roman" pitchFamily="18" charset="0"/>
              <a:cs typeface="Times New Roman" pitchFamily="18" charset="0"/>
            </a:endParaRPr>
          </a:p>
          <a:p>
            <a:endParaRPr lang="fr-FR" sz="2000" b="1"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sz="1600" dirty="0">
              <a:latin typeface="Times New Roman" pitchFamily="18" charset="0"/>
              <a:cs typeface="Times New Roman" pitchFamily="18" charset="0"/>
            </a:endParaRPr>
          </a:p>
          <a:p>
            <a:pPr algn="ctr"/>
            <a:endParaRPr lang="fr-FR" dirty="0">
              <a:latin typeface="Times New Roman" pitchFamily="18" charset="0"/>
              <a:cs typeface="Times New Roman" pitchFamily="18" charset="0"/>
            </a:endParaRPr>
          </a:p>
        </p:txBody>
      </p:sp>
      <p:sp>
        <p:nvSpPr>
          <p:cNvPr id="5" name="Ellipse 4"/>
          <p:cNvSpPr/>
          <p:nvPr/>
        </p:nvSpPr>
        <p:spPr>
          <a:xfrm>
            <a:off x="9550567" y="0"/>
            <a:ext cx="1371600" cy="654642"/>
          </a:xfrm>
          <a:prstGeom prst="ellipse">
            <a:avLst/>
          </a:prstGeom>
          <a:solidFill>
            <a:srgbClr val="004868"/>
          </a:solidFill>
          <a:ln>
            <a:noFill/>
          </a:ln>
          <a:effectLst>
            <a:innerShdw blurRad="1270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862119" y="39069"/>
            <a:ext cx="760144" cy="584775"/>
          </a:xfrm>
          <a:prstGeom prst="rect">
            <a:avLst/>
          </a:prstGeom>
          <a:noFill/>
        </p:spPr>
        <p:txBody>
          <a:bodyPr wrap="none" rtlCol="0">
            <a:spAutoFit/>
          </a:bodyPr>
          <a:lstStyle/>
          <a:p>
            <a:r>
              <a:rPr lang="fr-FR" sz="3200" dirty="0">
                <a:solidFill>
                  <a:schemeClr val="bg1"/>
                </a:solidFill>
                <a:latin typeface="Impact" panose="020B0806030902050204" pitchFamily="34" charset="0"/>
              </a:rPr>
              <a:t>2/2</a:t>
            </a:r>
          </a:p>
        </p:txBody>
      </p:sp>
      <p:sp>
        <p:nvSpPr>
          <p:cNvPr id="7" name="Trapèze 6"/>
          <p:cNvSpPr/>
          <p:nvPr/>
        </p:nvSpPr>
        <p:spPr>
          <a:xfrm>
            <a:off x="95208" y="-24"/>
            <a:ext cx="4285723" cy="600525"/>
          </a:xfrm>
          <a:prstGeom prst="trapezoid">
            <a:avLst>
              <a:gd name="adj" fmla="val 73000"/>
            </a:avLst>
          </a:prstGeom>
          <a:solidFill>
            <a:srgbClr val="135480"/>
          </a:solidFill>
          <a:ln>
            <a:noFill/>
          </a:ln>
          <a:scene3d>
            <a:camera prst="perspectiveRelaxedModerately"/>
            <a:lightRig rig="morning" dir="t"/>
          </a:scene3d>
          <a:sp3d extrusionH="76200" contourW="12700" prstMaterial="dkEdg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0944" y="95536"/>
            <a:ext cx="4572032" cy="523220"/>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fr-FR" sz="2800" b="1" dirty="0">
                <a:solidFill>
                  <a:schemeClr val="bg1"/>
                </a:solidFill>
                <a:latin typeface="Narkisim" panose="020E0502050101010101" pitchFamily="34" charset="-79"/>
                <a:cs typeface="Narkisim" panose="020E0502050101010101" pitchFamily="34" charset="-79"/>
              </a:rPr>
              <a:t>Cadre théorique</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300251"/>
            <a:ext cx="8596668" cy="5741112"/>
          </a:xfrm>
        </p:spPr>
        <p:txBody>
          <a:bodyPr>
            <a:normAutofit fontScale="92500" lnSpcReduction="20000"/>
          </a:bodyPr>
          <a:lstStyle/>
          <a:p>
            <a:pPr lvl="0" algn="ctr">
              <a:lnSpc>
                <a:spcPct val="150000"/>
              </a:lnSpc>
              <a:buNone/>
            </a:pPr>
            <a:r>
              <a:rPr lang="fr-FR" sz="2600" b="1" dirty="0">
                <a:solidFill>
                  <a:srgbClr val="002060"/>
                </a:solidFill>
                <a:latin typeface="Times New Roman" pitchFamily="18" charset="0"/>
                <a:cs typeface="Times New Roman" pitchFamily="18" charset="0"/>
              </a:rPr>
              <a:t>La théorie de la qualité perçue</a:t>
            </a:r>
            <a:r>
              <a:rPr lang="fr-FR" sz="2600" dirty="0">
                <a:solidFill>
                  <a:srgbClr val="002060"/>
                </a:solidFill>
                <a:latin typeface="Times New Roman" pitchFamily="18" charset="0"/>
                <a:cs typeface="Times New Roman" pitchFamily="18" charset="0"/>
              </a:rPr>
              <a:t> </a:t>
            </a:r>
          </a:p>
          <a:p>
            <a:pPr lvl="0" algn="just">
              <a:lnSpc>
                <a:spcPct val="150000"/>
              </a:lnSpc>
              <a:buNone/>
            </a:pPr>
            <a:r>
              <a:rPr lang="fr-FR" sz="2400" dirty="0">
                <a:latin typeface="Times New Roman" pitchFamily="18" charset="0"/>
                <a:cs typeface="Times New Roman" pitchFamily="18" charset="0"/>
              </a:rPr>
              <a:t>Cette théorie suggère que la qualité de service perçue par les patients dépend de leurs attentes et de leur expérience. </a:t>
            </a:r>
            <a:r>
              <a:rPr lang="fr-FR" sz="2400" b="1" u="sng" dirty="0">
                <a:latin typeface="Times New Roman" pitchFamily="18" charset="0"/>
                <a:cs typeface="Times New Roman" pitchFamily="18" charset="0"/>
              </a:rPr>
              <a:t>Pendant les crises</a:t>
            </a:r>
            <a:r>
              <a:rPr lang="fr-FR" sz="2400" dirty="0">
                <a:latin typeface="Times New Roman" pitchFamily="18" charset="0"/>
                <a:cs typeface="Times New Roman" pitchFamily="18" charset="0"/>
              </a:rPr>
              <a:t>, les expériences des patients peuvent être altérées en raison de la charge de travail accrue et des ressources limitées, ce qui peut affecter leur perception de la qualité de service.</a:t>
            </a:r>
          </a:p>
          <a:p>
            <a:pPr lvl="0" algn="ctr">
              <a:lnSpc>
                <a:spcPct val="150000"/>
              </a:lnSpc>
              <a:buNone/>
            </a:pPr>
            <a:endParaRPr lang="fr-FR" sz="2400" dirty="0">
              <a:latin typeface="Times New Roman" pitchFamily="18" charset="0"/>
              <a:cs typeface="Times New Roman" pitchFamily="18" charset="0"/>
            </a:endParaRPr>
          </a:p>
          <a:p>
            <a:pPr>
              <a:lnSpc>
                <a:spcPct val="150000"/>
              </a:lnSpc>
              <a:buFont typeface="Wingdings" pitchFamily="2" charset="2"/>
              <a:buChar char="Ø"/>
            </a:pPr>
            <a:r>
              <a:rPr lang="fr-FR" sz="2400" dirty="0">
                <a:latin typeface="Times New Roman" pitchFamily="18" charset="0"/>
                <a:cs typeface="Times New Roman" pitchFamily="18" charset="0"/>
              </a:rPr>
              <a:t>Modèle de la qualité des soins de santé (</a:t>
            </a:r>
            <a:r>
              <a:rPr lang="fr-FR" sz="2400" dirty="0" err="1">
                <a:latin typeface="Times New Roman" pitchFamily="18" charset="0"/>
                <a:cs typeface="Times New Roman" pitchFamily="18" charset="0"/>
              </a:rPr>
              <a:t>Avedis</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Donabedian</a:t>
            </a:r>
            <a:r>
              <a:rPr lang="fr-FR" sz="2400" dirty="0">
                <a:latin typeface="Times New Roman" pitchFamily="18" charset="0"/>
                <a:cs typeface="Times New Roman" pitchFamily="18" charset="0"/>
              </a:rPr>
              <a:t> 1966)</a:t>
            </a:r>
          </a:p>
          <a:p>
            <a:pPr>
              <a:lnSpc>
                <a:spcPct val="150000"/>
              </a:lnSpc>
              <a:buFont typeface="Wingdings" pitchFamily="2" charset="2"/>
              <a:buChar char="Ø"/>
            </a:pPr>
            <a:r>
              <a:rPr lang="fr-FR" sz="2400" dirty="0">
                <a:latin typeface="Times New Roman" pitchFamily="18" charset="0"/>
                <a:cs typeface="Times New Roman" pitchFamily="18" charset="0"/>
              </a:rPr>
              <a:t>Modèle de la qualité perçue des services, (</a:t>
            </a:r>
            <a:r>
              <a:rPr lang="fr-FR" sz="2400" dirty="0" err="1">
                <a:latin typeface="Times New Roman" pitchFamily="18" charset="0"/>
                <a:cs typeface="Times New Roman" pitchFamily="18" charset="0"/>
              </a:rPr>
              <a:t>Parasuraman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Zeithaml</a:t>
            </a:r>
            <a:r>
              <a:rPr lang="fr-FR" sz="2400" dirty="0">
                <a:latin typeface="Times New Roman" pitchFamily="18" charset="0"/>
                <a:cs typeface="Times New Roman" pitchFamily="18" charset="0"/>
              </a:rPr>
              <a:t> et Berry 1985) </a:t>
            </a:r>
          </a:p>
          <a:p>
            <a:pPr>
              <a:lnSpc>
                <a:spcPct val="150000"/>
              </a:lnSpc>
              <a:buFont typeface="Wingdings" pitchFamily="2" charset="2"/>
              <a:buChar char="Ø"/>
            </a:pPr>
            <a:r>
              <a:rPr lang="fr-FR" sz="2400" dirty="0">
                <a:latin typeface="Times New Roman" pitchFamily="18" charset="0"/>
                <a:cs typeface="Times New Roman" pitchFamily="18" charset="0"/>
              </a:rPr>
              <a:t>Modèle de la qualité de vie liée à la santé,(</a:t>
            </a:r>
            <a:r>
              <a:rPr lang="fr-FR" sz="2400" dirty="0" err="1">
                <a:latin typeface="Times New Roman" pitchFamily="18" charset="0"/>
                <a:cs typeface="Times New Roman" pitchFamily="18" charset="0"/>
              </a:rPr>
              <a:t>Fitzpatrick</a:t>
            </a:r>
            <a:r>
              <a:rPr lang="fr-FR" sz="2400" dirty="0">
                <a:latin typeface="Times New Roman" pitchFamily="18" charset="0"/>
                <a:cs typeface="Times New Roman" pitchFamily="18" charset="0"/>
              </a:rPr>
              <a:t> et al. 1983)</a:t>
            </a:r>
          </a:p>
          <a:p>
            <a:pPr>
              <a:lnSpc>
                <a:spcPct val="150000"/>
              </a:lnSpc>
              <a:buNone/>
            </a:pPr>
            <a:endParaRPr lang="fr-FR" sz="3200" dirty="0">
              <a:latin typeface="Times New Roman" pitchFamily="18" charset="0"/>
              <a:cs typeface="Times New Roman" pitchFamily="18" charset="0"/>
            </a:endParaRPr>
          </a:p>
          <a:p>
            <a:pPr lvl="0"/>
            <a:endParaRPr lang="fr-FR" sz="2000" dirty="0">
              <a:latin typeface="Times New Roman" pitchFamily="18" charset="0"/>
              <a:cs typeface="Times New Roman" pitchFamily="18" charset="0"/>
            </a:endParaRPr>
          </a:p>
        </p:txBody>
      </p:sp>
      <p:sp>
        <p:nvSpPr>
          <p:cNvPr id="4" name="Trapèze 3"/>
          <p:cNvSpPr/>
          <p:nvPr/>
        </p:nvSpPr>
        <p:spPr>
          <a:xfrm>
            <a:off x="7906277" y="-13655"/>
            <a:ext cx="4285723" cy="600525"/>
          </a:xfrm>
          <a:prstGeom prst="trapezoid">
            <a:avLst>
              <a:gd name="adj" fmla="val 73000"/>
            </a:avLst>
          </a:prstGeom>
          <a:solidFill>
            <a:srgbClr val="135480"/>
          </a:solidFill>
          <a:ln>
            <a:noFill/>
          </a:ln>
          <a:scene3d>
            <a:camera prst="perspectiveRelaxedModerately"/>
            <a:lightRig rig="morning" dir="t"/>
          </a:scene3d>
          <a:sp3d extrusionH="76200" contourW="12700" prstMaterial="dkEdg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770125" y="81905"/>
            <a:ext cx="4572032" cy="523220"/>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fr-FR" sz="2800" b="1" dirty="0">
                <a:solidFill>
                  <a:schemeClr val="bg1"/>
                </a:solidFill>
                <a:latin typeface="Narkisim" panose="020E0502050101010101" pitchFamily="34" charset="-79"/>
                <a:cs typeface="Narkisim" panose="020E0502050101010101" pitchFamily="34" charset="-79"/>
              </a:rPr>
              <a:t>Cadre théorique</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300251"/>
            <a:ext cx="8596668" cy="5741112"/>
          </a:xfrm>
        </p:spPr>
        <p:txBody>
          <a:bodyPr>
            <a:normAutofit lnSpcReduction="10000"/>
          </a:bodyPr>
          <a:lstStyle/>
          <a:p>
            <a:pPr algn="ctr">
              <a:lnSpc>
                <a:spcPct val="150000"/>
              </a:lnSpc>
              <a:buNone/>
            </a:pPr>
            <a:r>
              <a:rPr lang="fr-FR" sz="2400" b="1" dirty="0">
                <a:solidFill>
                  <a:srgbClr val="002060"/>
                </a:solidFill>
                <a:latin typeface="Times New Roman" pitchFamily="18" charset="0"/>
                <a:cs typeface="Times New Roman" pitchFamily="18" charset="0"/>
              </a:rPr>
              <a:t>La théorie de la confiance</a:t>
            </a:r>
            <a:r>
              <a:rPr lang="fr-FR" sz="2400" dirty="0">
                <a:solidFill>
                  <a:srgbClr val="002060"/>
                </a:solidFill>
                <a:latin typeface="Times New Roman" pitchFamily="18" charset="0"/>
                <a:cs typeface="Times New Roman" pitchFamily="18" charset="0"/>
              </a:rPr>
              <a:t>  </a:t>
            </a:r>
          </a:p>
          <a:p>
            <a:pPr algn="just">
              <a:lnSpc>
                <a:spcPct val="150000"/>
              </a:lnSpc>
              <a:buNone/>
            </a:pPr>
            <a:r>
              <a:rPr lang="fr-FR" sz="2000" dirty="0">
                <a:latin typeface="Times New Roman" pitchFamily="18" charset="0"/>
                <a:cs typeface="Times New Roman" pitchFamily="18" charset="0"/>
              </a:rPr>
              <a:t>Cette théorie suggère que la confiance des patients dans les professionnels de la santé et dans les établissements de soins de santé est essentielle pour leur perception de la qualité de service. </a:t>
            </a:r>
            <a:r>
              <a:rPr lang="fr-FR" sz="2000" b="1" u="sng" dirty="0">
                <a:latin typeface="Times New Roman" pitchFamily="18" charset="0"/>
                <a:cs typeface="Times New Roman" pitchFamily="18" charset="0"/>
              </a:rPr>
              <a:t>Pendant les crises</a:t>
            </a:r>
            <a:r>
              <a:rPr lang="fr-FR" sz="2000" dirty="0">
                <a:latin typeface="Times New Roman" pitchFamily="18" charset="0"/>
                <a:cs typeface="Times New Roman" pitchFamily="18" charset="0"/>
              </a:rPr>
              <a:t>, la confiance peut être mise à rude épreuve en raison de l'incertitude et de l'instabilité de la situation.</a:t>
            </a:r>
          </a:p>
          <a:p>
            <a:pPr>
              <a:lnSpc>
                <a:spcPct val="150000"/>
              </a:lnSpc>
              <a:buNone/>
            </a:pPr>
            <a:endParaRPr lang="fr-FR" sz="2000" dirty="0">
              <a:latin typeface="Times New Roman" pitchFamily="18" charset="0"/>
              <a:cs typeface="Times New Roman" pitchFamily="18" charset="0"/>
            </a:endParaRPr>
          </a:p>
          <a:p>
            <a:pPr>
              <a:lnSpc>
                <a:spcPct val="150000"/>
              </a:lnSpc>
              <a:buFont typeface="Wingdings" pitchFamily="2" charset="2"/>
              <a:buChar char="Ø"/>
            </a:pPr>
            <a:r>
              <a:rPr lang="fr-FR" sz="2000" dirty="0">
                <a:latin typeface="Times New Roman" pitchFamily="18" charset="0"/>
                <a:cs typeface="Times New Roman" pitchFamily="18" charset="0"/>
              </a:rPr>
              <a:t>Modèle de la confiance patient-médecin basé sur l'empathie, l'attitude, la compétence et la communication.(</a:t>
            </a:r>
            <a:r>
              <a:rPr lang="fr-FR" sz="2000" dirty="0" err="1">
                <a:latin typeface="Times New Roman" pitchFamily="18" charset="0"/>
                <a:cs typeface="Times New Roman" pitchFamily="18" charset="0"/>
              </a:rPr>
              <a:t>Mainous</a:t>
            </a:r>
            <a:r>
              <a:rPr lang="fr-FR" sz="2000" dirty="0">
                <a:latin typeface="Times New Roman" pitchFamily="18" charset="0"/>
                <a:cs typeface="Times New Roman" pitchFamily="18" charset="0"/>
              </a:rPr>
              <a:t> et al.2001) </a:t>
            </a:r>
          </a:p>
          <a:p>
            <a:pPr>
              <a:lnSpc>
                <a:spcPct val="150000"/>
              </a:lnSpc>
              <a:buFont typeface="Wingdings" pitchFamily="2" charset="2"/>
              <a:buChar char="Ø"/>
            </a:pPr>
            <a:r>
              <a:rPr lang="fr-FR" sz="2000" dirty="0">
                <a:latin typeface="Times New Roman" pitchFamily="18" charset="0"/>
                <a:cs typeface="Times New Roman" pitchFamily="18" charset="0"/>
              </a:rPr>
              <a:t>Modèle de la confiance patient-médecin, basé sur trois dimensions : la compétence, la bienveillance et l'intégrité.(Thom et Campbell 1997)</a:t>
            </a:r>
          </a:p>
          <a:p>
            <a:pPr>
              <a:lnSpc>
                <a:spcPct val="150000"/>
              </a:lnSpc>
              <a:buFont typeface="Wingdings" pitchFamily="2" charset="2"/>
              <a:buChar char="Ø"/>
            </a:pPr>
            <a:r>
              <a:rPr lang="fr-FR" sz="2000" dirty="0">
                <a:latin typeface="Times New Roman" pitchFamily="18" charset="0"/>
                <a:cs typeface="Times New Roman" pitchFamily="18" charset="0"/>
              </a:rPr>
              <a:t>Le modèle de Safran et al. 1998 </a:t>
            </a:r>
          </a:p>
          <a:p>
            <a:pPr lvl="0"/>
            <a:endParaRPr lang="fr-FR" sz="1400" dirty="0">
              <a:latin typeface="Times New Roman" pitchFamily="18" charset="0"/>
              <a:cs typeface="Times New Roman" pitchFamily="18" charset="0"/>
            </a:endParaRPr>
          </a:p>
        </p:txBody>
      </p:sp>
      <p:sp>
        <p:nvSpPr>
          <p:cNvPr id="4" name="Trapèze 3"/>
          <p:cNvSpPr/>
          <p:nvPr/>
        </p:nvSpPr>
        <p:spPr>
          <a:xfrm>
            <a:off x="7847272" y="-24"/>
            <a:ext cx="4285723" cy="600525"/>
          </a:xfrm>
          <a:prstGeom prst="trapezoid">
            <a:avLst>
              <a:gd name="adj" fmla="val 73000"/>
            </a:avLst>
          </a:prstGeom>
          <a:solidFill>
            <a:srgbClr val="135480"/>
          </a:solidFill>
          <a:ln>
            <a:noFill/>
          </a:ln>
          <a:scene3d>
            <a:camera prst="perspectiveRelaxedModerately"/>
            <a:lightRig rig="morning" dir="t"/>
          </a:scene3d>
          <a:sp3d extrusionH="76200" contourW="12700" prstMaterial="dkEdg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711120" y="95536"/>
            <a:ext cx="4572032" cy="523220"/>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fr-FR" sz="2800" b="1" dirty="0">
                <a:solidFill>
                  <a:schemeClr val="bg1"/>
                </a:solidFill>
                <a:latin typeface="Narkisim" panose="020E0502050101010101" pitchFamily="34" charset="-79"/>
                <a:cs typeface="Narkisim" panose="020E0502050101010101" pitchFamily="34" charset="-79"/>
              </a:rPr>
              <a:t>Cadre théorique</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0"/>
            <a:ext cx="8596668" cy="831273"/>
          </a:xfrm>
        </p:spPr>
        <p:txBody>
          <a:bodyPr>
            <a:normAutofit/>
          </a:bodyPr>
          <a:lstStyle/>
          <a:p>
            <a:pPr lvl="0" algn="ctr" defTabSz="685800">
              <a:defRPr/>
            </a:pPr>
            <a:r>
              <a:rPr lang="fr-FR" sz="3200" b="1" dirty="0">
                <a:solidFill>
                  <a:srgbClr val="002060"/>
                </a:solidFill>
                <a:latin typeface="Cambria" pitchFamily="18" charset="0"/>
              </a:rPr>
              <a:t> Méthodologie de recherche</a:t>
            </a:r>
            <a:endParaRPr lang="en-GB" sz="3200" b="1" dirty="0">
              <a:solidFill>
                <a:srgbClr val="002060"/>
              </a:solidFill>
              <a:latin typeface="Cambria" pitchFamily="18" charset="0"/>
            </a:endParaRPr>
          </a:p>
        </p:txBody>
      </p:sp>
      <p:grpSp>
        <p:nvGrpSpPr>
          <p:cNvPr id="3" name="Groupe 5">
            <a:extLst>
              <a:ext uri="{FF2B5EF4-FFF2-40B4-BE49-F238E27FC236}">
                <a16:creationId xmlns:a16="http://schemas.microsoft.com/office/drawing/2014/main" id="{6499B51F-491C-4AE7-9AC0-5B681EA33199}"/>
              </a:ext>
            </a:extLst>
          </p:cNvPr>
          <p:cNvGrpSpPr/>
          <p:nvPr/>
        </p:nvGrpSpPr>
        <p:grpSpPr>
          <a:xfrm>
            <a:off x="0" y="2222939"/>
            <a:ext cx="10499834" cy="4035973"/>
            <a:chOff x="1103075" y="142465"/>
            <a:chExt cx="11536864" cy="2538448"/>
          </a:xfrm>
        </p:grpSpPr>
        <p:sp>
          <p:nvSpPr>
            <p:cNvPr id="8" name="Larme 7">
              <a:extLst>
                <a:ext uri="{FF2B5EF4-FFF2-40B4-BE49-F238E27FC236}">
                  <a16:creationId xmlns:a16="http://schemas.microsoft.com/office/drawing/2014/main" id="{283063DA-B0CA-401D-BB87-90FC66197872}"/>
                </a:ext>
              </a:extLst>
            </p:cNvPr>
            <p:cNvSpPr/>
            <p:nvPr/>
          </p:nvSpPr>
          <p:spPr>
            <a:xfrm>
              <a:off x="1103075" y="855864"/>
              <a:ext cx="3481847" cy="1058857"/>
            </a:xfrm>
            <a:prstGeom prst="teardrop">
              <a:avLst/>
            </a:prstGeom>
            <a:solidFill>
              <a:schemeClr val="accent1">
                <a:lumMod val="40000"/>
                <a:lumOff val="60000"/>
              </a:schemeClr>
            </a:solidFill>
            <a:ln/>
          </p:spPr>
          <p:style>
            <a:lnRef idx="1">
              <a:schemeClr val="accent1"/>
            </a:lnRef>
            <a:fillRef idx="1002">
              <a:schemeClr val="lt1"/>
            </a:fillRef>
            <a:effectRef idx="1">
              <a:schemeClr val="accent1"/>
            </a:effectRef>
            <a:fontRef idx="minor">
              <a:schemeClr val="dk1"/>
            </a:fontRef>
          </p:style>
          <p:txBody>
            <a:bodyPr rtlCol="0" anchor="ctr"/>
            <a:lstStyle/>
            <a:p>
              <a:pPr algn="ctr" defTabSz="685800"/>
              <a:endParaRPr lang="fr-FR" sz="788" b="1" dirty="0">
                <a:solidFill>
                  <a:prstClr val="white"/>
                </a:solidFill>
                <a:latin typeface="Times New Roman" panose="02020603050405020304" pitchFamily="18" charset="0"/>
                <a:cs typeface="Times New Roman" panose="02020603050405020304" pitchFamily="18" charset="0"/>
              </a:endParaRPr>
            </a:p>
            <a:p>
              <a:pPr algn="ctr" defTabSz="685800"/>
              <a:endParaRPr lang="fr-FR" b="1" dirty="0">
                <a:solidFill>
                  <a:prstClr val="white"/>
                </a:solidFill>
                <a:latin typeface="Times New Roman" panose="02020603050405020304" pitchFamily="18" charset="0"/>
                <a:cs typeface="Times New Roman" panose="02020603050405020304" pitchFamily="18" charset="0"/>
              </a:endParaRPr>
            </a:p>
            <a:p>
              <a:pPr algn="ctr" defTabSz="685800"/>
              <a:r>
                <a:rPr lang="fr-FR" sz="2800" b="1" dirty="0">
                  <a:solidFill>
                    <a:prstClr val="white"/>
                  </a:solidFill>
                  <a:latin typeface="Times New Roman" panose="02020603050405020304" pitchFamily="18" charset="0"/>
                  <a:cs typeface="Times New Roman" panose="02020603050405020304" pitchFamily="18" charset="0"/>
                </a:rPr>
                <a:t> Phase Exploratoire</a:t>
              </a:r>
            </a:p>
            <a:p>
              <a:pPr algn="ctr" defTabSz="685800"/>
              <a:endParaRPr lang="fr-FR" sz="1600" b="1" dirty="0">
                <a:solidFill>
                  <a:prstClr val="white"/>
                </a:solidFill>
                <a:latin typeface="Times New Roman" panose="02020603050405020304" pitchFamily="18" charset="0"/>
                <a:cs typeface="Times New Roman" panose="02020603050405020304" pitchFamily="18" charset="0"/>
              </a:endParaRPr>
            </a:p>
            <a:p>
              <a:pPr algn="ctr" defTabSz="685800"/>
              <a:endParaRPr lang="fr-FR" sz="1200" dirty="0">
                <a:solidFill>
                  <a:prstClr val="white"/>
                </a:solidFill>
                <a:latin typeface="Calibri" panose="020F0502020204030204"/>
              </a:endParaRPr>
            </a:p>
          </p:txBody>
        </p:sp>
        <p:sp>
          <p:nvSpPr>
            <p:cNvPr id="9" name="Chevron 53">
              <a:extLst>
                <a:ext uri="{FF2B5EF4-FFF2-40B4-BE49-F238E27FC236}">
                  <a16:creationId xmlns:a16="http://schemas.microsoft.com/office/drawing/2014/main" id="{F18E9420-1886-48DA-8B98-E715E5750F44}"/>
                </a:ext>
              </a:extLst>
            </p:cNvPr>
            <p:cNvSpPr/>
            <p:nvPr/>
          </p:nvSpPr>
          <p:spPr>
            <a:xfrm>
              <a:off x="3372338" y="142465"/>
              <a:ext cx="9267601" cy="2538448"/>
            </a:xfrm>
            <a:prstGeom prst="chevron">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defTabSz="685800">
                <a:lnSpc>
                  <a:spcPct val="150000"/>
                </a:lnSpc>
              </a:pPr>
              <a:r>
                <a:rPr lang="fr-FR" sz="2800" b="1" dirty="0">
                  <a:solidFill>
                    <a:schemeClr val="tx1"/>
                  </a:solidFill>
                  <a:latin typeface="Times New Roman" panose="02020603050405020304" pitchFamily="18" charset="0"/>
                  <a:cs typeface="Times New Roman" panose="02020603050405020304" pitchFamily="18" charset="0"/>
                </a:rPr>
                <a:t>Méthode Qualitative :</a:t>
              </a:r>
            </a:p>
            <a:p>
              <a:pPr algn="just" defTabSz="685800">
                <a:lnSpc>
                  <a:spcPct val="150000"/>
                </a:lnSpc>
              </a:pPr>
              <a:r>
                <a:rPr lang="fr-FR" sz="2800" dirty="0">
                  <a:solidFill>
                    <a:schemeClr val="tx1"/>
                  </a:solidFill>
                  <a:latin typeface="Times New Roman" panose="02020603050405020304" pitchFamily="18" charset="0"/>
                  <a:cs typeface="Times New Roman" panose="02020603050405020304" pitchFamily="18" charset="0"/>
                </a:rPr>
                <a:t>Guide d’entretien ;</a:t>
              </a:r>
            </a:p>
            <a:p>
              <a:pPr algn="just" defTabSz="685800">
                <a:lnSpc>
                  <a:spcPct val="150000"/>
                </a:lnSpc>
              </a:pPr>
              <a:r>
                <a:rPr lang="fr-FR" sz="2800" dirty="0">
                  <a:solidFill>
                    <a:schemeClr val="tx1"/>
                  </a:solidFill>
                  <a:latin typeface="Times New Roman" panose="02020603050405020304" pitchFamily="18" charset="0"/>
                  <a:cs typeface="Times New Roman" panose="02020603050405020304" pitchFamily="18" charset="0"/>
                </a:rPr>
                <a:t>Echantillonnage raisonné;</a:t>
              </a:r>
            </a:p>
            <a:p>
              <a:pPr algn="just" defTabSz="685800">
                <a:lnSpc>
                  <a:spcPct val="150000"/>
                </a:lnSpc>
              </a:pPr>
              <a:r>
                <a:rPr lang="fr-FR" sz="2800" dirty="0">
                  <a:solidFill>
                    <a:schemeClr val="tx1"/>
                  </a:solidFill>
                  <a:latin typeface="Times New Roman" panose="02020603050405020304" pitchFamily="18" charset="0"/>
                  <a:cs typeface="Times New Roman" panose="02020603050405020304" pitchFamily="18" charset="0"/>
                </a:rPr>
                <a:t>Principe de saturation;</a:t>
              </a:r>
            </a:p>
            <a:p>
              <a:pPr algn="just" defTabSz="685800">
                <a:lnSpc>
                  <a:spcPct val="150000"/>
                </a:lnSpc>
              </a:pPr>
              <a:r>
                <a:rPr lang="fr-FR" sz="2800" dirty="0">
                  <a:solidFill>
                    <a:schemeClr val="tx1"/>
                  </a:solidFill>
                  <a:latin typeface="Times New Roman" panose="02020603050405020304" pitchFamily="18" charset="0"/>
                  <a:cs typeface="Times New Roman" panose="02020603050405020304" pitchFamily="18" charset="0"/>
                </a:rPr>
                <a:t>Analyse de contenue;</a:t>
              </a:r>
            </a:p>
            <a:p>
              <a:pPr algn="just" defTabSz="685800">
                <a:lnSpc>
                  <a:spcPct val="150000"/>
                </a:lnSpc>
              </a:pPr>
              <a:r>
                <a:rPr lang="fr-FR" sz="2800" dirty="0">
                  <a:solidFill>
                    <a:schemeClr val="tx1"/>
                  </a:solidFill>
                  <a:latin typeface="Times New Roman" panose="02020603050405020304" pitchFamily="18" charset="0"/>
                  <a:cs typeface="Times New Roman" panose="02020603050405020304" pitchFamily="18" charset="0"/>
                </a:rPr>
                <a:t>Logiciel  NVIVO 10</a:t>
              </a:r>
            </a:p>
          </p:txBody>
        </p:sp>
      </p:grpSp>
      <p:sp>
        <p:nvSpPr>
          <p:cNvPr id="13" name="Espace réservé du contenu 12"/>
          <p:cNvSpPr>
            <a:spLocks noGrp="1"/>
          </p:cNvSpPr>
          <p:nvPr>
            <p:ph idx="1"/>
          </p:nvPr>
        </p:nvSpPr>
        <p:spPr>
          <a:xfrm>
            <a:off x="472965" y="1103437"/>
            <a:ext cx="9175531" cy="977612"/>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fr-FR" sz="2400" b="1" dirty="0">
                <a:latin typeface="Times New Roman" pitchFamily="18" charset="0"/>
                <a:cs typeface="Times New Roman" pitchFamily="18" charset="0"/>
              </a:rPr>
              <a:t>Un positivisme aménagé </a:t>
            </a:r>
            <a:r>
              <a:rPr lang="fr-FR" sz="2400" dirty="0">
                <a:latin typeface="Times New Roman" pitchFamily="18" charset="0"/>
                <a:cs typeface="Times New Roman" pitchFamily="18" charset="0"/>
              </a:rPr>
              <a:t>appelé aussi </a:t>
            </a:r>
            <a:r>
              <a:rPr lang="fr-FR" sz="2400" b="1" dirty="0">
                <a:latin typeface="Times New Roman" pitchFamily="18" charset="0"/>
                <a:cs typeface="Times New Roman" pitchFamily="18" charset="0"/>
              </a:rPr>
              <a:t>( Post-positivisme )</a:t>
            </a:r>
          </a:p>
          <a:p>
            <a:pPr algn="ctr">
              <a:buNone/>
            </a:pP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ou</a:t>
            </a:r>
            <a:r>
              <a:rPr lang="fr-FR" sz="2400" b="1" dirty="0">
                <a:latin typeface="Times New Roman" pitchFamily="18" charset="0"/>
                <a:cs typeface="Times New Roman" pitchFamily="18" charset="0"/>
              </a:rPr>
              <a:t> (modéré)</a:t>
            </a:r>
          </a:p>
        </p:txBody>
      </p:sp>
    </p:spTree>
    <p:extLst>
      <p:ext uri="{BB962C8B-B14F-4D97-AF65-F5344CB8AC3E}">
        <p14:creationId xmlns:p14="http://schemas.microsoft.com/office/powerpoint/2010/main" val="36702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2183</TotalTime>
  <Words>966</Words>
  <Application>Microsoft Office PowerPoint</Application>
  <PresentationFormat>Widescreen</PresentationFormat>
  <Paragraphs>163</Paragraphs>
  <Slides>21</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Cambria</vt:lpstr>
      <vt:lpstr>Elephant</vt:lpstr>
      <vt:lpstr>Impact</vt:lpstr>
      <vt:lpstr>Narkisim</vt:lpstr>
      <vt:lpstr>Thames</vt:lpstr>
      <vt:lpstr>Times New Roman</vt:lpstr>
      <vt:lpstr>Trebuchet MS</vt:lpstr>
      <vt:lpstr>Wingdings</vt:lpstr>
      <vt:lpstr>Wingdings 3</vt:lpstr>
      <vt:lpstr>Facet</vt:lpstr>
      <vt:lpstr>La perception de la qualité de service dans les hôpitaux publics à l’ère de la crise :  Cas de l’hôpital Hassan II Agadir -Maroc.</vt:lpstr>
      <vt:lpstr>PowerPoint Presentation</vt:lpstr>
      <vt:lpstr>PowerPoint Presentation</vt:lpstr>
      <vt:lpstr>Problématique</vt:lpstr>
      <vt:lpstr>PowerPoint Presentation</vt:lpstr>
      <vt:lpstr>PowerPoint Presentation</vt:lpstr>
      <vt:lpstr>PowerPoint Presentation</vt:lpstr>
      <vt:lpstr>PowerPoint Presentation</vt:lpstr>
      <vt:lpstr> Méthodologie de recherche</vt:lpstr>
      <vt:lpstr>PowerPoint Presentation</vt:lpstr>
      <vt:lpstr>Nuage de mots clés issu des guides d’entretiens</vt:lpstr>
      <vt:lpstr>Synapsie textuelle du concept « Qualité de service »  </vt:lpstr>
      <vt:lpstr>Synapsie textuelle du concept « Crise » </vt:lpstr>
      <vt:lpstr>Modèle conceptuel</vt:lpstr>
      <vt:lpstr>PowerPoint Presentation</vt:lpstr>
      <vt:lpstr>V01-Communication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183</cp:revision>
  <dcterms:created xsi:type="dcterms:W3CDTF">2020-02-19T16:22:48Z</dcterms:created>
  <dcterms:modified xsi:type="dcterms:W3CDTF">2023-05-01T00:00:25Z</dcterms:modified>
</cp:coreProperties>
</file>