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73" r:id="rId10"/>
    <p:sldId id="281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86113"/>
    <a:srgbClr val="FFC000"/>
    <a:srgbClr val="052C34"/>
    <a:srgbClr val="084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3835" autoAdjust="0"/>
  </p:normalViewPr>
  <p:slideViewPr>
    <p:cSldViewPr snapToGrid="0">
      <p:cViewPr varScale="1">
        <p:scale>
          <a:sx n="58" d="100"/>
          <a:sy n="58" d="100"/>
        </p:scale>
        <p:origin x="157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EB5F8-3374-43EF-B0E4-7D69F5EA8F2E}" type="datetimeFigureOut">
              <a:rPr lang="fr-FR" smtClean="0"/>
              <a:pPr/>
              <a:t>01/05/2023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54AB9-A648-4764-9FC5-435D1E89DEA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AB9-A648-4764-9FC5-435D1E89DEA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AB9-A648-4764-9FC5-435D1E89DEA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AB9-A648-4764-9FC5-435D1E89DEA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AB9-A648-4764-9FC5-435D1E89DEA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AB9-A648-4764-9FC5-435D1E89DEA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AB9-A648-4764-9FC5-435D1E89DEA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AB9-A648-4764-9FC5-435D1E89DEA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AB9-A648-4764-9FC5-435D1E89DEA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AB9-A648-4764-9FC5-435D1E89DEA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54AB9-A648-4764-9FC5-435D1E89DEA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52C34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rgbClr val="052C3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rgbClr val="052C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9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9568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0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4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4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52C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52C34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8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2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5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3"/>
          <p:cNvSpPr/>
          <p:nvPr/>
        </p:nvSpPr>
        <p:spPr>
          <a:xfrm>
            <a:off x="9181476" y="-8468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rgbClr val="084450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5"/>
          <p:cNvSpPr/>
          <p:nvPr/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/>
          <p:cNvSpPr/>
          <p:nvPr/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rgbClr val="084450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7"/>
          <p:cNvSpPr/>
          <p:nvPr/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rgbClr val="084450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/>
          <p:cNvSpPr/>
          <p:nvPr/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084450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0371665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rgbClr val="084450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/>
          <p:cNvSpPr/>
          <p:nvPr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8445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EF1B-B4B9-4258-9044-B025F3EAA999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C4AC45-F167-457F-AF5A-70E55A85368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52C34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rgbClr val="052C3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2835-EF54-43E3-B71C-DF722C15A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8497" y="1148090"/>
            <a:ext cx="8124076" cy="1877068"/>
          </a:xfrm>
        </p:spPr>
        <p:txBody>
          <a:bodyPr/>
          <a:lstStyle/>
          <a:p>
            <a:pPr algn="ctr"/>
            <a:r>
              <a:rPr lang="fr-FR" sz="2800" b="1" i="1" dirty="0"/>
              <a:t>L’IMPACT DU STRESS PROFESSIONNEL SUR L’ABSENTÉISME CHEZ LES CADRES DE LA FONCTION PUBLIQUE</a:t>
            </a:r>
            <a:endParaRPr lang="en-US" sz="28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17C95-9903-4188-8F64-626D1C4CB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8431" y="3585881"/>
            <a:ext cx="7798297" cy="2043953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5100" b="1" dirty="0"/>
              <a:t>Pr.Omar EL AMILI</a:t>
            </a:r>
          </a:p>
          <a:p>
            <a:pPr algn="ctr"/>
            <a:r>
              <a:rPr lang="en-US" sz="5100" b="1" dirty="0"/>
              <a:t>Dr. </a:t>
            </a:r>
            <a:r>
              <a:rPr lang="en-US" sz="5100" b="1" dirty="0" err="1"/>
              <a:t>Sanaa</a:t>
            </a:r>
            <a:r>
              <a:rPr lang="en-US" sz="5100" b="1" dirty="0"/>
              <a:t>  </a:t>
            </a:r>
            <a:r>
              <a:rPr lang="en-US" sz="5100" b="1" dirty="0" err="1"/>
              <a:t>Malki</a:t>
            </a:r>
            <a:endParaRPr lang="en-US" sz="5100" b="1" dirty="0"/>
          </a:p>
          <a:p>
            <a:pPr algn="ctr"/>
            <a:r>
              <a:rPr lang="en-US" sz="5100" b="1" dirty="0" err="1"/>
              <a:t>Saloua</a:t>
            </a:r>
            <a:r>
              <a:rPr lang="en-US" sz="5100" b="1" dirty="0"/>
              <a:t>  </a:t>
            </a:r>
            <a:r>
              <a:rPr lang="en-US" sz="5100" b="1" dirty="0" err="1"/>
              <a:t>lgachgach</a:t>
            </a:r>
            <a:r>
              <a:rPr lang="en-US" sz="5100" b="1" dirty="0"/>
              <a:t> </a:t>
            </a:r>
          </a:p>
          <a:p>
            <a:pPr algn="ctr"/>
            <a:endParaRPr lang="en-US" sz="2800" dirty="0"/>
          </a:p>
          <a:p>
            <a:pPr algn="ctr"/>
            <a:r>
              <a:rPr lang="fr-FR" sz="3800" b="1" i="1" dirty="0"/>
              <a:t>Equipe de Recherche  Pluridisciplinaire en Gestion (ERPG),Faculté des sciences juridiques économiques et sociales d’Agadir </a:t>
            </a:r>
            <a:r>
              <a:rPr lang="en-US" sz="3800" b="1" i="1" dirty="0"/>
              <a:t>, UIZ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8848C2-59F6-4E68-BA29-10277D305B91}"/>
              </a:ext>
            </a:extLst>
          </p:cNvPr>
          <p:cNvGrpSpPr>
            <a:grpSpLocks noChangeAspect="1"/>
          </p:cNvGrpSpPr>
          <p:nvPr/>
        </p:nvGrpSpPr>
        <p:grpSpPr>
          <a:xfrm>
            <a:off x="-20272" y="0"/>
            <a:ext cx="1257300" cy="1226820"/>
            <a:chOff x="3736278" y="3130586"/>
            <a:chExt cx="1842894" cy="185241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37BC240-7993-412A-91E6-CF44D7F66547}"/>
                </a:ext>
              </a:extLst>
            </p:cNvPr>
            <p:cNvGrpSpPr/>
            <p:nvPr/>
          </p:nvGrpSpPr>
          <p:grpSpPr>
            <a:xfrm>
              <a:off x="3736278" y="3130586"/>
              <a:ext cx="1842894" cy="1852413"/>
              <a:chOff x="907473" y="684700"/>
              <a:chExt cx="1842894" cy="1852413"/>
            </a:xfrm>
          </p:grpSpPr>
          <p:sp>
            <p:nvSpPr>
              <p:cNvPr id="7" name="Star: 4 Points 6">
                <a:extLst>
                  <a:ext uri="{FF2B5EF4-FFF2-40B4-BE49-F238E27FC236}">
                    <a16:creationId xmlns:a16="http://schemas.microsoft.com/office/drawing/2014/main" id="{3ED85B3E-F034-4B30-88E6-E8D6B97634A3}"/>
                  </a:ext>
                </a:extLst>
              </p:cNvPr>
              <p:cNvSpPr/>
              <p:nvPr/>
            </p:nvSpPr>
            <p:spPr>
              <a:xfrm rot="3473835">
                <a:off x="921567" y="705361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Star: 4 Points 7">
                <a:extLst>
                  <a:ext uri="{FF2B5EF4-FFF2-40B4-BE49-F238E27FC236}">
                    <a16:creationId xmlns:a16="http://schemas.microsoft.com/office/drawing/2014/main" id="{D0E1AF4B-A7A7-408F-BBF3-703D4169254D}"/>
                  </a:ext>
                </a:extLst>
              </p:cNvPr>
              <p:cNvSpPr/>
              <p:nvPr/>
            </p:nvSpPr>
            <p:spPr>
              <a:xfrm rot="6168132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Star: 4 Points 8">
                <a:extLst>
                  <a:ext uri="{FF2B5EF4-FFF2-40B4-BE49-F238E27FC236}">
                    <a16:creationId xmlns:a16="http://schemas.microsoft.com/office/drawing/2014/main" id="{607680E3-04D7-4DA3-B98D-C5C446491FED}"/>
                  </a:ext>
                </a:extLst>
              </p:cNvPr>
              <p:cNvSpPr/>
              <p:nvPr/>
            </p:nvSpPr>
            <p:spPr>
              <a:xfrm>
                <a:off x="907473" y="694458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Star: 4 Points 9">
                <a:extLst>
                  <a:ext uri="{FF2B5EF4-FFF2-40B4-BE49-F238E27FC236}">
                    <a16:creationId xmlns:a16="http://schemas.microsoft.com/office/drawing/2014/main" id="{B68F7462-56BC-4E1D-BA00-ED04C0580716}"/>
                  </a:ext>
                </a:extLst>
              </p:cNvPr>
              <p:cNvSpPr/>
              <p:nvPr/>
            </p:nvSpPr>
            <p:spPr>
              <a:xfrm rot="1649553">
                <a:off x="907473" y="694457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Star: 4 Points 10">
                <a:extLst>
                  <a:ext uri="{FF2B5EF4-FFF2-40B4-BE49-F238E27FC236}">
                    <a16:creationId xmlns:a16="http://schemas.microsoft.com/office/drawing/2014/main" id="{82262F71-FE68-41B1-8054-87E2DA38AA06}"/>
                  </a:ext>
                </a:extLst>
              </p:cNvPr>
              <p:cNvSpPr/>
              <p:nvPr/>
            </p:nvSpPr>
            <p:spPr>
              <a:xfrm rot="4197730">
                <a:off x="921567" y="694456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Star: 4 Points 11">
                <a:extLst>
                  <a:ext uri="{FF2B5EF4-FFF2-40B4-BE49-F238E27FC236}">
                    <a16:creationId xmlns:a16="http://schemas.microsoft.com/office/drawing/2014/main" id="{7D1C77C7-06D2-4850-AD66-4287C2C2149A}"/>
                  </a:ext>
                </a:extLst>
              </p:cNvPr>
              <p:cNvSpPr/>
              <p:nvPr/>
            </p:nvSpPr>
            <p:spPr>
              <a:xfrm rot="2751814">
                <a:off x="921566" y="670845"/>
                <a:ext cx="1814946" cy="1842655"/>
              </a:xfrm>
              <a:prstGeom prst="star4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C8D8F6A-FD18-4D13-9A51-D43182C1106A}"/>
                  </a:ext>
                </a:extLst>
              </p:cNvPr>
              <p:cNvSpPr/>
              <p:nvPr/>
            </p:nvSpPr>
            <p:spPr>
              <a:xfrm>
                <a:off x="1316182" y="1108363"/>
                <a:ext cx="1011381" cy="98367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6" name="Graphic 5" descr="Africa">
              <a:extLst>
                <a:ext uri="{FF2B5EF4-FFF2-40B4-BE49-F238E27FC236}">
                  <a16:creationId xmlns:a16="http://schemas.microsoft.com/office/drawing/2014/main" id="{0B053D53-7E78-4A99-B5C1-964F99946F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41968" y="3606972"/>
              <a:ext cx="914400" cy="914400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EDEE7B9-D6F6-4814-9EE5-87E9E28F0666}"/>
              </a:ext>
            </a:extLst>
          </p:cNvPr>
          <p:cNvSpPr txBox="1"/>
          <p:nvPr/>
        </p:nvSpPr>
        <p:spPr>
          <a:xfrm>
            <a:off x="1227413" y="180161"/>
            <a:ext cx="61279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4</a:t>
            </a:r>
            <a:r>
              <a:rPr lang="en-US" sz="2000" b="1" baseline="30000" dirty="0">
                <a:solidFill>
                  <a:srgbClr val="FFC000"/>
                </a:solidFill>
              </a:rPr>
              <a:t>th</a:t>
            </a:r>
            <a:r>
              <a:rPr lang="en-US" sz="2000" b="1" dirty="0">
                <a:solidFill>
                  <a:srgbClr val="FFC000"/>
                </a:solidFill>
              </a:rPr>
              <a:t> Current Business Issues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in African Countries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2023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CD95CE5-9AA3-483C-A6BD-0C4E9782CD0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0272" y="5860646"/>
            <a:ext cx="1614488" cy="6119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0651FE2-9273-4BCD-862E-6C55365B7D2F}"/>
              </a:ext>
            </a:extLst>
          </p:cNvPr>
          <p:cNvSpPr txBox="1"/>
          <p:nvPr/>
        </p:nvSpPr>
        <p:spPr>
          <a:xfrm>
            <a:off x="-1" y="6493173"/>
            <a:ext cx="8878529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52C34"/>
                </a:solidFill>
              </a:rPr>
              <a:t>April 27 – 28, 2023                 WWW.</a:t>
            </a:r>
            <a:r>
              <a:rPr lang="en-US" sz="1800" b="1" dirty="0">
                <a:solidFill>
                  <a:srgbClr val="052C34"/>
                </a:solidFill>
                <a:highlight>
                  <a:srgbClr val="FFC000"/>
                </a:highlight>
              </a:rPr>
              <a:t>CBIAC.NET</a:t>
            </a:r>
          </a:p>
        </p:txBody>
      </p:sp>
      <p:pic>
        <p:nvPicPr>
          <p:cNvPr id="1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5778D19-2F77-AB27-E36E-DF475CC52D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29" y="5709910"/>
            <a:ext cx="2708241" cy="76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8392" y="216945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fr-FR" sz="8000" b="1" dirty="0"/>
              <a:t>Conclusion</a:t>
            </a:r>
            <a:endParaRPr lang="fr-FR" sz="8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C431-2788-4046-9749-BE2DDFCF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316"/>
          </a:xfrm>
        </p:spPr>
        <p:txBody>
          <a:bodyPr/>
          <a:lstStyle/>
          <a:p>
            <a:r>
              <a:rPr lang="en-US" u="sng" dirty="0"/>
              <a:t>Questions and Discussion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CB3FFE-77A2-4B18-98CD-ADA5C7879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4916"/>
            <a:ext cx="8791131" cy="5583084"/>
          </a:xfrm>
        </p:spPr>
        <p:txBody>
          <a:bodyPr>
            <a:noAutofit/>
          </a:bodyPr>
          <a:lstStyle/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Discussion questions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topic relate to issues of public concern or the common good? 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communities might be involved in or affected by the topic? What are the histories, social contexts, assets, and needs of these communities?</a:t>
            </a:r>
          </a:p>
          <a:p>
            <a:pPr marL="514350" marR="0" indent="-28575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community partners (e.g., public offices, nonprofit organizations, social enterprises, faith-based organizations) could collaborate on your topic for mutual benefit and growth?</a:t>
            </a:r>
          </a:p>
          <a:p>
            <a:pPr lvl="2"/>
            <a:endParaRPr lang="en-US" sz="20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4599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chemeClr val="accent1">
                    <a:lumMod val="50000"/>
                  </a:schemeClr>
                </a:solidFill>
              </a:rPr>
              <a:t>CONTEXTE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1" indent="-342900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</a:rPr>
              <a:t>Le stress au travail est considéré comme un des plus grands risques psychosociaux pour les gestionnaires aujourd'hui</a:t>
            </a:r>
            <a:endParaRPr lang="en-US" sz="2400" dirty="0">
              <a:solidFill>
                <a:schemeClr val="tx1"/>
              </a:solidFill>
            </a:endParaRPr>
          </a:p>
          <a:p>
            <a:pPr marL="342900" lvl="2" indent="-342900">
              <a:buFont typeface="Wingdings" pitchFamily="2" charset="2"/>
              <a:buChar char="ü"/>
            </a:pPr>
            <a:endParaRPr lang="en-US" sz="2400" dirty="0">
              <a:solidFill>
                <a:schemeClr val="tx1"/>
              </a:solidFill>
            </a:endParaRPr>
          </a:p>
          <a:p>
            <a:pPr marL="342900" lvl="1" indent="-342900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</a:rPr>
              <a:t>Le stress professionnel peut avoir des conséquences néfastes sur la santé des employés et entraîner des coûts pour l'organisation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727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Problématique: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12376" y="1673957"/>
            <a:ext cx="10992152" cy="48629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3200" b="1" i="1" dirty="0"/>
              <a:t>« Quel est l’impact du stress professionnel sur l’absentéisme chez les cadres de la fonction publique »</a:t>
            </a:r>
            <a:endParaRPr lang="fr-FR" sz="3200" dirty="0"/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690563" lvl="2"/>
            <a:r>
              <a:rPr lang="en-US" sz="2600" b="1" u="sng" dirty="0">
                <a:solidFill>
                  <a:schemeClr val="accent1">
                    <a:lumMod val="50000"/>
                  </a:schemeClr>
                </a:solidFill>
              </a:rPr>
              <a:t> OBJECTIF:</a:t>
            </a:r>
          </a:p>
          <a:p>
            <a:pPr marL="690563" lvl="2"/>
            <a:endParaRPr lang="en-US" sz="26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fr-FR" sz="2400" b="1" dirty="0"/>
              <a:t>Etudier l’influence du stress professionnel sur l’absentéisme.</a:t>
            </a:r>
            <a:r>
              <a:rPr lang="en-US" sz="2200" b="1" dirty="0">
                <a:solidFill>
                  <a:schemeClr val="tx1"/>
                </a:solidFill>
              </a:rPr>
              <a:t>Topic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 lvl="2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355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>
            <a:normAutofit/>
          </a:bodyPr>
          <a:lstStyle/>
          <a:p>
            <a:pPr lvl="1" algn="ctr" rtl="0"/>
            <a:r>
              <a:rPr lang="fr-FR" sz="3600" b="1" dirty="0"/>
              <a:t>Stress professionnel</a:t>
            </a:r>
            <a:endParaRPr lang="fr-F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746" y="1727745"/>
            <a:ext cx="10992152" cy="4862944"/>
          </a:xfrm>
        </p:spPr>
        <p:txBody>
          <a:bodyPr>
            <a:noAutofit/>
          </a:bodyPr>
          <a:lstStyle/>
          <a:p>
            <a:r>
              <a:rPr lang="en-US" sz="2400" b="1" u="sng" dirty="0">
                <a:solidFill>
                  <a:schemeClr val="accent1">
                    <a:lumMod val="50000"/>
                  </a:schemeClr>
                </a:solidFill>
              </a:rPr>
              <a:t>Definitions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fr-FR" sz="2400" dirty="0">
                <a:solidFill>
                  <a:schemeClr val="tx1"/>
                </a:solidFill>
              </a:rPr>
              <a:t>" les réactions des employés face à des exigences et à des pressions professionnelles qui dépassent leurs connaissances et leurs compétences, compromettant leur capacité à faire face." OMS.</a:t>
            </a:r>
            <a:endParaRPr lang="en-US" sz="2400" dirty="0">
              <a:solidFill>
                <a:schemeClr val="tx1"/>
              </a:solidFill>
            </a:endParaRPr>
          </a:p>
          <a:p>
            <a:pPr marL="342900" lvl="1" indent="-342900"/>
            <a:endParaRPr lang="en-US" sz="2400" dirty="0">
              <a:solidFill>
                <a:schemeClr val="tx1"/>
              </a:solidFill>
            </a:endParaRPr>
          </a:p>
          <a:p>
            <a:r>
              <a:rPr lang="fr-FR" sz="2400" b="1" u="sng" dirty="0">
                <a:solidFill>
                  <a:schemeClr val="accent1">
                    <a:lumMod val="50000"/>
                  </a:schemeClr>
                </a:solidFill>
              </a:rPr>
              <a:t>les sources de stress au travail </a:t>
            </a:r>
            <a:r>
              <a:rPr lang="fr-FR" sz="2400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fr-FR" sz="2400" b="1" dirty="0"/>
              <a:t>L'environnement de travail,</a:t>
            </a:r>
            <a:endParaRPr lang="fr-FR" sz="2400" dirty="0"/>
          </a:p>
          <a:p>
            <a:pPr>
              <a:buFont typeface="Wingdings" pitchFamily="2" charset="2"/>
              <a:buChar char="ü"/>
            </a:pPr>
            <a:r>
              <a:rPr lang="fr-FR" sz="2400" dirty="0"/>
              <a:t>Le contenu du travail, </a:t>
            </a:r>
          </a:p>
          <a:p>
            <a:pPr>
              <a:buFont typeface="Wingdings" pitchFamily="2" charset="2"/>
              <a:buChar char="ü"/>
            </a:pPr>
            <a:r>
              <a:rPr lang="fr-FR" sz="2400" dirty="0"/>
              <a:t>Les difficultés relationnelles, </a:t>
            </a:r>
            <a:endParaRPr lang="en-US" sz="2400" dirty="0"/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365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1273"/>
          </a:xfrm>
        </p:spPr>
        <p:txBody>
          <a:bodyPr/>
          <a:lstStyle/>
          <a:p>
            <a:pPr algn="ctr"/>
            <a:r>
              <a:rPr lang="fr-FR" b="1" dirty="0"/>
              <a:t>Les types du stress professionnel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r>
              <a:rPr lang="fr-FR" sz="2800" b="1" dirty="0"/>
              <a:t>Stress aigu ou ponctuel 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sz="2800" b="1" dirty="0">
              <a:solidFill>
                <a:schemeClr val="tx1"/>
              </a:solidFill>
            </a:endParaRPr>
          </a:p>
          <a:p>
            <a:pPr marL="290513" lvl="1"/>
            <a:r>
              <a:rPr lang="fr-FR" sz="2800" b="1" dirty="0"/>
              <a:t>Le stress chronique </a:t>
            </a:r>
            <a:endParaRPr lang="en-US" sz="2800" b="1" dirty="0">
              <a:solidFill>
                <a:schemeClr val="tx1"/>
              </a:solidFill>
            </a:endParaRPr>
          </a:p>
          <a:p>
            <a:pPr marL="290513" lvl="1"/>
            <a:endParaRPr lang="en-US" sz="2800" b="1" dirty="0">
              <a:solidFill>
                <a:schemeClr val="tx1"/>
              </a:solidFill>
            </a:endParaRPr>
          </a:p>
          <a:p>
            <a:r>
              <a:rPr lang="fr-FR" sz="2800" b="1" dirty="0"/>
              <a:t>L'état de stress post-traumatique </a:t>
            </a:r>
          </a:p>
          <a:p>
            <a:endParaRPr lang="fr-FR" sz="2800" b="1" dirty="0"/>
          </a:p>
          <a:p>
            <a:r>
              <a:rPr lang="fr-FR" sz="2800" b="1" dirty="0"/>
              <a:t>Le </a:t>
            </a:r>
            <a:r>
              <a:rPr lang="fr-FR" sz="2800" b="1" dirty="0" err="1"/>
              <a:t>burn</a:t>
            </a:r>
            <a:r>
              <a:rPr lang="fr-FR" sz="2800" b="1" dirty="0"/>
              <a:t>-out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7025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73742" y="645459"/>
            <a:ext cx="11295530" cy="83127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/>
              <a:t>Le modèle de </a:t>
            </a:r>
            <a:r>
              <a:rPr lang="fr-FR" sz="4000" b="1" dirty="0" err="1"/>
              <a:t>Karasek</a:t>
            </a:r>
            <a:r>
              <a:rPr lang="fr-FR" sz="4000" b="1" dirty="0"/>
              <a:t>, « contrôle-demande » </a:t>
            </a:r>
            <a:br>
              <a:rPr lang="fr-FR" sz="4000" dirty="0"/>
            </a:br>
            <a:r>
              <a:rPr lang="fr-FR" sz="4000" b="1" dirty="0"/>
              <a:t> ou« exigences/autonomie »</a:t>
            </a:r>
            <a:br>
              <a:rPr lang="fr-FR" dirty="0"/>
            </a:b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8784" y="1709815"/>
            <a:ext cx="10992152" cy="4862944"/>
          </a:xfrm>
        </p:spPr>
        <p:txBody>
          <a:bodyPr>
            <a:noAutofit/>
          </a:bodyPr>
          <a:lstStyle/>
          <a:p>
            <a:endParaRPr lang="fr-FR" sz="2400" dirty="0"/>
          </a:p>
          <a:p>
            <a:r>
              <a:rPr lang="fr-FR" sz="2400" dirty="0"/>
              <a:t>le stress au travail est influencé par trois  types de facteurs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fr-FR" sz="2400" dirty="0">
                <a:solidFill>
                  <a:schemeClr val="tx1"/>
                </a:solidFill>
              </a:rPr>
              <a:t>la demande psychologique</a:t>
            </a:r>
          </a:p>
          <a:p>
            <a:pPr lvl="2">
              <a:buFont typeface="Wingdings" pitchFamily="2" charset="2"/>
              <a:buChar char="ü"/>
            </a:pPr>
            <a:endParaRPr lang="fr-FR" sz="2400" dirty="0">
              <a:solidFill>
                <a:schemeClr val="tx1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fr-FR" sz="2400" dirty="0"/>
              <a:t>la latitude décisionnelle</a:t>
            </a:r>
          </a:p>
          <a:p>
            <a:pPr lvl="2">
              <a:buFont typeface="Wingdings" pitchFamily="2" charset="2"/>
              <a:buChar char="ü"/>
            </a:pPr>
            <a:endParaRPr lang="fr-FR" sz="2400" dirty="0"/>
          </a:p>
          <a:p>
            <a:pPr lvl="2">
              <a:buFont typeface="Wingdings" pitchFamily="2" charset="2"/>
              <a:buChar char="ü"/>
            </a:pPr>
            <a:r>
              <a:rPr lang="fr-FR" sz="2400" dirty="0"/>
              <a:t> l'importance de la capacité des travailleurs à utiliser leurs compétences pour faire face aux demandes psychologiques.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23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102290" cy="1154003"/>
          </a:xfrm>
        </p:spPr>
        <p:txBody>
          <a:bodyPr>
            <a:noAutofit/>
          </a:bodyPr>
          <a:lstStyle/>
          <a:p>
            <a:pPr algn="ctr"/>
            <a:r>
              <a:rPr lang="fr-FR" b="1" u="sng" dirty="0"/>
              <a:t>Modèle de </a:t>
            </a:r>
            <a:r>
              <a:rPr lang="fr-FR" b="1" u="sng" dirty="0" err="1"/>
              <a:t>Karasek</a:t>
            </a:r>
            <a:r>
              <a:rPr lang="fr-FR" b="1" u="sng" dirty="0"/>
              <a:t> (1979), dit « </a:t>
            </a:r>
            <a:r>
              <a:rPr lang="fr-FR" b="1" u="sng" dirty="0" err="1"/>
              <a:t>demand</a:t>
            </a:r>
            <a:r>
              <a:rPr lang="fr-FR" b="1" u="sng" dirty="0"/>
              <a:t>-control model</a:t>
            </a:r>
            <a:r>
              <a:rPr lang="fr-FR" b="1" dirty="0"/>
              <a:t> </a:t>
            </a:r>
            <a:r>
              <a:rPr lang="fr-FR" b="1" u="sng" dirty="0"/>
              <a:t>»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45674"/>
            <a:ext cx="10992152" cy="4862944"/>
          </a:xfrm>
        </p:spPr>
        <p:txBody>
          <a:bodyPr>
            <a:noAutofit/>
          </a:bodyPr>
          <a:lstStyle/>
          <a:p>
            <a:endParaRPr lang="en-US" sz="2400" dirty="0"/>
          </a:p>
        </p:txBody>
      </p:sp>
      <p:pic>
        <p:nvPicPr>
          <p:cNvPr id="4" name="Image 3" descr="ggggggggg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717176" y="1380565"/>
            <a:ext cx="9592235" cy="547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7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0CD2-FF83-4963-8E1D-FCD83D2C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39089" y="502023"/>
            <a:ext cx="10528548" cy="831273"/>
          </a:xfrm>
        </p:spPr>
        <p:txBody>
          <a:bodyPr>
            <a:noAutofit/>
          </a:bodyPr>
          <a:lstStyle/>
          <a:p>
            <a:pPr algn="ctr"/>
            <a:r>
              <a:rPr lang="fr-FR" b="1" dirty="0"/>
              <a:t>L’absentéisme comme conséquence comportementale du stress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3C4FA-BA60-43D7-8B1C-106E64D0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27744"/>
            <a:ext cx="10992152" cy="4862944"/>
          </a:xfrm>
        </p:spPr>
        <p:txBody>
          <a:bodyPr>
            <a:noAutofit/>
          </a:bodyPr>
          <a:lstStyle/>
          <a:p>
            <a:pPr marL="690563" lvl="2"/>
            <a:endParaRPr lang="fr-FR" sz="26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690563" lvl="2"/>
            <a:r>
              <a:rPr lang="fr-FR" sz="2600" b="1" u="sng" dirty="0" err="1">
                <a:solidFill>
                  <a:schemeClr val="accent1">
                    <a:lumMod val="50000"/>
                  </a:schemeClr>
                </a:solidFill>
              </a:rPr>
              <a:t>Definition</a:t>
            </a:r>
            <a:endParaRPr lang="en-US" sz="26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690563" lvl="2"/>
            <a:r>
              <a:rPr lang="fr-FR" sz="2600" b="1" u="sng" dirty="0">
                <a:solidFill>
                  <a:schemeClr val="accent1">
                    <a:lumMod val="50000"/>
                  </a:schemeClr>
                </a:solidFill>
              </a:rPr>
              <a:t>Indicateurs de l’</a:t>
            </a:r>
            <a:r>
              <a:rPr lang="fr-FR" sz="2600" b="1" u="sng" dirty="0" err="1">
                <a:solidFill>
                  <a:schemeClr val="accent1">
                    <a:lumMod val="50000"/>
                  </a:schemeClr>
                </a:solidFill>
              </a:rPr>
              <a:t>absenteisme</a:t>
            </a:r>
            <a:r>
              <a:rPr lang="fr-FR" sz="2600" b="1" u="sng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690563" lvl="2">
              <a:buNone/>
            </a:pPr>
            <a:endParaRPr lang="fr-FR" sz="2600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1147763" lvl="3">
              <a:buFont typeface="Wingdings" pitchFamily="2" charset="2"/>
              <a:buChar char="ü"/>
            </a:pPr>
            <a:r>
              <a:rPr lang="fr-FR" sz="2400" b="1" dirty="0"/>
              <a:t>fréquence de l'absentéisme,</a:t>
            </a:r>
          </a:p>
          <a:p>
            <a:pPr marL="1147763" lvl="3">
              <a:buFont typeface="Wingdings" pitchFamily="2" charset="2"/>
              <a:buChar char="ü"/>
            </a:pPr>
            <a:endParaRPr lang="fr-FR" sz="2400" b="1" dirty="0"/>
          </a:p>
          <a:p>
            <a:pPr marL="1147763" lvl="3">
              <a:buFont typeface="Wingdings" pitchFamily="2" charset="2"/>
              <a:buChar char="ü"/>
            </a:pPr>
            <a:r>
              <a:rPr lang="fr-FR" sz="2400" b="1" dirty="0"/>
              <a:t> la durée. de l'absentéisme,</a:t>
            </a:r>
            <a:endParaRPr lang="en-US" sz="2400" b="1" dirty="0">
              <a:solidFill>
                <a:schemeClr val="tx1"/>
              </a:solidFill>
            </a:endParaRPr>
          </a:p>
          <a:p>
            <a:pPr marL="290513" lvl="1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25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E2E7-CC07-4576-B323-FBB580A9E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804" y="466165"/>
            <a:ext cx="8596668" cy="1147481"/>
          </a:xfrm>
        </p:spPr>
        <p:txBody>
          <a:bodyPr>
            <a:noAutofit/>
          </a:bodyPr>
          <a:lstStyle/>
          <a:p>
            <a:pPr algn="ctr"/>
            <a:r>
              <a:rPr lang="fr-FR" b="1" u="sng" dirty="0"/>
              <a:t>Le lien entre le stress professionnel et l'absentéisme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A3478-7F23-4608-84E0-3DABE75CF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7523"/>
            <a:ext cx="10048723" cy="5660477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2400" dirty="0"/>
              <a:t> </a:t>
            </a:r>
          </a:p>
          <a:p>
            <a:pPr lvl="1"/>
            <a:endParaRPr lang="en-US" sz="2400" dirty="0"/>
          </a:p>
          <a:p>
            <a:r>
              <a:rPr lang="fr-FR" sz="2400" dirty="0"/>
              <a:t>Relation positive significative (</a:t>
            </a:r>
            <a:r>
              <a:rPr lang="fr-FR" sz="2400" dirty="0" err="1"/>
              <a:t>Schaufeli</a:t>
            </a:r>
            <a:r>
              <a:rPr lang="fr-FR" sz="2400" dirty="0"/>
              <a:t> et al. (2009) et </a:t>
            </a:r>
            <a:r>
              <a:rPr lang="fr-FR" sz="2400" dirty="0" err="1"/>
              <a:t>Bakker</a:t>
            </a:r>
            <a:r>
              <a:rPr lang="fr-FR" sz="2400" dirty="0"/>
              <a:t> et al. (2003) 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1" indent="-342900"/>
            <a:r>
              <a:rPr lang="fr-FR" sz="2400" dirty="0">
                <a:solidFill>
                  <a:srgbClr val="052C34"/>
                </a:solidFill>
              </a:rPr>
              <a:t>le lien positif entre le stress professionnel et l'absentéisme au travail (</a:t>
            </a:r>
            <a:r>
              <a:rPr lang="fr-FR" sz="2400" dirty="0" err="1">
                <a:solidFill>
                  <a:srgbClr val="052C34"/>
                </a:solidFill>
              </a:rPr>
              <a:t>Töres</a:t>
            </a:r>
            <a:r>
              <a:rPr lang="fr-FR" sz="2400" dirty="0">
                <a:solidFill>
                  <a:srgbClr val="052C34"/>
                </a:solidFill>
              </a:rPr>
              <a:t> Theorell )</a:t>
            </a:r>
            <a:endParaRPr lang="en-US" sz="2400" dirty="0">
              <a:solidFill>
                <a:srgbClr val="052C34"/>
              </a:solidFill>
            </a:endParaRPr>
          </a:p>
          <a:p>
            <a:pPr lvl="2">
              <a:buNone/>
            </a:pPr>
            <a:endParaRPr lang="en-US" sz="2200" dirty="0"/>
          </a:p>
          <a:p>
            <a:pPr lvl="2"/>
            <a:endParaRPr lang="en-US" sz="2000" dirty="0"/>
          </a:p>
          <a:p>
            <a:pPr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03939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</TotalTime>
  <Words>423</Words>
  <Application>Microsoft Office PowerPoint</Application>
  <PresentationFormat>Widescreen</PresentationFormat>
  <Paragraphs>84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L’IMPACT DU STRESS PROFESSIONNEL SUR L’ABSENTÉISME CHEZ LES CADRES DE LA FONCTION PUBLIQUE</vt:lpstr>
      <vt:lpstr>Introduction</vt:lpstr>
      <vt:lpstr>Problématique:</vt:lpstr>
      <vt:lpstr>Stress professionnel</vt:lpstr>
      <vt:lpstr>Les types du stress professionnel</vt:lpstr>
      <vt:lpstr>Le modèle de Karasek, « contrôle-demande »   ou« exigences/autonomie » </vt:lpstr>
      <vt:lpstr>Modèle de Karasek (1979), dit « demand-control model »</vt:lpstr>
      <vt:lpstr>L’absentéisme comme conséquence comportementale du stress</vt:lpstr>
      <vt:lpstr>Le lien entre le stress professionnel et l'absentéisme</vt:lpstr>
      <vt:lpstr>Conclusion</vt:lpstr>
      <vt:lpstr>Questions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Shani Carter</dc:creator>
  <cp:lastModifiedBy>Shani Carter</cp:lastModifiedBy>
  <cp:revision>51</cp:revision>
  <dcterms:created xsi:type="dcterms:W3CDTF">2020-02-19T16:22:48Z</dcterms:created>
  <dcterms:modified xsi:type="dcterms:W3CDTF">2023-05-01T14:50:58Z</dcterms:modified>
</cp:coreProperties>
</file>