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5" r:id="rId4"/>
    <p:sldId id="276" r:id="rId5"/>
    <p:sldId id="278" r:id="rId6"/>
    <p:sldId id="284" r:id="rId7"/>
    <p:sldId id="283" r:id="rId8"/>
    <p:sldId id="288" r:id="rId9"/>
    <p:sldId id="289" r:id="rId10"/>
    <p:sldId id="282" r:id="rId11"/>
    <p:sldId id="286" r:id="rId12"/>
    <p:sldId id="287" r:id="rId13"/>
    <p:sldId id="273" r:id="rId14"/>
    <p:sldId id="290"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77" d="100"/>
          <a:sy n="77" d="100"/>
        </p:scale>
        <p:origin x="835"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3/22/2023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3/22/2023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576775" y="1148090"/>
            <a:ext cx="8875798" cy="2340566"/>
          </a:xfrm>
        </p:spPr>
        <p:txBody>
          <a:bodyPr/>
          <a:lstStyle/>
          <a:p>
            <a:r>
              <a:rPr lang="en-US" sz="2000" b="1" dirty="0"/>
              <a:t>DOES ETHICAL PRACTICES HAVE IMPACT ON THE SUSTAINABILITY OF SMALL AND MEDIUM SIZE ENTERPRISES IN KENYA? </a:t>
            </a:r>
            <a:r>
              <a:rPr lang="en-GB" sz="2000" b="1" dirty="0"/>
              <a:t>A SYSTEMATIC REVIEW OF LITERATURE</a:t>
            </a:r>
            <a:endParaRPr lang="en-KE" sz="2000" dirty="0"/>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1507067" y="3840481"/>
            <a:ext cx="7766936" cy="1307252"/>
          </a:xfrm>
        </p:spPr>
        <p:txBody>
          <a:bodyPr>
            <a:noAutofit/>
          </a:bodyPr>
          <a:lstStyle/>
          <a:p>
            <a:r>
              <a:rPr lang="en-US" sz="3600" b="1" dirty="0"/>
              <a:t>Patrick Ngugi</a:t>
            </a:r>
          </a:p>
          <a:p>
            <a:r>
              <a:rPr lang="en-US" sz="3600" b="1" dirty="0"/>
              <a:t>University of Nairobi, Kenya</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8730B-9656-41BA-80D7-A3D638F38E83}"/>
              </a:ext>
            </a:extLst>
          </p:cNvPr>
          <p:cNvSpPr>
            <a:spLocks noGrp="1"/>
          </p:cNvSpPr>
          <p:nvPr>
            <p:ph type="title"/>
          </p:nvPr>
        </p:nvSpPr>
        <p:spPr>
          <a:xfrm>
            <a:off x="677334" y="0"/>
            <a:ext cx="8596668" cy="1026942"/>
          </a:xfrm>
        </p:spPr>
        <p:txBody>
          <a:bodyPr>
            <a:normAutofit fontScale="90000"/>
          </a:bodyPr>
          <a:lstStyle/>
          <a:p>
            <a:r>
              <a:rPr lang="en-US" b="1" dirty="0"/>
              <a:t>Relevant Strategies in Addressing Ethical Challenges Faced by SMEs</a:t>
            </a:r>
            <a:br>
              <a:rPr lang="en-KE" dirty="0"/>
            </a:br>
            <a:endParaRPr lang="en-KE" dirty="0"/>
          </a:p>
        </p:txBody>
      </p:sp>
      <p:sp>
        <p:nvSpPr>
          <p:cNvPr id="3" name="Content Placeholder 2">
            <a:extLst>
              <a:ext uri="{FF2B5EF4-FFF2-40B4-BE49-F238E27FC236}">
                <a16:creationId xmlns:a16="http://schemas.microsoft.com/office/drawing/2014/main" id="{7D69AFB6-5976-477A-9487-0FA8EA5DF24E}"/>
              </a:ext>
            </a:extLst>
          </p:cNvPr>
          <p:cNvSpPr>
            <a:spLocks noGrp="1"/>
          </p:cNvSpPr>
          <p:nvPr>
            <p:ph idx="1"/>
          </p:nvPr>
        </p:nvSpPr>
        <p:spPr>
          <a:xfrm>
            <a:off x="677334" y="1195754"/>
            <a:ext cx="8959035" cy="5506791"/>
          </a:xfrm>
        </p:spPr>
        <p:txBody>
          <a:bodyPr>
            <a:normAutofit/>
          </a:bodyPr>
          <a:lstStyle/>
          <a:p>
            <a:pPr algn="just"/>
            <a:r>
              <a:rPr lang="en-US" dirty="0"/>
              <a:t>Addressing ethical challenges faced by SMEs requires commitment and input from key stakeholders such as owners, management team and employees</a:t>
            </a:r>
          </a:p>
          <a:p>
            <a:pPr algn="just"/>
            <a:r>
              <a:rPr lang="en-US" dirty="0"/>
              <a:t>Those charged with recruiting new employees need to take into consideration such virtues as honesty, team spirit, respectability, integrity and trustworthy</a:t>
            </a:r>
          </a:p>
          <a:p>
            <a:pPr algn="just"/>
            <a:r>
              <a:rPr lang="en-US" dirty="0"/>
              <a:t>Top management team must act as role models to their employees when it comes to the adoption of ethical business practices</a:t>
            </a:r>
          </a:p>
          <a:p>
            <a:pPr algn="just"/>
            <a:r>
              <a:rPr lang="en-US" dirty="0"/>
              <a:t>SMEs need to embrace corporate social responsibility while also maintaining good relationships with various key stakeholders </a:t>
            </a:r>
          </a:p>
          <a:p>
            <a:pPr algn="just"/>
            <a:r>
              <a:rPr lang="en-US" dirty="0"/>
              <a:t>There is need for the enterprises to have codes of ethics which guide the implementation of business practices as well as interaction with third parties.</a:t>
            </a:r>
          </a:p>
          <a:p>
            <a:pPr algn="just"/>
            <a:r>
              <a:rPr lang="en-US" dirty="0"/>
              <a:t>SMEs also need to form strategic alliances where they can gain strategies on how to overcome ethical dilemmas while also embracing the best practices</a:t>
            </a:r>
            <a:endParaRPr lang="en-KE" dirty="0"/>
          </a:p>
        </p:txBody>
      </p:sp>
    </p:spTree>
    <p:extLst>
      <p:ext uri="{BB962C8B-B14F-4D97-AF65-F5344CB8AC3E}">
        <p14:creationId xmlns:p14="http://schemas.microsoft.com/office/powerpoint/2010/main" val="1570044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AD19B-92AE-40A7-8A95-D8C5113308C4}"/>
              </a:ext>
            </a:extLst>
          </p:cNvPr>
          <p:cNvSpPr>
            <a:spLocks noGrp="1"/>
          </p:cNvSpPr>
          <p:nvPr>
            <p:ph type="title"/>
          </p:nvPr>
        </p:nvSpPr>
        <p:spPr>
          <a:xfrm>
            <a:off x="677334" y="140677"/>
            <a:ext cx="8596668" cy="1789723"/>
          </a:xfrm>
        </p:spPr>
        <p:txBody>
          <a:bodyPr/>
          <a:lstStyle/>
          <a:p>
            <a:r>
              <a:rPr lang="en-US" dirty="0"/>
              <a:t>  Research Methodology</a:t>
            </a:r>
            <a:endParaRPr lang="en-KE" dirty="0"/>
          </a:p>
        </p:txBody>
      </p:sp>
      <p:sp>
        <p:nvSpPr>
          <p:cNvPr id="3" name="Content Placeholder 2">
            <a:extLst>
              <a:ext uri="{FF2B5EF4-FFF2-40B4-BE49-F238E27FC236}">
                <a16:creationId xmlns:a16="http://schemas.microsoft.com/office/drawing/2014/main" id="{32711303-FA42-45D1-BB4E-C43D79C5E021}"/>
              </a:ext>
            </a:extLst>
          </p:cNvPr>
          <p:cNvSpPr>
            <a:spLocks noGrp="1"/>
          </p:cNvSpPr>
          <p:nvPr>
            <p:ph idx="1"/>
          </p:nvPr>
        </p:nvSpPr>
        <p:spPr>
          <a:xfrm>
            <a:off x="677334" y="801858"/>
            <a:ext cx="8596668" cy="5239505"/>
          </a:xfrm>
        </p:spPr>
        <p:txBody>
          <a:bodyPr/>
          <a:lstStyle/>
          <a:p>
            <a:pPr>
              <a:buFont typeface="Wingdings" panose="05000000000000000000" pitchFamily="2" charset="2"/>
              <a:buChar char="Ø"/>
            </a:pPr>
            <a:r>
              <a:rPr lang="en-US" dirty="0"/>
              <a:t>This was a desktop research based on review of existing literature</a:t>
            </a:r>
          </a:p>
          <a:p>
            <a:pPr>
              <a:buFont typeface="Wingdings" panose="05000000000000000000" pitchFamily="2" charset="2"/>
              <a:buChar char="Ø"/>
            </a:pPr>
            <a:r>
              <a:rPr lang="en-US" dirty="0"/>
              <a:t>Researcher collected data from numerous secondary sources such as policy documents, e-libraries and applicable stakeholder reports</a:t>
            </a:r>
          </a:p>
          <a:p>
            <a:pPr>
              <a:buFont typeface="Wingdings" panose="05000000000000000000" pitchFamily="2" charset="2"/>
              <a:buChar char="Ø"/>
            </a:pPr>
            <a:r>
              <a:rPr lang="en-US" dirty="0"/>
              <a:t>Researcher used these sources to gather literature on the influence of ethical practices on sustainability of SMEs not only in Kenya but also in other countries across the globe. </a:t>
            </a:r>
          </a:p>
          <a:p>
            <a:pPr>
              <a:buFont typeface="Wingdings" panose="05000000000000000000" pitchFamily="2" charset="2"/>
              <a:buChar char="Ø"/>
            </a:pPr>
            <a:r>
              <a:rPr lang="en-US" dirty="0"/>
              <a:t>Existing literature from a total of 25 published research articles were reviewed by the researcher.</a:t>
            </a:r>
          </a:p>
          <a:p>
            <a:pPr>
              <a:buFont typeface="Wingdings" panose="05000000000000000000" pitchFamily="2" charset="2"/>
              <a:buChar char="Ø"/>
            </a:pPr>
            <a:r>
              <a:rPr lang="en-US" dirty="0"/>
              <a:t>Secondary data can be considered suitable for research areas which present great prospects for future research and development</a:t>
            </a:r>
            <a:endParaRPr lang="en-GB" dirty="0">
              <a:solidFill>
                <a:schemeClr val="tx1"/>
              </a:solidFill>
            </a:endParaRPr>
          </a:p>
          <a:p>
            <a:endParaRPr lang="en-KE" dirty="0"/>
          </a:p>
        </p:txBody>
      </p:sp>
    </p:spTree>
    <p:extLst>
      <p:ext uri="{BB962C8B-B14F-4D97-AF65-F5344CB8AC3E}">
        <p14:creationId xmlns:p14="http://schemas.microsoft.com/office/powerpoint/2010/main" val="331670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70DCD-C94D-4C38-9B73-517F325D47DE}"/>
              </a:ext>
            </a:extLst>
          </p:cNvPr>
          <p:cNvSpPr>
            <a:spLocks noGrp="1"/>
          </p:cNvSpPr>
          <p:nvPr>
            <p:ph type="title"/>
          </p:nvPr>
        </p:nvSpPr>
        <p:spPr>
          <a:xfrm>
            <a:off x="677334" y="0"/>
            <a:ext cx="8596668" cy="816638"/>
          </a:xfrm>
        </p:spPr>
        <p:txBody>
          <a:bodyPr/>
          <a:lstStyle/>
          <a:p>
            <a:r>
              <a:rPr lang="en-US" dirty="0"/>
              <a:t>Findings and Discussion</a:t>
            </a:r>
            <a:endParaRPr lang="en-KE" dirty="0"/>
          </a:p>
        </p:txBody>
      </p:sp>
      <p:sp>
        <p:nvSpPr>
          <p:cNvPr id="3" name="Content Placeholder 2">
            <a:extLst>
              <a:ext uri="{FF2B5EF4-FFF2-40B4-BE49-F238E27FC236}">
                <a16:creationId xmlns:a16="http://schemas.microsoft.com/office/drawing/2014/main" id="{9DF6C665-C975-4CC7-85B4-D6AD7EB93530}"/>
              </a:ext>
            </a:extLst>
          </p:cNvPr>
          <p:cNvSpPr>
            <a:spLocks noGrp="1"/>
          </p:cNvSpPr>
          <p:nvPr>
            <p:ph idx="1"/>
          </p:nvPr>
        </p:nvSpPr>
        <p:spPr>
          <a:xfrm>
            <a:off x="562708" y="675249"/>
            <a:ext cx="9664504" cy="6182751"/>
          </a:xfrm>
        </p:spPr>
        <p:txBody>
          <a:bodyPr>
            <a:normAutofit/>
          </a:bodyPr>
          <a:lstStyle/>
          <a:p>
            <a:r>
              <a:rPr lang="en-US" dirty="0"/>
              <a:t>Observing ethical business practices can make crucial contribution towards overall success </a:t>
            </a:r>
            <a:r>
              <a:rPr lang="en-US"/>
              <a:t>of SMEs</a:t>
            </a:r>
            <a:endParaRPr lang="en-US" dirty="0"/>
          </a:p>
          <a:p>
            <a:r>
              <a:rPr lang="en-US" dirty="0"/>
              <a:t>Key stakeholders are increasingly putting pressures on SMEs to engage in ethical business practices forcing the enterprises to strike a good balance between profit, people and environmental concerns</a:t>
            </a:r>
          </a:p>
          <a:p>
            <a:r>
              <a:rPr lang="en-US" dirty="0"/>
              <a:t>Majority of key stakeholders including customers are well exposed and are only willing to associate with enterprises they believe are ethical</a:t>
            </a:r>
          </a:p>
          <a:p>
            <a:r>
              <a:rPr lang="en-US" dirty="0"/>
              <a:t>Business owners need to build trust among key stakeholders if they are to attain long-term success and sustainability </a:t>
            </a:r>
          </a:p>
          <a:p>
            <a:r>
              <a:rPr lang="en-US" dirty="0"/>
              <a:t>Valuable workers will be attracted and retained by entities that guarantee them fairness and transparency in sharing of growth opportunities </a:t>
            </a:r>
          </a:p>
          <a:p>
            <a:r>
              <a:rPr lang="en-US" dirty="0"/>
              <a:t>Enterprises guided by codes of ethics are considered credible and are easily trusted by key stakeholders</a:t>
            </a:r>
          </a:p>
          <a:p>
            <a:r>
              <a:rPr lang="en-US" dirty="0"/>
              <a:t>Enterprises which adhere to codes of ethics are likely to have superior performance and improved chances of attaining long-term sustainability</a:t>
            </a:r>
          </a:p>
          <a:p>
            <a:r>
              <a:rPr lang="en-US" dirty="0"/>
              <a:t>Being ethical is instrumental in building organizational trust and reputation</a:t>
            </a:r>
          </a:p>
          <a:p>
            <a:endParaRPr lang="en-KE" dirty="0"/>
          </a:p>
        </p:txBody>
      </p:sp>
    </p:spTree>
    <p:extLst>
      <p:ext uri="{BB962C8B-B14F-4D97-AF65-F5344CB8AC3E}">
        <p14:creationId xmlns:p14="http://schemas.microsoft.com/office/powerpoint/2010/main" val="2427641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E2E7-CC07-4576-B323-FBB580A9E9FA}"/>
              </a:ext>
            </a:extLst>
          </p:cNvPr>
          <p:cNvSpPr>
            <a:spLocks noGrp="1"/>
          </p:cNvSpPr>
          <p:nvPr>
            <p:ph type="title"/>
          </p:nvPr>
        </p:nvSpPr>
        <p:spPr>
          <a:xfrm>
            <a:off x="575734" y="0"/>
            <a:ext cx="8596668" cy="653143"/>
          </a:xfrm>
        </p:spPr>
        <p:txBody>
          <a:bodyPr/>
          <a:lstStyle/>
          <a:p>
            <a:r>
              <a:rPr lang="en-US" dirty="0"/>
              <a:t>Conclusion</a:t>
            </a:r>
          </a:p>
        </p:txBody>
      </p:sp>
      <p:sp>
        <p:nvSpPr>
          <p:cNvPr id="3" name="Content Placeholder 2">
            <a:extLst>
              <a:ext uri="{FF2B5EF4-FFF2-40B4-BE49-F238E27FC236}">
                <a16:creationId xmlns:a16="http://schemas.microsoft.com/office/drawing/2014/main" id="{FF4A3478-7F23-4608-84E0-3DABE75CFFF3}"/>
              </a:ext>
            </a:extLst>
          </p:cNvPr>
          <p:cNvSpPr>
            <a:spLocks noGrp="1"/>
          </p:cNvSpPr>
          <p:nvPr>
            <p:ph idx="1"/>
          </p:nvPr>
        </p:nvSpPr>
        <p:spPr>
          <a:xfrm>
            <a:off x="225084" y="609600"/>
            <a:ext cx="10399374" cy="6090782"/>
          </a:xfrm>
        </p:spPr>
        <p:txBody>
          <a:bodyPr>
            <a:noAutofit/>
          </a:bodyPr>
          <a:lstStyle/>
          <a:p>
            <a:pPr algn="just">
              <a:buFont typeface="Wingdings" panose="05000000000000000000" pitchFamily="2" charset="2"/>
              <a:buChar char="Ø"/>
            </a:pPr>
            <a:r>
              <a:rPr lang="en-US" dirty="0"/>
              <a:t>Results from the study revealed that ethical business practices have strong influence </a:t>
            </a:r>
          </a:p>
          <a:p>
            <a:pPr marL="0" indent="0" algn="just">
              <a:buNone/>
            </a:pPr>
            <a:r>
              <a:rPr lang="en-US" dirty="0"/>
              <a:t>     long-term sustainability and entrepreneurial success of SMEs</a:t>
            </a:r>
          </a:p>
          <a:p>
            <a:pPr algn="just">
              <a:buFont typeface="Wingdings" panose="05000000000000000000" pitchFamily="2" charset="2"/>
              <a:buChar char="Ø"/>
            </a:pPr>
            <a:r>
              <a:rPr lang="en-US" dirty="0"/>
              <a:t>Engaging in unethical business practices has direct implications on key stakeholders</a:t>
            </a:r>
          </a:p>
          <a:p>
            <a:pPr algn="just">
              <a:buFont typeface="Wingdings" panose="05000000000000000000" pitchFamily="2" charset="2"/>
              <a:buChar char="Ø"/>
            </a:pPr>
            <a:r>
              <a:rPr lang="en-US" dirty="0"/>
              <a:t>SMEs need to be creative in coming up with unique strategies that they can apply in </a:t>
            </a:r>
          </a:p>
          <a:p>
            <a:pPr marL="0" indent="0" algn="just">
              <a:buNone/>
            </a:pPr>
            <a:r>
              <a:rPr lang="en-US" dirty="0"/>
              <a:t>     adoption of ethical practices since they always have limited resources such as finances</a:t>
            </a:r>
          </a:p>
        </p:txBody>
      </p:sp>
    </p:spTree>
    <p:extLst>
      <p:ext uri="{BB962C8B-B14F-4D97-AF65-F5344CB8AC3E}">
        <p14:creationId xmlns:p14="http://schemas.microsoft.com/office/powerpoint/2010/main" val="3080393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78405-D010-4875-9CB6-10517DC3BADD}"/>
              </a:ext>
            </a:extLst>
          </p:cNvPr>
          <p:cNvSpPr>
            <a:spLocks noGrp="1"/>
          </p:cNvSpPr>
          <p:nvPr>
            <p:ph type="title"/>
          </p:nvPr>
        </p:nvSpPr>
        <p:spPr>
          <a:xfrm>
            <a:off x="677334" y="211015"/>
            <a:ext cx="8596668" cy="717453"/>
          </a:xfrm>
        </p:spPr>
        <p:txBody>
          <a:bodyPr/>
          <a:lstStyle/>
          <a:p>
            <a:r>
              <a:rPr lang="en-US" dirty="0"/>
              <a:t>Recommendations</a:t>
            </a:r>
            <a:endParaRPr lang="en-KE" dirty="0"/>
          </a:p>
        </p:txBody>
      </p:sp>
      <p:sp>
        <p:nvSpPr>
          <p:cNvPr id="3" name="Content Placeholder 2">
            <a:extLst>
              <a:ext uri="{FF2B5EF4-FFF2-40B4-BE49-F238E27FC236}">
                <a16:creationId xmlns:a16="http://schemas.microsoft.com/office/drawing/2014/main" id="{219D0A33-C562-4C09-BC1E-2F417D1CA753}"/>
              </a:ext>
            </a:extLst>
          </p:cNvPr>
          <p:cNvSpPr>
            <a:spLocks noGrp="1"/>
          </p:cNvSpPr>
          <p:nvPr>
            <p:ph idx="1"/>
          </p:nvPr>
        </p:nvSpPr>
        <p:spPr>
          <a:xfrm>
            <a:off x="677334" y="928467"/>
            <a:ext cx="8596668" cy="5112895"/>
          </a:xfrm>
        </p:spPr>
        <p:txBody>
          <a:bodyPr/>
          <a:lstStyle/>
          <a:p>
            <a:r>
              <a:rPr lang="en-US" dirty="0"/>
              <a:t>SMEs need to observe and align their operations to global best practices and codes of ethics</a:t>
            </a:r>
          </a:p>
          <a:p>
            <a:r>
              <a:rPr lang="en-US" dirty="0"/>
              <a:t>SMEs need to be cognizant of the fact that they are in operation to meet the needs of customers</a:t>
            </a:r>
          </a:p>
          <a:p>
            <a:r>
              <a:rPr lang="en-US" dirty="0"/>
              <a:t>The enterprises should put in place measures that reward employees who engage in ethical practices</a:t>
            </a:r>
          </a:p>
          <a:p>
            <a:r>
              <a:rPr lang="en-US" dirty="0"/>
              <a:t>SMEs also need to ensure that the values of their employees are well aligned with those of the organizations especially at the point of on-boarding</a:t>
            </a:r>
          </a:p>
          <a:p>
            <a:r>
              <a:rPr lang="en-US" dirty="0"/>
              <a:t>Majority of SMEs carry out their activities without professional code of ethics hence the need to develop such codes</a:t>
            </a:r>
            <a:endParaRPr lang="en-KE" dirty="0"/>
          </a:p>
        </p:txBody>
      </p:sp>
    </p:spTree>
    <p:extLst>
      <p:ext uri="{BB962C8B-B14F-4D97-AF65-F5344CB8AC3E}">
        <p14:creationId xmlns:p14="http://schemas.microsoft.com/office/powerpoint/2010/main" val="1124943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3C431-2788-4046-9749-BE2DDFCFC0EB}"/>
              </a:ext>
            </a:extLst>
          </p:cNvPr>
          <p:cNvSpPr>
            <a:spLocks noGrp="1"/>
          </p:cNvSpPr>
          <p:nvPr>
            <p:ph type="title"/>
          </p:nvPr>
        </p:nvSpPr>
        <p:spPr>
          <a:xfrm>
            <a:off x="677334" y="609600"/>
            <a:ext cx="8596668" cy="665316"/>
          </a:xfrm>
        </p:spPr>
        <p:txBody>
          <a:bodyPr>
            <a:normAutofit/>
          </a:bodyPr>
          <a:lstStyle/>
          <a:p>
            <a:r>
              <a:rPr lang="en-US" sz="800" dirty="0"/>
              <a:t>.</a:t>
            </a:r>
          </a:p>
        </p:txBody>
      </p:sp>
      <p:sp>
        <p:nvSpPr>
          <p:cNvPr id="5" name="Content Placeholder 2">
            <a:extLst>
              <a:ext uri="{FF2B5EF4-FFF2-40B4-BE49-F238E27FC236}">
                <a16:creationId xmlns:a16="http://schemas.microsoft.com/office/drawing/2014/main" id="{EDCB3FFE-77A2-4B18-98CD-ADA5C7879C95}"/>
              </a:ext>
            </a:extLst>
          </p:cNvPr>
          <p:cNvSpPr>
            <a:spLocks noGrp="1"/>
          </p:cNvSpPr>
          <p:nvPr>
            <p:ph idx="1"/>
          </p:nvPr>
        </p:nvSpPr>
        <p:spPr>
          <a:xfrm>
            <a:off x="677334" y="1274916"/>
            <a:ext cx="8791131" cy="3944198"/>
          </a:xfrm>
        </p:spPr>
        <p:txBody>
          <a:bodyPr>
            <a:noAutofit/>
          </a:bodyPr>
          <a:lstStyle/>
          <a:p>
            <a:pPr lvl="2"/>
            <a:endParaRPr lang="en-US" sz="2000" dirty="0"/>
          </a:p>
          <a:p>
            <a:pPr marL="0" indent="0">
              <a:buNone/>
            </a:pPr>
            <a:endParaRPr lang="en-US" sz="2400" dirty="0"/>
          </a:p>
          <a:p>
            <a:pPr marL="0" indent="0">
              <a:buNone/>
            </a:pPr>
            <a:endParaRPr lang="en-US" sz="2400" dirty="0"/>
          </a:p>
          <a:p>
            <a:pPr marL="0" indent="0">
              <a:buNone/>
            </a:pPr>
            <a:endParaRPr lang="en-US" sz="2400" dirty="0"/>
          </a:p>
          <a:p>
            <a:pPr marL="0" indent="0" algn="ctr">
              <a:buNone/>
            </a:pPr>
            <a:r>
              <a:rPr lang="en-US" sz="2400" dirty="0">
                <a:solidFill>
                  <a:srgbClr val="0070C0"/>
                </a:solidFill>
              </a:rPr>
              <a:t>END</a:t>
            </a:r>
          </a:p>
          <a:p>
            <a:pPr marL="0" indent="0" algn="ctr">
              <a:buNone/>
            </a:pPr>
            <a:r>
              <a:rPr lang="en-US" sz="2400" dirty="0">
                <a:solidFill>
                  <a:srgbClr val="0070C0"/>
                </a:solidFill>
              </a:rPr>
              <a:t>THANK YOU</a:t>
            </a:r>
          </a:p>
        </p:txBody>
      </p:sp>
    </p:spTree>
    <p:extLst>
      <p:ext uri="{BB962C8B-B14F-4D97-AF65-F5344CB8AC3E}">
        <p14:creationId xmlns:p14="http://schemas.microsoft.com/office/powerpoint/2010/main" val="4034599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249382"/>
            <a:ext cx="8596668" cy="608747"/>
          </a:xfrm>
        </p:spPr>
        <p:txBody>
          <a:bodyPr>
            <a:normAutofit fontScale="90000"/>
          </a:bodyPr>
          <a:lstStyle/>
          <a:p>
            <a:r>
              <a:rPr lang="en-US" dirty="0"/>
              <a:t>Introduction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96948" y="858129"/>
            <a:ext cx="11472538" cy="5750489"/>
          </a:xfrm>
        </p:spPr>
        <p:txBody>
          <a:bodyPr>
            <a:noAutofit/>
          </a:bodyPr>
          <a:lstStyle/>
          <a:p>
            <a:r>
              <a:rPr lang="en-US" dirty="0"/>
              <a:t>Enterprises across the globe are currently faced with increased pressure to embrace </a:t>
            </a:r>
          </a:p>
          <a:p>
            <a:pPr marL="0" indent="0">
              <a:buNone/>
            </a:pPr>
            <a:r>
              <a:rPr lang="en-US" dirty="0"/>
              <a:t>     ethical business practices in addition to carrying out their activities in the most efficient</a:t>
            </a:r>
          </a:p>
          <a:p>
            <a:pPr marL="0" indent="0">
              <a:buNone/>
            </a:pPr>
            <a:r>
              <a:rPr lang="en-US" dirty="0"/>
              <a:t>     and effective ways feasible.</a:t>
            </a:r>
          </a:p>
          <a:p>
            <a:r>
              <a:rPr lang="en-US" dirty="0"/>
              <a:t>The business environment in which the enterprises operate has become very competitive </a:t>
            </a:r>
          </a:p>
          <a:p>
            <a:pPr marL="0" indent="0">
              <a:buNone/>
            </a:pPr>
            <a:r>
              <a:rPr lang="en-US" dirty="0"/>
              <a:t>     and dynamic forcing the entities to come up with unique strategies that can boost their </a:t>
            </a:r>
          </a:p>
          <a:p>
            <a:pPr marL="0" indent="0">
              <a:buNone/>
            </a:pPr>
            <a:r>
              <a:rPr lang="en-US" dirty="0"/>
              <a:t>     long-term sustainability.</a:t>
            </a:r>
          </a:p>
          <a:p>
            <a:r>
              <a:rPr lang="en-US" dirty="0"/>
              <a:t>These developments have put enterprises in ethical dilemmas since they have to balance    </a:t>
            </a:r>
          </a:p>
          <a:p>
            <a:pPr marL="0" indent="0">
              <a:buNone/>
            </a:pPr>
            <a:r>
              <a:rPr lang="en-US" dirty="0"/>
              <a:t>     between economic pursuits and best business practices.</a:t>
            </a:r>
          </a:p>
          <a:p>
            <a:r>
              <a:rPr lang="en-US" dirty="0"/>
              <a:t>Organizations are currently employing workers with varied national, racial, socio-cultural, </a:t>
            </a:r>
          </a:p>
          <a:p>
            <a:pPr marL="0" indent="0">
              <a:buNone/>
            </a:pPr>
            <a:r>
              <a:rPr lang="en-US" dirty="0"/>
              <a:t>     religious and educational backgrounds. </a:t>
            </a:r>
          </a:p>
          <a:p>
            <a:r>
              <a:rPr lang="en-US" dirty="0"/>
              <a:t>Such diverse backgrounds have direct influence on the values, principles and perceptions of the individuals which they carry to their places of work thus creating ethical challenges to businesses</a:t>
            </a:r>
          </a:p>
          <a:p>
            <a:r>
              <a:rPr lang="en-US" dirty="0"/>
              <a:t>The consequences of unethical business practices can be extremely costly to both an enterprise </a:t>
            </a:r>
          </a:p>
          <a:p>
            <a:pPr marL="0" indent="0">
              <a:buNone/>
            </a:pPr>
            <a:r>
              <a:rPr lang="en-US" dirty="0"/>
              <a:t>     and key stakeholders.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7727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829994" y="249383"/>
            <a:ext cx="8444008" cy="777560"/>
          </a:xfrm>
        </p:spPr>
        <p:txBody>
          <a:bodyPr/>
          <a:lstStyle/>
          <a:p>
            <a:r>
              <a:rPr lang="en-US" b="1" dirty="0"/>
              <a:t>Cont’d</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81354" y="787791"/>
            <a:ext cx="11388132" cy="5820827"/>
          </a:xfrm>
        </p:spPr>
        <p:txBody>
          <a:bodyPr>
            <a:noAutofit/>
          </a:bodyPr>
          <a:lstStyle/>
          <a:p>
            <a:r>
              <a:rPr lang="en-US" dirty="0"/>
              <a:t>Engaging in unethical business practices especially by employees has led to collapse </a:t>
            </a:r>
          </a:p>
          <a:p>
            <a:pPr marL="0" indent="0">
              <a:buNone/>
            </a:pPr>
            <a:r>
              <a:rPr lang="en-US" dirty="0"/>
              <a:t>     of considerable number of businesses ultimately affecting the reputation of such entities. </a:t>
            </a:r>
          </a:p>
          <a:p>
            <a:r>
              <a:rPr lang="en-US" dirty="0"/>
              <a:t>Engaging in unethical business practices can result in decline in customer loyalty </a:t>
            </a:r>
          </a:p>
          <a:p>
            <a:pPr marL="0" indent="0">
              <a:buNone/>
            </a:pPr>
            <a:r>
              <a:rPr lang="en-US" dirty="0"/>
              <a:t>     and market share, loss of lives among workers, consumers and business partners.</a:t>
            </a:r>
          </a:p>
          <a:p>
            <a:r>
              <a:rPr lang="en-US" dirty="0"/>
              <a:t>Enterprises need to ensure that their operations are well aligned with high ethical </a:t>
            </a:r>
          </a:p>
          <a:p>
            <a:pPr marL="0" indent="0">
              <a:buNone/>
            </a:pPr>
            <a:r>
              <a:rPr lang="en-US" dirty="0"/>
              <a:t>     principles when interacting with key stakeholders.</a:t>
            </a:r>
          </a:p>
          <a:p>
            <a:r>
              <a:rPr lang="en-US" dirty="0"/>
              <a:t>Small and medium enterprises (SMEs) play crucial role in the economic development of </a:t>
            </a:r>
          </a:p>
          <a:p>
            <a:pPr marL="0" indent="0">
              <a:buNone/>
            </a:pPr>
            <a:r>
              <a:rPr lang="en-US" dirty="0"/>
              <a:t>     various nations especially the developing economies. </a:t>
            </a:r>
          </a:p>
          <a:p>
            <a:r>
              <a:rPr lang="en-US" dirty="0"/>
              <a:t>Majority of these enterprises face serious challenges in the implementation of ethical business </a:t>
            </a:r>
          </a:p>
          <a:p>
            <a:pPr marL="0" indent="0">
              <a:buNone/>
            </a:pPr>
            <a:r>
              <a:rPr lang="en-US" dirty="0"/>
              <a:t>     practices due to lack of clear vision, limited resources such as funds and strategic information.</a:t>
            </a:r>
          </a:p>
          <a:p>
            <a:r>
              <a:rPr lang="en-US" dirty="0"/>
              <a:t>The challenges usually tempt SMEs to ignore</a:t>
            </a:r>
            <a:r>
              <a:rPr lang="en-KE" dirty="0"/>
              <a:t> ethical </a:t>
            </a:r>
            <a:r>
              <a:rPr lang="en-US" dirty="0"/>
              <a:t>business </a:t>
            </a:r>
            <a:r>
              <a:rPr lang="en-KE" dirty="0"/>
              <a:t>practices when </a:t>
            </a:r>
            <a:r>
              <a:rPr lang="en-US" dirty="0"/>
              <a:t>dealing</a:t>
            </a:r>
            <a:r>
              <a:rPr lang="en-KE" dirty="0"/>
              <a:t> with </a:t>
            </a:r>
            <a:r>
              <a:rPr lang="en-US" dirty="0"/>
              <a:t>various </a:t>
            </a:r>
            <a:r>
              <a:rPr lang="en-KE" dirty="0"/>
              <a:t>stakeholders, </a:t>
            </a:r>
            <a:r>
              <a:rPr lang="en-US" dirty="0"/>
              <a:t>particularly their worker</a:t>
            </a:r>
            <a:r>
              <a:rPr lang="en-KE" dirty="0"/>
              <a:t>s</a:t>
            </a:r>
            <a:r>
              <a:rPr lang="en-US" dirty="0"/>
              <a:t> and customers.</a:t>
            </a:r>
          </a:p>
          <a:p>
            <a:r>
              <a:rPr lang="en-US" dirty="0"/>
              <a:t>Enterprises that are able to adopt the ethical business practices stand a good chance of </a:t>
            </a:r>
          </a:p>
          <a:p>
            <a:pPr marL="0" indent="0">
              <a:buNone/>
            </a:pPr>
            <a:r>
              <a:rPr lang="en-US" dirty="0"/>
              <a:t>    differentiating themselves from peers in the highly competitive business environments.</a:t>
            </a:r>
          </a:p>
          <a:p>
            <a:endParaRPr lang="en-US" dirty="0"/>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24355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576775" y="98475"/>
            <a:ext cx="8697227" cy="801858"/>
          </a:xfrm>
        </p:spPr>
        <p:txBody>
          <a:bodyPr>
            <a:normAutofit fontScale="90000"/>
          </a:bodyPr>
          <a:lstStyle/>
          <a:p>
            <a:r>
              <a:rPr lang="en-US" b="1" dirty="0"/>
              <a:t>Importance of Ethical Business Practices on SMEs</a:t>
            </a:r>
            <a:br>
              <a:rPr lang="en-KE" dirty="0"/>
            </a:br>
            <a:endParaRPr lang="en-US" b="1"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40677" y="900333"/>
            <a:ext cx="10832123" cy="5859191"/>
          </a:xfrm>
        </p:spPr>
        <p:txBody>
          <a:bodyPr>
            <a:noAutofit/>
          </a:bodyPr>
          <a:lstStyle/>
          <a:p>
            <a:pPr marL="0" indent="0">
              <a:buNone/>
            </a:pPr>
            <a:endParaRPr lang="en-US" dirty="0"/>
          </a:p>
          <a:p>
            <a:r>
              <a:rPr lang="en-US" dirty="0"/>
              <a:t>SMEs need to embrace ethical business practices despite the pressure to make profits. </a:t>
            </a:r>
          </a:p>
          <a:p>
            <a:r>
              <a:rPr lang="en-US" dirty="0"/>
              <a:t>Enterprises that are engaging in unethical business practices will eventually get in trouble </a:t>
            </a:r>
          </a:p>
          <a:p>
            <a:pPr marL="0" indent="0">
              <a:buNone/>
            </a:pPr>
            <a:r>
              <a:rPr lang="en-US" dirty="0"/>
              <a:t>     with key stakeholders such as the government, employees, communities and shareholders</a:t>
            </a:r>
          </a:p>
          <a:p>
            <a:r>
              <a:rPr lang="en-US" dirty="0"/>
              <a:t>Customers are currently well exposed and prefer to patronize only businesses which engage </a:t>
            </a:r>
          </a:p>
          <a:p>
            <a:pPr marL="0" indent="0">
              <a:buNone/>
            </a:pPr>
            <a:r>
              <a:rPr lang="en-US" dirty="0"/>
              <a:t>     in ethical business practices.</a:t>
            </a:r>
          </a:p>
          <a:p>
            <a:r>
              <a:rPr lang="en-US" dirty="0"/>
              <a:t>SMEs need to engage in ethical business practices if they are to attain long-term sustainability </a:t>
            </a:r>
          </a:p>
          <a:p>
            <a:pPr marL="0" indent="0">
              <a:buNone/>
            </a:pPr>
            <a:r>
              <a:rPr lang="en-US" dirty="0"/>
              <a:t>     and success thereby easily graduating to the next phases of growth.</a:t>
            </a:r>
          </a:p>
          <a:p>
            <a:r>
              <a:rPr lang="en-US" dirty="0"/>
              <a:t>Having a great reputation due to engaging in ethical practices can play key role in access to </a:t>
            </a:r>
          </a:p>
          <a:p>
            <a:pPr marL="0" indent="0">
              <a:buNone/>
            </a:pPr>
            <a:r>
              <a:rPr lang="en-US" dirty="0"/>
              <a:t>    funds and valuable human capital among other resources. </a:t>
            </a:r>
          </a:p>
          <a:p>
            <a:r>
              <a:rPr lang="en-US" dirty="0"/>
              <a:t>Talented employees play crucial role on long-term success of enterprises and most of them always prefer to work for entities which adhere to ethical practices.</a:t>
            </a:r>
          </a:p>
          <a:p>
            <a:r>
              <a:rPr lang="en-US" dirty="0"/>
              <a:t>Being ethical plays an integral role in boosting the trust between key organizational stakeholders ultimately increasing market share and performance of enterprises. </a:t>
            </a:r>
            <a:endParaRPr lang="en-US" sz="2400" dirty="0"/>
          </a:p>
        </p:txBody>
      </p:sp>
    </p:spTree>
    <p:extLst>
      <p:ext uri="{BB962C8B-B14F-4D97-AF65-F5344CB8AC3E}">
        <p14:creationId xmlns:p14="http://schemas.microsoft.com/office/powerpoint/2010/main" val="57836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337625" y="249383"/>
            <a:ext cx="9312811" cy="1016710"/>
          </a:xfrm>
        </p:spPr>
        <p:txBody>
          <a:bodyPr>
            <a:normAutofit fontScale="90000"/>
          </a:bodyPr>
          <a:lstStyle/>
          <a:p>
            <a:r>
              <a:rPr lang="en-US" dirty="0"/>
              <a:t>Research Objectives</a:t>
            </a:r>
            <a:br>
              <a:rPr lang="en-KE" dirty="0"/>
            </a:b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96948" y="815927"/>
            <a:ext cx="11094720" cy="5792692"/>
          </a:xfrm>
        </p:spPr>
        <p:txBody>
          <a:bodyPr>
            <a:noAutofit/>
          </a:bodyPr>
          <a:lstStyle/>
          <a:p>
            <a:r>
              <a:rPr lang="en-US" dirty="0"/>
              <a:t>The study aimed to evaluate various </a:t>
            </a:r>
            <a:r>
              <a:rPr lang="en-KE" dirty="0"/>
              <a:t>aspects of business ethics, </a:t>
            </a:r>
            <a:r>
              <a:rPr lang="en-US" dirty="0"/>
              <a:t>importance</a:t>
            </a:r>
            <a:r>
              <a:rPr lang="en-KE" dirty="0"/>
              <a:t> of ethic</a:t>
            </a:r>
            <a:r>
              <a:rPr lang="en-US" dirty="0"/>
              <a:t>al </a:t>
            </a:r>
          </a:p>
          <a:p>
            <a:pPr marL="0" indent="0">
              <a:buNone/>
            </a:pPr>
            <a:r>
              <a:rPr lang="en-US" dirty="0"/>
              <a:t>      business practices on</a:t>
            </a:r>
            <a:r>
              <a:rPr lang="en-KE" dirty="0"/>
              <a:t> SMEs, ethical dilemmas and </a:t>
            </a:r>
            <a:r>
              <a:rPr lang="en-US" dirty="0"/>
              <a:t>hurdles faced by</a:t>
            </a:r>
            <a:r>
              <a:rPr lang="en-KE" dirty="0"/>
              <a:t> SMEs</a:t>
            </a:r>
            <a:r>
              <a:rPr lang="en-US" dirty="0"/>
              <a:t>. </a:t>
            </a:r>
          </a:p>
          <a:p>
            <a:r>
              <a:rPr lang="en-US" dirty="0"/>
              <a:t>The study also </a:t>
            </a:r>
            <a:r>
              <a:rPr lang="en-KE" dirty="0"/>
              <a:t>suggests </a:t>
            </a:r>
            <a:r>
              <a:rPr lang="en-US" dirty="0"/>
              <a:t>key </a:t>
            </a:r>
            <a:r>
              <a:rPr lang="en-KE" dirty="0"/>
              <a:t>strategies </a:t>
            </a:r>
            <a:r>
              <a:rPr lang="en-US" dirty="0"/>
              <a:t>that SMEs can adopt in overcoming</a:t>
            </a:r>
            <a:r>
              <a:rPr lang="en-KE" dirty="0"/>
              <a:t> ethical dilemmas </a:t>
            </a:r>
            <a:endParaRPr lang="en-US" dirty="0"/>
          </a:p>
          <a:p>
            <a:pPr marL="0" indent="0">
              <a:buNone/>
            </a:pPr>
            <a:r>
              <a:rPr lang="en-US" dirty="0"/>
              <a:t>     </a:t>
            </a:r>
            <a:r>
              <a:rPr lang="en-KE" dirty="0"/>
              <a:t>and </a:t>
            </a:r>
            <a:r>
              <a:rPr lang="en-US" dirty="0"/>
              <a:t>hurdles they face</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488232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10CB2-6A39-4040-A014-6F0EFC64220A}"/>
              </a:ext>
            </a:extLst>
          </p:cNvPr>
          <p:cNvSpPr>
            <a:spLocks noGrp="1"/>
          </p:cNvSpPr>
          <p:nvPr>
            <p:ph type="title"/>
          </p:nvPr>
        </p:nvSpPr>
        <p:spPr>
          <a:xfrm>
            <a:off x="677334" y="1"/>
            <a:ext cx="8596668" cy="731520"/>
          </a:xfrm>
        </p:spPr>
        <p:txBody>
          <a:bodyPr/>
          <a:lstStyle/>
          <a:p>
            <a:r>
              <a:rPr lang="en-US" dirty="0"/>
              <a:t>Review of Related Literature</a:t>
            </a:r>
            <a:endParaRPr lang="en-KE" dirty="0"/>
          </a:p>
        </p:txBody>
      </p:sp>
      <p:sp>
        <p:nvSpPr>
          <p:cNvPr id="3" name="Content Placeholder 2">
            <a:extLst>
              <a:ext uri="{FF2B5EF4-FFF2-40B4-BE49-F238E27FC236}">
                <a16:creationId xmlns:a16="http://schemas.microsoft.com/office/drawing/2014/main" id="{9E85BCAE-47C5-4FB5-ADE1-632FE86A664E}"/>
              </a:ext>
            </a:extLst>
          </p:cNvPr>
          <p:cNvSpPr>
            <a:spLocks noGrp="1"/>
          </p:cNvSpPr>
          <p:nvPr>
            <p:ph idx="1"/>
          </p:nvPr>
        </p:nvSpPr>
        <p:spPr>
          <a:xfrm>
            <a:off x="225083" y="633047"/>
            <a:ext cx="9495692" cy="6224954"/>
          </a:xfrm>
        </p:spPr>
        <p:txBody>
          <a:bodyPr>
            <a:normAutofit/>
          </a:bodyPr>
          <a:lstStyle/>
          <a:p>
            <a:pPr marL="0" indent="0">
              <a:buNone/>
            </a:pPr>
            <a:r>
              <a:rPr lang="en-US" dirty="0"/>
              <a:t>       </a:t>
            </a:r>
            <a:r>
              <a:rPr lang="en-US" sz="2400" b="1" dirty="0"/>
              <a:t>Ethical Business Practices</a:t>
            </a:r>
            <a:endParaRPr lang="en-KE" sz="2400" dirty="0"/>
          </a:p>
          <a:p>
            <a:r>
              <a:rPr lang="en-US" dirty="0"/>
              <a:t>Ethics entails doing what is morally accepted and is grounded on the principles of honesty, impartiality, straightforwardness and responsibility. </a:t>
            </a:r>
          </a:p>
          <a:p>
            <a:r>
              <a:rPr lang="en-US" dirty="0"/>
              <a:t>Ethical principles guide and inform the conduct and behavior of human beings.</a:t>
            </a:r>
          </a:p>
          <a:p>
            <a:r>
              <a:rPr lang="en-US" dirty="0"/>
              <a:t>Business ethics entails the process by which general ethical ideas are implemented to business practices.</a:t>
            </a:r>
          </a:p>
          <a:p>
            <a:r>
              <a:rPr lang="en-US" dirty="0"/>
              <a:t>It involves finding a balance between pursuit of profitability with values guiding people and societies. </a:t>
            </a:r>
          </a:p>
          <a:p>
            <a:r>
              <a:rPr lang="en-US" dirty="0"/>
              <a:t>Entrepreneurs need to be aware of ethical business practices and ensure that they observe such practices when running their enterprises.</a:t>
            </a:r>
          </a:p>
          <a:p>
            <a:r>
              <a:rPr lang="en-US" dirty="0"/>
              <a:t>Adopting ethical business practices also entails respecting institutional rules, equality and fulfilment of responsibilities towards key stakeholders. </a:t>
            </a:r>
            <a:endParaRPr lang="en-KE" dirty="0"/>
          </a:p>
        </p:txBody>
      </p:sp>
    </p:spTree>
    <p:extLst>
      <p:ext uri="{BB962C8B-B14F-4D97-AF65-F5344CB8AC3E}">
        <p14:creationId xmlns:p14="http://schemas.microsoft.com/office/powerpoint/2010/main" val="3108175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64983-B14C-46AE-965F-CA8D38A3D64C}"/>
              </a:ext>
            </a:extLst>
          </p:cNvPr>
          <p:cNvSpPr>
            <a:spLocks noGrp="1"/>
          </p:cNvSpPr>
          <p:nvPr>
            <p:ph type="title"/>
          </p:nvPr>
        </p:nvSpPr>
        <p:spPr>
          <a:xfrm>
            <a:off x="677334" y="154746"/>
            <a:ext cx="8596668" cy="647112"/>
          </a:xfrm>
        </p:spPr>
        <p:txBody>
          <a:bodyPr>
            <a:normAutofit/>
          </a:bodyPr>
          <a:lstStyle/>
          <a:p>
            <a:r>
              <a:rPr lang="en-US" sz="3200" dirty="0"/>
              <a:t>   Enterprise Sustainability</a:t>
            </a:r>
            <a:endParaRPr lang="en-KE" sz="3200" dirty="0"/>
          </a:p>
        </p:txBody>
      </p:sp>
      <p:sp>
        <p:nvSpPr>
          <p:cNvPr id="3" name="Content Placeholder 2">
            <a:extLst>
              <a:ext uri="{FF2B5EF4-FFF2-40B4-BE49-F238E27FC236}">
                <a16:creationId xmlns:a16="http://schemas.microsoft.com/office/drawing/2014/main" id="{0191EBAE-0422-44DF-AE95-DA5086C530A8}"/>
              </a:ext>
            </a:extLst>
          </p:cNvPr>
          <p:cNvSpPr>
            <a:spLocks noGrp="1"/>
          </p:cNvSpPr>
          <p:nvPr>
            <p:ph idx="1"/>
          </p:nvPr>
        </p:nvSpPr>
        <p:spPr>
          <a:xfrm>
            <a:off x="677334" y="801858"/>
            <a:ext cx="8596668" cy="5697416"/>
          </a:xfrm>
        </p:spPr>
        <p:txBody>
          <a:bodyPr>
            <a:normAutofit/>
          </a:bodyPr>
          <a:lstStyle/>
          <a:p>
            <a:r>
              <a:rPr lang="en-US" dirty="0"/>
              <a:t>S</a:t>
            </a:r>
            <a:r>
              <a:rPr lang="en-KE" dirty="0"/>
              <a:t>ustainability </a:t>
            </a:r>
            <a:r>
              <a:rPr lang="en-US" dirty="0" err="1"/>
              <a:t>i</a:t>
            </a:r>
            <a:r>
              <a:rPr lang="en-KE" dirty="0"/>
              <a:t>s the long-term continuity of enterprises or keeping operations of an enterprise successful over time</a:t>
            </a:r>
            <a:r>
              <a:rPr lang="en-US" dirty="0"/>
              <a:t>.</a:t>
            </a:r>
          </a:p>
          <a:p>
            <a:r>
              <a:rPr lang="en-US" dirty="0"/>
              <a:t>E</a:t>
            </a:r>
            <a:r>
              <a:rPr lang="en-KE" dirty="0"/>
              <a:t>nterprise sustainability </a:t>
            </a:r>
            <a:r>
              <a:rPr lang="en-US" dirty="0"/>
              <a:t>can be described </a:t>
            </a:r>
            <a:r>
              <a:rPr lang="en-KE" dirty="0"/>
              <a:t>as the capacity of a given organization to compete successfully in a particular business setting.</a:t>
            </a:r>
            <a:endParaRPr lang="en-US" dirty="0"/>
          </a:p>
          <a:p>
            <a:r>
              <a:rPr lang="en-KE" dirty="0"/>
              <a:t>Enterprises that are able to keep their operations successful and running over time can be regarded as sustainable</a:t>
            </a:r>
            <a:r>
              <a:rPr lang="en-US" dirty="0"/>
              <a:t>.</a:t>
            </a:r>
          </a:p>
          <a:p>
            <a:r>
              <a:rPr lang="en-KE" dirty="0"/>
              <a:t>Sustainable enterprises have the capacity to triumph over peers with regards to market share, profitability and sales </a:t>
            </a:r>
            <a:r>
              <a:rPr lang="en-US" dirty="0"/>
              <a:t>volumes.</a:t>
            </a:r>
          </a:p>
          <a:p>
            <a:r>
              <a:rPr lang="en-US" dirty="0"/>
              <a:t>S</a:t>
            </a:r>
            <a:r>
              <a:rPr lang="en-KE" dirty="0"/>
              <a:t>ustainable enterprises have the capacity to sell products that meet requirements of market while ensuring profits overtime so as to be enable to survive and thrive in competitive markets</a:t>
            </a:r>
            <a:r>
              <a:rPr lang="en-US" dirty="0"/>
              <a:t>. </a:t>
            </a:r>
          </a:p>
          <a:p>
            <a:r>
              <a:rPr lang="en-US" dirty="0"/>
              <a:t>Various factors contribute to </a:t>
            </a:r>
            <a:r>
              <a:rPr lang="en-KE" dirty="0"/>
              <a:t>enterprise sustainability namely; process efficiency, adoption of technology, product differentiation, cost reduction, product quality and variety</a:t>
            </a:r>
            <a:r>
              <a:rPr lang="en-US" dirty="0"/>
              <a:t>.</a:t>
            </a:r>
          </a:p>
          <a:p>
            <a:r>
              <a:rPr lang="en-KE" dirty="0"/>
              <a:t>Sustainable enterprises are anticipated to show signs of better returns on investments, higher access to markets, lofty growth rates with regards to sales and revenues, lofty market shares</a:t>
            </a:r>
            <a:r>
              <a:rPr lang="en-US" dirty="0"/>
              <a:t>.</a:t>
            </a:r>
            <a:endParaRPr lang="en-KE" dirty="0"/>
          </a:p>
          <a:p>
            <a:endParaRPr lang="en-KE" dirty="0"/>
          </a:p>
        </p:txBody>
      </p:sp>
    </p:spTree>
    <p:extLst>
      <p:ext uri="{BB962C8B-B14F-4D97-AF65-F5344CB8AC3E}">
        <p14:creationId xmlns:p14="http://schemas.microsoft.com/office/powerpoint/2010/main" val="1827423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CEC1F-9AA9-4493-8BBE-96C3DC3DD367}"/>
              </a:ext>
            </a:extLst>
          </p:cNvPr>
          <p:cNvSpPr>
            <a:spLocks noGrp="1"/>
          </p:cNvSpPr>
          <p:nvPr>
            <p:ph type="title"/>
          </p:nvPr>
        </p:nvSpPr>
        <p:spPr>
          <a:xfrm>
            <a:off x="677334" y="196948"/>
            <a:ext cx="8596668" cy="872197"/>
          </a:xfrm>
        </p:spPr>
        <p:txBody>
          <a:bodyPr/>
          <a:lstStyle/>
          <a:p>
            <a:r>
              <a:rPr lang="en-US" dirty="0"/>
              <a:t>Theoretical Foundation</a:t>
            </a:r>
            <a:endParaRPr lang="en-KE" dirty="0"/>
          </a:p>
        </p:txBody>
      </p:sp>
      <p:sp>
        <p:nvSpPr>
          <p:cNvPr id="3" name="Content Placeholder 2">
            <a:extLst>
              <a:ext uri="{FF2B5EF4-FFF2-40B4-BE49-F238E27FC236}">
                <a16:creationId xmlns:a16="http://schemas.microsoft.com/office/drawing/2014/main" id="{ED8A9461-5014-45A0-8ADD-CFE0AE6CC255}"/>
              </a:ext>
            </a:extLst>
          </p:cNvPr>
          <p:cNvSpPr>
            <a:spLocks noGrp="1"/>
          </p:cNvSpPr>
          <p:nvPr>
            <p:ph idx="1"/>
          </p:nvPr>
        </p:nvSpPr>
        <p:spPr>
          <a:xfrm>
            <a:off x="677334" y="829994"/>
            <a:ext cx="9015306" cy="5211369"/>
          </a:xfrm>
        </p:spPr>
        <p:txBody>
          <a:bodyPr/>
          <a:lstStyle/>
          <a:p>
            <a:pPr marL="0" indent="0">
              <a:buNone/>
            </a:pPr>
            <a:r>
              <a:rPr lang="en-US" b="1" dirty="0"/>
              <a:t> </a:t>
            </a:r>
            <a:r>
              <a:rPr lang="en-KE" sz="2800" b="1" dirty="0"/>
              <a:t>Theory of Utilitarianism</a:t>
            </a:r>
            <a:endParaRPr lang="en-KE" sz="2800" dirty="0"/>
          </a:p>
          <a:p>
            <a:r>
              <a:rPr lang="en-US" dirty="0"/>
              <a:t>The theory was proposed in 19</a:t>
            </a:r>
            <a:r>
              <a:rPr lang="en-US" baseline="30000" dirty="0"/>
              <a:t>th</a:t>
            </a:r>
            <a:r>
              <a:rPr lang="en-US" dirty="0"/>
              <a:t> Century by </a:t>
            </a:r>
            <a:r>
              <a:rPr lang="en-KE" dirty="0"/>
              <a:t>John Stuart Mill</a:t>
            </a:r>
            <a:r>
              <a:rPr lang="en-US" dirty="0"/>
              <a:t> and is a form of consequentialism since it focusses on outcomes of actions</a:t>
            </a:r>
          </a:p>
          <a:p>
            <a:r>
              <a:rPr lang="en-US" dirty="0"/>
              <a:t>It’s a morality theory which advocates for the betterment of societies through promotion of actions that bring happiness while opposing actions which cause harm</a:t>
            </a:r>
          </a:p>
          <a:p>
            <a:r>
              <a:rPr lang="en-US" dirty="0"/>
              <a:t>The theory proposes that the most ethical option produces the greatest benefit to various stakeholders</a:t>
            </a:r>
          </a:p>
          <a:p>
            <a:r>
              <a:rPr lang="en-US" dirty="0"/>
              <a:t>The theory is applicable to the current study since SMEs need to be well aware of the moral implications of their operations while trying to meet the expectations of various stakeholders</a:t>
            </a:r>
            <a:endParaRPr lang="en-KE" dirty="0"/>
          </a:p>
        </p:txBody>
      </p:sp>
    </p:spTree>
    <p:extLst>
      <p:ext uri="{BB962C8B-B14F-4D97-AF65-F5344CB8AC3E}">
        <p14:creationId xmlns:p14="http://schemas.microsoft.com/office/powerpoint/2010/main" val="2350115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0C19-7449-427C-9EBB-A7C38E22B251}"/>
              </a:ext>
            </a:extLst>
          </p:cNvPr>
          <p:cNvSpPr>
            <a:spLocks noGrp="1"/>
          </p:cNvSpPr>
          <p:nvPr>
            <p:ph type="title"/>
          </p:nvPr>
        </p:nvSpPr>
        <p:spPr>
          <a:xfrm>
            <a:off x="677334" y="126609"/>
            <a:ext cx="8596668" cy="690029"/>
          </a:xfrm>
        </p:spPr>
        <p:txBody>
          <a:bodyPr/>
          <a:lstStyle/>
          <a:p>
            <a:r>
              <a:rPr lang="en-US" dirty="0"/>
              <a:t>Ethical Dilemmas Faced by SMEs</a:t>
            </a:r>
            <a:endParaRPr lang="en-KE" dirty="0"/>
          </a:p>
        </p:txBody>
      </p:sp>
      <p:sp>
        <p:nvSpPr>
          <p:cNvPr id="3" name="Content Placeholder 2">
            <a:extLst>
              <a:ext uri="{FF2B5EF4-FFF2-40B4-BE49-F238E27FC236}">
                <a16:creationId xmlns:a16="http://schemas.microsoft.com/office/drawing/2014/main" id="{F73B4F30-4B0D-4429-8754-F46B9855C986}"/>
              </a:ext>
            </a:extLst>
          </p:cNvPr>
          <p:cNvSpPr>
            <a:spLocks noGrp="1"/>
          </p:cNvSpPr>
          <p:nvPr>
            <p:ph idx="1"/>
          </p:nvPr>
        </p:nvSpPr>
        <p:spPr>
          <a:xfrm>
            <a:off x="677334" y="816639"/>
            <a:ext cx="8596668" cy="5224724"/>
          </a:xfrm>
        </p:spPr>
        <p:txBody>
          <a:bodyPr/>
          <a:lstStyle/>
          <a:p>
            <a:r>
              <a:rPr lang="en-US" dirty="0"/>
              <a:t>SMEs especially those from emerging economies like Kenya are operating in business environments with very high levels of corruption.</a:t>
            </a:r>
          </a:p>
          <a:p>
            <a:r>
              <a:rPr lang="en-US" dirty="0"/>
              <a:t>Such business environments are characterized by high levels of bribery, </a:t>
            </a:r>
            <a:r>
              <a:rPr lang="en-KE" dirty="0"/>
              <a:t>counterfeiting</a:t>
            </a:r>
            <a:r>
              <a:rPr lang="en-US" dirty="0"/>
              <a:t> and fraud.</a:t>
            </a:r>
          </a:p>
          <a:p>
            <a:r>
              <a:rPr lang="en-US" dirty="0"/>
              <a:t>Unethical business practices which pose great risks to both enterprises and key stakeholders have become prevalent in such business environments</a:t>
            </a:r>
          </a:p>
          <a:p>
            <a:r>
              <a:rPr lang="en-US" dirty="0"/>
              <a:t>Lack of sufficient resources makes it challenging for the enterprises to develop formal ethical cultures forcing majority to ignore ethical business practices so as to stay afloat </a:t>
            </a:r>
          </a:p>
          <a:p>
            <a:r>
              <a:rPr lang="en-US" dirty="0"/>
              <a:t>Majority of owners of SMEs are not aware of the consequences of engaging in unethical business practices. </a:t>
            </a:r>
          </a:p>
          <a:p>
            <a:r>
              <a:rPr lang="en-US" dirty="0"/>
              <a:t>Some of the enterprises engage in unethical schemes when accessing low-quality products at reduced prices while avoiding paying the right amounts of taxes</a:t>
            </a:r>
            <a:endParaRPr lang="en-KE" dirty="0"/>
          </a:p>
        </p:txBody>
      </p:sp>
    </p:spTree>
    <p:extLst>
      <p:ext uri="{BB962C8B-B14F-4D97-AF65-F5344CB8AC3E}">
        <p14:creationId xmlns:p14="http://schemas.microsoft.com/office/powerpoint/2010/main" val="19645058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1539</TotalTime>
  <Words>1670</Words>
  <Application>Microsoft Office PowerPoint</Application>
  <PresentationFormat>Widescreen</PresentationFormat>
  <Paragraphs>136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Trebuchet MS</vt:lpstr>
      <vt:lpstr>Wingdings</vt:lpstr>
      <vt:lpstr>Wingdings 3</vt:lpstr>
      <vt:lpstr>Facet</vt:lpstr>
      <vt:lpstr>DOES ETHICAL PRACTICES HAVE IMPACT ON THE SUSTAINABILITY OF SMALL AND MEDIUM SIZE ENTERPRISES IN KENYA? A SYSTEMATIC REVIEW OF LITERATURE</vt:lpstr>
      <vt:lpstr>Introduction</vt:lpstr>
      <vt:lpstr>Cont’d</vt:lpstr>
      <vt:lpstr>Importance of Ethical Business Practices on SMEs </vt:lpstr>
      <vt:lpstr>Research Objectives </vt:lpstr>
      <vt:lpstr>Review of Related Literature</vt:lpstr>
      <vt:lpstr>   Enterprise Sustainability</vt:lpstr>
      <vt:lpstr>Theoretical Foundation</vt:lpstr>
      <vt:lpstr>Ethical Dilemmas Faced by SMEs</vt:lpstr>
      <vt:lpstr>Relevant Strategies in Addressing Ethical Challenges Faced by SMEs </vt:lpstr>
      <vt:lpstr>  Research Methodology</vt:lpstr>
      <vt:lpstr>Findings and Discussion</vt:lpstr>
      <vt:lpstr>Conclusion</vt:lpstr>
      <vt:lpstr>Recommendations</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195</cp:revision>
  <dcterms:created xsi:type="dcterms:W3CDTF">2020-02-19T16:22:48Z</dcterms:created>
  <dcterms:modified xsi:type="dcterms:W3CDTF">2023-03-22T05:35:33Z</dcterms:modified>
</cp:coreProperties>
</file>