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80" r:id="rId3"/>
    <p:sldId id="305" r:id="rId4"/>
    <p:sldId id="304" r:id="rId5"/>
    <p:sldId id="289" r:id="rId6"/>
    <p:sldId id="281" r:id="rId7"/>
    <p:sldId id="291" r:id="rId8"/>
    <p:sldId id="294" r:id="rId9"/>
    <p:sldId id="292" r:id="rId10"/>
    <p:sldId id="298" r:id="rId11"/>
    <p:sldId id="295" r:id="rId12"/>
    <p:sldId id="299" r:id="rId13"/>
    <p:sldId id="296" r:id="rId14"/>
    <p:sldId id="303" r:id="rId15"/>
    <p:sldId id="301" r:id="rId16"/>
    <p:sldId id="30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486113"/>
    <a:srgbClr val="FFC000"/>
    <a:srgbClr val="052C34"/>
    <a:srgbClr val="0844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7336" autoAdjust="0"/>
  </p:normalViewPr>
  <p:slideViewPr>
    <p:cSldViewPr snapToGrid="0">
      <p:cViewPr varScale="1">
        <p:scale>
          <a:sx n="53" d="100"/>
          <a:sy n="53" d="100"/>
        </p:scale>
        <p:origin x="1766" y="3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12D8CD-5D2D-45C0-9496-61A85BC55F32}" type="doc">
      <dgm:prSet loTypeId="urn:microsoft.com/office/officeart/2008/layout/VerticalCurvedList" loCatId="list" qsTypeId="urn:microsoft.com/office/officeart/2005/8/quickstyle/3d1" qsCatId="3D" csTypeId="urn:microsoft.com/office/officeart/2005/8/colors/accent2_1" csCatId="accent2" phldr="1"/>
      <dgm:spPr/>
      <dgm:t>
        <a:bodyPr/>
        <a:lstStyle/>
        <a:p>
          <a:endParaRPr lang="fr-FR"/>
        </a:p>
      </dgm:t>
    </dgm:pt>
    <dgm:pt modelId="{2102A18C-76AD-42CD-885B-1D876A607AF2}">
      <dgm:prSet phldrT="[Texte]" custT="1"/>
      <dgm:spPr/>
      <dgm:t>
        <a:bodyPr/>
        <a:lstStyle/>
        <a:p>
          <a:pPr algn="ctr"/>
          <a:r>
            <a:rPr lang="fr-FR" sz="2800" b="1" dirty="0">
              <a:latin typeface="Times New Roman" panose="02020603050405020304" pitchFamily="18" charset="0"/>
              <a:cs typeface="Times New Roman" panose="02020603050405020304" pitchFamily="18" charset="0"/>
            </a:rPr>
            <a:t>Introduction</a:t>
          </a:r>
          <a:endParaRPr lang="fr-FR" sz="2800" dirty="0">
            <a:latin typeface="Times New Roman" panose="02020603050405020304" pitchFamily="18" charset="0"/>
            <a:cs typeface="Times New Roman" panose="02020603050405020304" pitchFamily="18" charset="0"/>
          </a:endParaRPr>
        </a:p>
      </dgm:t>
    </dgm:pt>
    <dgm:pt modelId="{2978E81F-E77E-4F17-8531-52ADDCCCEE3B}" type="parTrans" cxnId="{A3E7F28D-DDBB-4D6F-A33D-C57A93773EC1}">
      <dgm:prSet/>
      <dgm:spPr/>
      <dgm:t>
        <a:bodyPr/>
        <a:lstStyle/>
        <a:p>
          <a:endParaRPr lang="fr-FR"/>
        </a:p>
      </dgm:t>
    </dgm:pt>
    <dgm:pt modelId="{0555EA9D-921C-48DA-AAD2-71FFA017E28D}" type="sibTrans" cxnId="{A3E7F28D-DDBB-4D6F-A33D-C57A93773EC1}">
      <dgm:prSet/>
      <dgm:spPr/>
      <dgm:t>
        <a:bodyPr/>
        <a:lstStyle/>
        <a:p>
          <a:endParaRPr lang="fr-FR"/>
        </a:p>
      </dgm:t>
    </dgm:pt>
    <dgm:pt modelId="{966ADBA6-3F13-46D9-B749-736B091B0216}">
      <dgm:prSet custT="1"/>
      <dgm:spPr/>
      <dgm:t>
        <a:bodyPr/>
        <a:lstStyle/>
        <a:p>
          <a:pPr algn="ctr"/>
          <a:r>
            <a:rPr lang="fr-FR" sz="2800" b="1" dirty="0">
              <a:latin typeface="Times New Roman" panose="02020603050405020304" pitchFamily="18" charset="0"/>
              <a:cs typeface="Times New Roman" panose="02020603050405020304" pitchFamily="18" charset="0"/>
            </a:rPr>
            <a:t>Contexte général et problématique de la recherche</a:t>
          </a:r>
        </a:p>
      </dgm:t>
    </dgm:pt>
    <dgm:pt modelId="{E6D213A7-A276-44FD-B87A-D6340AB902F8}" type="parTrans" cxnId="{325C773C-857C-4BDD-BE52-D1954DF1CE18}">
      <dgm:prSet/>
      <dgm:spPr/>
      <dgm:t>
        <a:bodyPr/>
        <a:lstStyle/>
        <a:p>
          <a:endParaRPr lang="fr-FR"/>
        </a:p>
      </dgm:t>
    </dgm:pt>
    <dgm:pt modelId="{16CB5166-36B8-45B3-9DF4-062221A631C9}" type="sibTrans" cxnId="{325C773C-857C-4BDD-BE52-D1954DF1CE18}">
      <dgm:prSet/>
      <dgm:spPr/>
      <dgm:t>
        <a:bodyPr/>
        <a:lstStyle/>
        <a:p>
          <a:endParaRPr lang="fr-FR"/>
        </a:p>
      </dgm:t>
    </dgm:pt>
    <dgm:pt modelId="{97447B55-A820-4B2D-BA43-2340EDE91710}">
      <dgm:prSet phldrT="[Texte]" custT="1"/>
      <dgm:spPr/>
      <dgm:t>
        <a:bodyPr/>
        <a:lstStyle/>
        <a:p>
          <a:pPr algn="ctr"/>
          <a:r>
            <a:rPr lang="fr-FR" sz="2800" b="1" dirty="0">
              <a:latin typeface="Times New Roman" panose="02020603050405020304" pitchFamily="18" charset="0"/>
              <a:cs typeface="Times New Roman" panose="02020603050405020304" pitchFamily="18" charset="0"/>
            </a:rPr>
            <a:t>Convergences et divergences des deux concepts </a:t>
          </a:r>
          <a:endParaRPr lang="fr-FR" sz="2800" dirty="0">
            <a:latin typeface="Times New Roman" panose="02020603050405020304" pitchFamily="18" charset="0"/>
            <a:cs typeface="Times New Roman" panose="02020603050405020304" pitchFamily="18" charset="0"/>
          </a:endParaRPr>
        </a:p>
      </dgm:t>
    </dgm:pt>
    <dgm:pt modelId="{AA92436D-F1EE-4378-946D-987C91F4629A}" type="parTrans" cxnId="{0B201274-71F9-4B03-BFF7-013F4126837D}">
      <dgm:prSet/>
      <dgm:spPr/>
      <dgm:t>
        <a:bodyPr/>
        <a:lstStyle/>
        <a:p>
          <a:endParaRPr lang="fr-FR"/>
        </a:p>
      </dgm:t>
    </dgm:pt>
    <dgm:pt modelId="{F8C45E3E-4407-40A1-97A4-3AEADB6AEA27}" type="sibTrans" cxnId="{0B201274-71F9-4B03-BFF7-013F4126837D}">
      <dgm:prSet/>
      <dgm:spPr/>
      <dgm:t>
        <a:bodyPr/>
        <a:lstStyle/>
        <a:p>
          <a:endParaRPr lang="fr-FR"/>
        </a:p>
      </dgm:t>
    </dgm:pt>
    <dgm:pt modelId="{91360350-87DC-457C-879E-B92ADD2C5E88}">
      <dgm:prSet custT="1"/>
      <dgm:spPr/>
      <dgm:t>
        <a:bodyPr/>
        <a:lstStyle/>
        <a:p>
          <a:pPr algn="ctr"/>
          <a:r>
            <a:rPr lang="fr-FR" sz="2800" b="1" dirty="0">
              <a:latin typeface="Times New Roman" panose="02020603050405020304" pitchFamily="18" charset="0"/>
              <a:cs typeface="Times New Roman" panose="02020603050405020304" pitchFamily="18" charset="0"/>
            </a:rPr>
            <a:t>Aperçu théorique des principaux concepts</a:t>
          </a:r>
        </a:p>
      </dgm:t>
    </dgm:pt>
    <dgm:pt modelId="{F1C39BED-AE99-446D-B4D8-BBEBADAFB43E}" type="parTrans" cxnId="{78E92BEA-C552-4758-9ECA-B99DB2792419}">
      <dgm:prSet/>
      <dgm:spPr/>
      <dgm:t>
        <a:bodyPr/>
        <a:lstStyle/>
        <a:p>
          <a:endParaRPr lang="fr-FR"/>
        </a:p>
      </dgm:t>
    </dgm:pt>
    <dgm:pt modelId="{CEBA9849-E6C2-4594-B722-7A37F306B2E7}" type="sibTrans" cxnId="{78E92BEA-C552-4758-9ECA-B99DB2792419}">
      <dgm:prSet/>
      <dgm:spPr/>
      <dgm:t>
        <a:bodyPr/>
        <a:lstStyle/>
        <a:p>
          <a:endParaRPr lang="fr-FR"/>
        </a:p>
      </dgm:t>
    </dgm:pt>
    <dgm:pt modelId="{3AB6F8B6-9BB3-43A6-909E-A104FDB158EE}">
      <dgm:prSet phldrT="[Texte]" custT="1"/>
      <dgm:spPr/>
      <dgm:t>
        <a:bodyPr/>
        <a:lstStyle/>
        <a:p>
          <a:pPr algn="ctr"/>
          <a:r>
            <a:rPr lang="fr-FR" sz="2800" b="1" dirty="0">
              <a:latin typeface="Times New Roman" panose="02020603050405020304" pitchFamily="18" charset="0"/>
              <a:cs typeface="Times New Roman" panose="02020603050405020304" pitchFamily="18" charset="0"/>
            </a:rPr>
            <a:t>Conclusion</a:t>
          </a:r>
          <a:endParaRPr lang="fr-FR" sz="2800" dirty="0">
            <a:latin typeface="Times New Roman" panose="02020603050405020304" pitchFamily="18" charset="0"/>
            <a:cs typeface="Times New Roman" panose="02020603050405020304" pitchFamily="18" charset="0"/>
          </a:endParaRPr>
        </a:p>
      </dgm:t>
    </dgm:pt>
    <dgm:pt modelId="{E63530F7-1596-490D-9A37-AF55D530BBC3}" type="sibTrans" cxnId="{7946D0E8-7D30-44ED-8177-F04AD472A43A}">
      <dgm:prSet/>
      <dgm:spPr/>
      <dgm:t>
        <a:bodyPr/>
        <a:lstStyle/>
        <a:p>
          <a:endParaRPr lang="fr-FR"/>
        </a:p>
      </dgm:t>
    </dgm:pt>
    <dgm:pt modelId="{4084646A-3C95-4691-85C4-A310032F772B}" type="parTrans" cxnId="{7946D0E8-7D30-44ED-8177-F04AD472A43A}">
      <dgm:prSet/>
      <dgm:spPr/>
      <dgm:t>
        <a:bodyPr/>
        <a:lstStyle/>
        <a:p>
          <a:endParaRPr lang="fr-FR"/>
        </a:p>
      </dgm:t>
    </dgm:pt>
    <dgm:pt modelId="{E89EA4F5-5855-4E9F-A841-FC2F662D68F8}" type="pres">
      <dgm:prSet presAssocID="{3212D8CD-5D2D-45C0-9496-61A85BC55F32}" presName="Name0" presStyleCnt="0">
        <dgm:presLayoutVars>
          <dgm:chMax val="7"/>
          <dgm:chPref val="7"/>
          <dgm:dir/>
        </dgm:presLayoutVars>
      </dgm:prSet>
      <dgm:spPr/>
    </dgm:pt>
    <dgm:pt modelId="{94A0FB83-A9E5-43AF-B773-67B98D753F51}" type="pres">
      <dgm:prSet presAssocID="{3212D8CD-5D2D-45C0-9496-61A85BC55F32}" presName="Name1" presStyleCnt="0"/>
      <dgm:spPr/>
    </dgm:pt>
    <dgm:pt modelId="{763B80DD-44B0-45AE-94FB-EBCE89B1FC6B}" type="pres">
      <dgm:prSet presAssocID="{3212D8CD-5D2D-45C0-9496-61A85BC55F32}" presName="cycle" presStyleCnt="0"/>
      <dgm:spPr/>
    </dgm:pt>
    <dgm:pt modelId="{8875E08D-0616-4633-8D7C-F35CA482C84C}" type="pres">
      <dgm:prSet presAssocID="{3212D8CD-5D2D-45C0-9496-61A85BC55F32}" presName="srcNode" presStyleLbl="node1" presStyleIdx="0" presStyleCnt="5"/>
      <dgm:spPr/>
    </dgm:pt>
    <dgm:pt modelId="{664EAC86-847C-449C-A3E0-BEA1625F97F5}" type="pres">
      <dgm:prSet presAssocID="{3212D8CD-5D2D-45C0-9496-61A85BC55F32}" presName="conn" presStyleLbl="parChTrans1D2" presStyleIdx="0" presStyleCnt="1"/>
      <dgm:spPr/>
    </dgm:pt>
    <dgm:pt modelId="{FF73E980-5875-4757-9B52-201093239236}" type="pres">
      <dgm:prSet presAssocID="{3212D8CD-5D2D-45C0-9496-61A85BC55F32}" presName="extraNode" presStyleLbl="node1" presStyleIdx="0" presStyleCnt="5"/>
      <dgm:spPr/>
    </dgm:pt>
    <dgm:pt modelId="{7119629C-822A-4E2F-8545-277502854D16}" type="pres">
      <dgm:prSet presAssocID="{3212D8CD-5D2D-45C0-9496-61A85BC55F32}" presName="dstNode" presStyleLbl="node1" presStyleIdx="0" presStyleCnt="5"/>
      <dgm:spPr/>
    </dgm:pt>
    <dgm:pt modelId="{3FE89971-FBDD-46DE-A83A-DF2DE85193E0}" type="pres">
      <dgm:prSet presAssocID="{2102A18C-76AD-42CD-885B-1D876A607AF2}" presName="text_1" presStyleLbl="node1" presStyleIdx="0" presStyleCnt="5">
        <dgm:presLayoutVars>
          <dgm:bulletEnabled val="1"/>
        </dgm:presLayoutVars>
      </dgm:prSet>
      <dgm:spPr/>
    </dgm:pt>
    <dgm:pt modelId="{EFE64ACD-6CCD-4B90-BCCD-A9FB25F18ACF}" type="pres">
      <dgm:prSet presAssocID="{2102A18C-76AD-42CD-885B-1D876A607AF2}" presName="accent_1" presStyleCnt="0"/>
      <dgm:spPr/>
    </dgm:pt>
    <dgm:pt modelId="{842EF5F2-B015-4458-9B42-C430DF730C5C}" type="pres">
      <dgm:prSet presAssocID="{2102A18C-76AD-42CD-885B-1D876A607AF2}" presName="accentRepeatNode" presStyleLbl="solidFgAcc1" presStyleIdx="0" presStyleCnt="5"/>
      <dgm:spPr/>
    </dgm:pt>
    <dgm:pt modelId="{927FCF11-8658-456E-800A-230B2E91C4C9}" type="pres">
      <dgm:prSet presAssocID="{966ADBA6-3F13-46D9-B749-736B091B0216}" presName="text_2" presStyleLbl="node1" presStyleIdx="1" presStyleCnt="5">
        <dgm:presLayoutVars>
          <dgm:bulletEnabled val="1"/>
        </dgm:presLayoutVars>
      </dgm:prSet>
      <dgm:spPr/>
    </dgm:pt>
    <dgm:pt modelId="{D10FFC85-B6B3-4727-96A7-0ECD03F64B2C}" type="pres">
      <dgm:prSet presAssocID="{966ADBA6-3F13-46D9-B749-736B091B0216}" presName="accent_2" presStyleCnt="0"/>
      <dgm:spPr/>
    </dgm:pt>
    <dgm:pt modelId="{BED16CAA-3B17-4FEC-9A9E-D3E332D4ABC0}" type="pres">
      <dgm:prSet presAssocID="{966ADBA6-3F13-46D9-B749-736B091B0216}" presName="accentRepeatNode" presStyleLbl="solidFgAcc1" presStyleIdx="1" presStyleCnt="5"/>
      <dgm:spPr/>
    </dgm:pt>
    <dgm:pt modelId="{84292FCA-0B10-488B-9AB1-3EB76F1867D3}" type="pres">
      <dgm:prSet presAssocID="{91360350-87DC-457C-879E-B92ADD2C5E88}" presName="text_3" presStyleLbl="node1" presStyleIdx="2" presStyleCnt="5">
        <dgm:presLayoutVars>
          <dgm:bulletEnabled val="1"/>
        </dgm:presLayoutVars>
      </dgm:prSet>
      <dgm:spPr/>
    </dgm:pt>
    <dgm:pt modelId="{3FB112E7-3D53-4064-B4FE-9776C9EC7D05}" type="pres">
      <dgm:prSet presAssocID="{91360350-87DC-457C-879E-B92ADD2C5E88}" presName="accent_3" presStyleCnt="0"/>
      <dgm:spPr/>
    </dgm:pt>
    <dgm:pt modelId="{9D30E2BB-4D65-4F93-B17B-440F8AA5CD0B}" type="pres">
      <dgm:prSet presAssocID="{91360350-87DC-457C-879E-B92ADD2C5E88}" presName="accentRepeatNode" presStyleLbl="solidFgAcc1" presStyleIdx="2" presStyleCnt="5"/>
      <dgm:spPr/>
    </dgm:pt>
    <dgm:pt modelId="{1AC43298-4B5A-49D5-B506-95B9E5CFFCC8}" type="pres">
      <dgm:prSet presAssocID="{97447B55-A820-4B2D-BA43-2340EDE91710}" presName="text_4" presStyleLbl="node1" presStyleIdx="3" presStyleCnt="5">
        <dgm:presLayoutVars>
          <dgm:bulletEnabled val="1"/>
        </dgm:presLayoutVars>
      </dgm:prSet>
      <dgm:spPr/>
    </dgm:pt>
    <dgm:pt modelId="{5AE1A8A2-B5ED-408C-95F4-93C757C598F9}" type="pres">
      <dgm:prSet presAssocID="{97447B55-A820-4B2D-BA43-2340EDE91710}" presName="accent_4" presStyleCnt="0"/>
      <dgm:spPr/>
    </dgm:pt>
    <dgm:pt modelId="{21CEF470-16A3-43EE-8507-960F401D452D}" type="pres">
      <dgm:prSet presAssocID="{97447B55-A820-4B2D-BA43-2340EDE91710}" presName="accentRepeatNode" presStyleLbl="solidFgAcc1" presStyleIdx="3" presStyleCnt="5"/>
      <dgm:spPr/>
    </dgm:pt>
    <dgm:pt modelId="{7FD90698-9B23-4E36-9685-CE73A7A2AC89}" type="pres">
      <dgm:prSet presAssocID="{3AB6F8B6-9BB3-43A6-909E-A104FDB158EE}" presName="text_5" presStyleLbl="node1" presStyleIdx="4" presStyleCnt="5">
        <dgm:presLayoutVars>
          <dgm:bulletEnabled val="1"/>
        </dgm:presLayoutVars>
      </dgm:prSet>
      <dgm:spPr/>
    </dgm:pt>
    <dgm:pt modelId="{3A3ECFF6-AFED-47CE-A8CC-9A3C9498857B}" type="pres">
      <dgm:prSet presAssocID="{3AB6F8B6-9BB3-43A6-909E-A104FDB158EE}" presName="accent_5" presStyleCnt="0"/>
      <dgm:spPr/>
    </dgm:pt>
    <dgm:pt modelId="{6A5441F4-3771-4422-B338-0D3A3D36B2B0}" type="pres">
      <dgm:prSet presAssocID="{3AB6F8B6-9BB3-43A6-909E-A104FDB158EE}" presName="accentRepeatNode" presStyleLbl="solidFgAcc1" presStyleIdx="4" presStyleCnt="5"/>
      <dgm:spPr/>
    </dgm:pt>
  </dgm:ptLst>
  <dgm:cxnLst>
    <dgm:cxn modelId="{0FB1F518-4897-4426-8456-E9E6934466E1}" type="presOf" srcId="{3AB6F8B6-9BB3-43A6-909E-A104FDB158EE}" destId="{7FD90698-9B23-4E36-9685-CE73A7A2AC89}" srcOrd="0" destOrd="0" presId="urn:microsoft.com/office/officeart/2008/layout/VerticalCurvedList"/>
    <dgm:cxn modelId="{325C773C-857C-4BDD-BE52-D1954DF1CE18}" srcId="{3212D8CD-5D2D-45C0-9496-61A85BC55F32}" destId="{966ADBA6-3F13-46D9-B749-736B091B0216}" srcOrd="1" destOrd="0" parTransId="{E6D213A7-A276-44FD-B87A-D6340AB902F8}" sibTransId="{16CB5166-36B8-45B3-9DF4-062221A631C9}"/>
    <dgm:cxn modelId="{E7BB133E-F646-4C28-860B-22B14D0164EC}" type="presOf" srcId="{97447B55-A820-4B2D-BA43-2340EDE91710}" destId="{1AC43298-4B5A-49D5-B506-95B9E5CFFCC8}" srcOrd="0" destOrd="0" presId="urn:microsoft.com/office/officeart/2008/layout/VerticalCurvedList"/>
    <dgm:cxn modelId="{0B201274-71F9-4B03-BFF7-013F4126837D}" srcId="{3212D8CD-5D2D-45C0-9496-61A85BC55F32}" destId="{97447B55-A820-4B2D-BA43-2340EDE91710}" srcOrd="3" destOrd="0" parTransId="{AA92436D-F1EE-4378-946D-987C91F4629A}" sibTransId="{F8C45E3E-4407-40A1-97A4-3AEADB6AEA27}"/>
    <dgm:cxn modelId="{FC0D388C-ED87-474B-A628-5A4DDC317DE6}" type="presOf" srcId="{966ADBA6-3F13-46D9-B749-736B091B0216}" destId="{927FCF11-8658-456E-800A-230B2E91C4C9}" srcOrd="0" destOrd="0" presId="urn:microsoft.com/office/officeart/2008/layout/VerticalCurvedList"/>
    <dgm:cxn modelId="{A3E7F28D-DDBB-4D6F-A33D-C57A93773EC1}" srcId="{3212D8CD-5D2D-45C0-9496-61A85BC55F32}" destId="{2102A18C-76AD-42CD-885B-1D876A607AF2}" srcOrd="0" destOrd="0" parTransId="{2978E81F-E77E-4F17-8531-52ADDCCCEE3B}" sibTransId="{0555EA9D-921C-48DA-AAD2-71FFA017E28D}"/>
    <dgm:cxn modelId="{377602B7-A3C3-4151-938B-CDD61CA63F66}" type="presOf" srcId="{2102A18C-76AD-42CD-885B-1D876A607AF2}" destId="{3FE89971-FBDD-46DE-A83A-DF2DE85193E0}" srcOrd="0" destOrd="0" presId="urn:microsoft.com/office/officeart/2008/layout/VerticalCurvedList"/>
    <dgm:cxn modelId="{4FACCFBE-821C-4E8A-9A88-46F7D6C47100}" type="presOf" srcId="{91360350-87DC-457C-879E-B92ADD2C5E88}" destId="{84292FCA-0B10-488B-9AB1-3EB76F1867D3}" srcOrd="0" destOrd="0" presId="urn:microsoft.com/office/officeart/2008/layout/VerticalCurvedList"/>
    <dgm:cxn modelId="{5E5F0ACC-C008-48A3-B0CF-4B315D955859}" type="presOf" srcId="{0555EA9D-921C-48DA-AAD2-71FFA017E28D}" destId="{664EAC86-847C-449C-A3E0-BEA1625F97F5}" srcOrd="0" destOrd="0" presId="urn:microsoft.com/office/officeart/2008/layout/VerticalCurvedList"/>
    <dgm:cxn modelId="{DEEA21E0-7B3C-4F02-844A-B3AA2D386C5C}" type="presOf" srcId="{3212D8CD-5D2D-45C0-9496-61A85BC55F32}" destId="{E89EA4F5-5855-4E9F-A841-FC2F662D68F8}" srcOrd="0" destOrd="0" presId="urn:microsoft.com/office/officeart/2008/layout/VerticalCurvedList"/>
    <dgm:cxn modelId="{7946D0E8-7D30-44ED-8177-F04AD472A43A}" srcId="{3212D8CD-5D2D-45C0-9496-61A85BC55F32}" destId="{3AB6F8B6-9BB3-43A6-909E-A104FDB158EE}" srcOrd="4" destOrd="0" parTransId="{4084646A-3C95-4691-85C4-A310032F772B}" sibTransId="{E63530F7-1596-490D-9A37-AF55D530BBC3}"/>
    <dgm:cxn modelId="{78E92BEA-C552-4758-9ECA-B99DB2792419}" srcId="{3212D8CD-5D2D-45C0-9496-61A85BC55F32}" destId="{91360350-87DC-457C-879E-B92ADD2C5E88}" srcOrd="2" destOrd="0" parTransId="{F1C39BED-AE99-446D-B4D8-BBEBADAFB43E}" sibTransId="{CEBA9849-E6C2-4594-B722-7A37F306B2E7}"/>
    <dgm:cxn modelId="{AEEA804B-C129-48A1-A28D-155E8B1C8124}" type="presParOf" srcId="{E89EA4F5-5855-4E9F-A841-FC2F662D68F8}" destId="{94A0FB83-A9E5-43AF-B773-67B98D753F51}" srcOrd="0" destOrd="0" presId="urn:microsoft.com/office/officeart/2008/layout/VerticalCurvedList"/>
    <dgm:cxn modelId="{DCE8C77A-B8B0-46F5-A38A-AD620EFF0A88}" type="presParOf" srcId="{94A0FB83-A9E5-43AF-B773-67B98D753F51}" destId="{763B80DD-44B0-45AE-94FB-EBCE89B1FC6B}" srcOrd="0" destOrd="0" presId="urn:microsoft.com/office/officeart/2008/layout/VerticalCurvedList"/>
    <dgm:cxn modelId="{57F5443A-F035-4F72-B904-50308524CC38}" type="presParOf" srcId="{763B80DD-44B0-45AE-94FB-EBCE89B1FC6B}" destId="{8875E08D-0616-4633-8D7C-F35CA482C84C}" srcOrd="0" destOrd="0" presId="urn:microsoft.com/office/officeart/2008/layout/VerticalCurvedList"/>
    <dgm:cxn modelId="{D7C02BAC-8F23-493D-B228-D4B891851398}" type="presParOf" srcId="{763B80DD-44B0-45AE-94FB-EBCE89B1FC6B}" destId="{664EAC86-847C-449C-A3E0-BEA1625F97F5}" srcOrd="1" destOrd="0" presId="urn:microsoft.com/office/officeart/2008/layout/VerticalCurvedList"/>
    <dgm:cxn modelId="{460D1913-0523-4165-8265-529A0165C7E6}" type="presParOf" srcId="{763B80DD-44B0-45AE-94FB-EBCE89B1FC6B}" destId="{FF73E980-5875-4757-9B52-201093239236}" srcOrd="2" destOrd="0" presId="urn:microsoft.com/office/officeart/2008/layout/VerticalCurvedList"/>
    <dgm:cxn modelId="{C84BD5A9-0724-48D9-8FF9-0DE1632910C0}" type="presParOf" srcId="{763B80DD-44B0-45AE-94FB-EBCE89B1FC6B}" destId="{7119629C-822A-4E2F-8545-277502854D16}" srcOrd="3" destOrd="0" presId="urn:microsoft.com/office/officeart/2008/layout/VerticalCurvedList"/>
    <dgm:cxn modelId="{B17D89FB-9AE3-43D9-8BFD-244DDA9E362D}" type="presParOf" srcId="{94A0FB83-A9E5-43AF-B773-67B98D753F51}" destId="{3FE89971-FBDD-46DE-A83A-DF2DE85193E0}" srcOrd="1" destOrd="0" presId="urn:microsoft.com/office/officeart/2008/layout/VerticalCurvedList"/>
    <dgm:cxn modelId="{7EFD5A17-A7E6-4272-889E-3C4EA95C8A88}" type="presParOf" srcId="{94A0FB83-A9E5-43AF-B773-67B98D753F51}" destId="{EFE64ACD-6CCD-4B90-BCCD-A9FB25F18ACF}" srcOrd="2" destOrd="0" presId="urn:microsoft.com/office/officeart/2008/layout/VerticalCurvedList"/>
    <dgm:cxn modelId="{0010ACB9-1B48-48C1-8415-F767F0893A5F}" type="presParOf" srcId="{EFE64ACD-6CCD-4B90-BCCD-A9FB25F18ACF}" destId="{842EF5F2-B015-4458-9B42-C430DF730C5C}" srcOrd="0" destOrd="0" presId="urn:microsoft.com/office/officeart/2008/layout/VerticalCurvedList"/>
    <dgm:cxn modelId="{6E1B1BAB-A9B5-4433-810C-DE7336CA81B5}" type="presParOf" srcId="{94A0FB83-A9E5-43AF-B773-67B98D753F51}" destId="{927FCF11-8658-456E-800A-230B2E91C4C9}" srcOrd="3" destOrd="0" presId="urn:microsoft.com/office/officeart/2008/layout/VerticalCurvedList"/>
    <dgm:cxn modelId="{ABCD1C88-3048-4C67-9127-381493328762}" type="presParOf" srcId="{94A0FB83-A9E5-43AF-B773-67B98D753F51}" destId="{D10FFC85-B6B3-4727-96A7-0ECD03F64B2C}" srcOrd="4" destOrd="0" presId="urn:microsoft.com/office/officeart/2008/layout/VerticalCurvedList"/>
    <dgm:cxn modelId="{A8D518EC-49C6-4C87-9D04-4BB6C0E20652}" type="presParOf" srcId="{D10FFC85-B6B3-4727-96A7-0ECD03F64B2C}" destId="{BED16CAA-3B17-4FEC-9A9E-D3E332D4ABC0}" srcOrd="0" destOrd="0" presId="urn:microsoft.com/office/officeart/2008/layout/VerticalCurvedList"/>
    <dgm:cxn modelId="{A9977C47-C1B7-43E4-B334-61D2C9D7A039}" type="presParOf" srcId="{94A0FB83-A9E5-43AF-B773-67B98D753F51}" destId="{84292FCA-0B10-488B-9AB1-3EB76F1867D3}" srcOrd="5" destOrd="0" presId="urn:microsoft.com/office/officeart/2008/layout/VerticalCurvedList"/>
    <dgm:cxn modelId="{A9CF0B3E-5597-46F5-888D-56A65F05A746}" type="presParOf" srcId="{94A0FB83-A9E5-43AF-B773-67B98D753F51}" destId="{3FB112E7-3D53-4064-B4FE-9776C9EC7D05}" srcOrd="6" destOrd="0" presId="urn:microsoft.com/office/officeart/2008/layout/VerticalCurvedList"/>
    <dgm:cxn modelId="{D96DE796-39F6-4495-B94F-36E98B2351D1}" type="presParOf" srcId="{3FB112E7-3D53-4064-B4FE-9776C9EC7D05}" destId="{9D30E2BB-4D65-4F93-B17B-440F8AA5CD0B}" srcOrd="0" destOrd="0" presId="urn:microsoft.com/office/officeart/2008/layout/VerticalCurvedList"/>
    <dgm:cxn modelId="{89EC28F3-CC1A-4150-9325-B36725A6E452}" type="presParOf" srcId="{94A0FB83-A9E5-43AF-B773-67B98D753F51}" destId="{1AC43298-4B5A-49D5-B506-95B9E5CFFCC8}" srcOrd="7" destOrd="0" presId="urn:microsoft.com/office/officeart/2008/layout/VerticalCurvedList"/>
    <dgm:cxn modelId="{771BC5D6-C32E-4718-ABE8-15C48A52B116}" type="presParOf" srcId="{94A0FB83-A9E5-43AF-B773-67B98D753F51}" destId="{5AE1A8A2-B5ED-408C-95F4-93C757C598F9}" srcOrd="8" destOrd="0" presId="urn:microsoft.com/office/officeart/2008/layout/VerticalCurvedList"/>
    <dgm:cxn modelId="{A22B287B-1943-411F-8008-2C249AF5EFEF}" type="presParOf" srcId="{5AE1A8A2-B5ED-408C-95F4-93C757C598F9}" destId="{21CEF470-16A3-43EE-8507-960F401D452D}" srcOrd="0" destOrd="0" presId="urn:microsoft.com/office/officeart/2008/layout/VerticalCurvedList"/>
    <dgm:cxn modelId="{A3D3DF96-0D85-4F06-B635-841D394F8AFE}" type="presParOf" srcId="{94A0FB83-A9E5-43AF-B773-67B98D753F51}" destId="{7FD90698-9B23-4E36-9685-CE73A7A2AC89}" srcOrd="9" destOrd="0" presId="urn:microsoft.com/office/officeart/2008/layout/VerticalCurvedList"/>
    <dgm:cxn modelId="{8A710A5D-111D-4ECD-A692-298C60A5AEB1}" type="presParOf" srcId="{94A0FB83-A9E5-43AF-B773-67B98D753F51}" destId="{3A3ECFF6-AFED-47CE-A8CC-9A3C9498857B}" srcOrd="10" destOrd="0" presId="urn:microsoft.com/office/officeart/2008/layout/VerticalCurvedList"/>
    <dgm:cxn modelId="{1D22B224-6D9E-40EC-8AA7-9CCEF773C62A}" type="presParOf" srcId="{3A3ECFF6-AFED-47CE-A8CC-9A3C9498857B}" destId="{6A5441F4-3771-4422-B338-0D3A3D36B2B0}"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4EAC86-847C-449C-A3E0-BEA1625F97F5}">
      <dsp:nvSpPr>
        <dsp:cNvPr id="0" name=""/>
        <dsp:cNvSpPr/>
      </dsp:nvSpPr>
      <dsp:spPr>
        <a:xfrm>
          <a:off x="-5796695" y="-887198"/>
          <a:ext cx="6901133" cy="6901133"/>
        </a:xfrm>
        <a:prstGeom prst="blockArc">
          <a:avLst>
            <a:gd name="adj1" fmla="val 18900000"/>
            <a:gd name="adj2" fmla="val 2700000"/>
            <a:gd name="adj3" fmla="val 313"/>
          </a:avLst>
        </a:prstGeom>
        <a:noFill/>
        <a:ln w="19050" cap="rnd" cmpd="sng" algn="ctr">
          <a:solidFill>
            <a:schemeClr val="accent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FE89971-FBDD-46DE-A83A-DF2DE85193E0}">
      <dsp:nvSpPr>
        <dsp:cNvPr id="0" name=""/>
        <dsp:cNvSpPr/>
      </dsp:nvSpPr>
      <dsp:spPr>
        <a:xfrm>
          <a:off x="482741" y="320318"/>
          <a:ext cx="9967710" cy="64104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831" tIns="71120" rIns="71120" bIns="71120" numCol="1" spcCol="1270" anchor="ctr" anchorCtr="0">
          <a:noAutofit/>
        </a:bodyPr>
        <a:lstStyle/>
        <a:p>
          <a:pPr marL="0" lvl="0" indent="0" algn="ctr" defTabSz="1244600">
            <a:lnSpc>
              <a:spcPct val="90000"/>
            </a:lnSpc>
            <a:spcBef>
              <a:spcPct val="0"/>
            </a:spcBef>
            <a:spcAft>
              <a:spcPct val="35000"/>
            </a:spcAft>
            <a:buNone/>
          </a:pPr>
          <a:r>
            <a:rPr lang="fr-FR" sz="2800" b="1" kern="1200" dirty="0">
              <a:latin typeface="Times New Roman" panose="02020603050405020304" pitchFamily="18" charset="0"/>
              <a:cs typeface="Times New Roman" panose="02020603050405020304" pitchFamily="18" charset="0"/>
            </a:rPr>
            <a:t>Introduction</a:t>
          </a:r>
          <a:endParaRPr lang="fr-FR" sz="2800" kern="1200" dirty="0">
            <a:latin typeface="Times New Roman" panose="02020603050405020304" pitchFamily="18" charset="0"/>
            <a:cs typeface="Times New Roman" panose="02020603050405020304" pitchFamily="18" charset="0"/>
          </a:endParaRPr>
        </a:p>
      </dsp:txBody>
      <dsp:txXfrm>
        <a:off x="482741" y="320318"/>
        <a:ext cx="9967710" cy="641047"/>
      </dsp:txXfrm>
    </dsp:sp>
    <dsp:sp modelId="{842EF5F2-B015-4458-9B42-C430DF730C5C}">
      <dsp:nvSpPr>
        <dsp:cNvPr id="0" name=""/>
        <dsp:cNvSpPr/>
      </dsp:nvSpPr>
      <dsp:spPr>
        <a:xfrm>
          <a:off x="82087" y="240187"/>
          <a:ext cx="801308" cy="801308"/>
        </a:xfrm>
        <a:prstGeom prst="ellipse">
          <a:avLst/>
        </a:prstGeom>
        <a:solidFill>
          <a:schemeClr val="lt1">
            <a:hueOff val="0"/>
            <a:satOff val="0"/>
            <a:lumOff val="0"/>
            <a:alphaOff val="0"/>
          </a:schemeClr>
        </a:soli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27FCF11-8658-456E-800A-230B2E91C4C9}">
      <dsp:nvSpPr>
        <dsp:cNvPr id="0" name=""/>
        <dsp:cNvSpPr/>
      </dsp:nvSpPr>
      <dsp:spPr>
        <a:xfrm>
          <a:off x="942097" y="1281581"/>
          <a:ext cx="9508354" cy="64104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831" tIns="71120" rIns="71120" bIns="71120" numCol="1" spcCol="1270" anchor="ctr" anchorCtr="0">
          <a:noAutofit/>
        </a:bodyPr>
        <a:lstStyle/>
        <a:p>
          <a:pPr marL="0" lvl="0" indent="0" algn="ctr" defTabSz="1244600">
            <a:lnSpc>
              <a:spcPct val="90000"/>
            </a:lnSpc>
            <a:spcBef>
              <a:spcPct val="0"/>
            </a:spcBef>
            <a:spcAft>
              <a:spcPct val="35000"/>
            </a:spcAft>
            <a:buNone/>
          </a:pPr>
          <a:r>
            <a:rPr lang="fr-FR" sz="2800" b="1" kern="1200" dirty="0">
              <a:latin typeface="Times New Roman" panose="02020603050405020304" pitchFamily="18" charset="0"/>
              <a:cs typeface="Times New Roman" panose="02020603050405020304" pitchFamily="18" charset="0"/>
            </a:rPr>
            <a:t>Contexte général et problématique de la recherche</a:t>
          </a:r>
        </a:p>
      </dsp:txBody>
      <dsp:txXfrm>
        <a:off x="942097" y="1281581"/>
        <a:ext cx="9508354" cy="641047"/>
      </dsp:txXfrm>
    </dsp:sp>
    <dsp:sp modelId="{BED16CAA-3B17-4FEC-9A9E-D3E332D4ABC0}">
      <dsp:nvSpPr>
        <dsp:cNvPr id="0" name=""/>
        <dsp:cNvSpPr/>
      </dsp:nvSpPr>
      <dsp:spPr>
        <a:xfrm>
          <a:off x="541442" y="1201450"/>
          <a:ext cx="801308" cy="801308"/>
        </a:xfrm>
        <a:prstGeom prst="ellipse">
          <a:avLst/>
        </a:prstGeom>
        <a:solidFill>
          <a:schemeClr val="lt1">
            <a:hueOff val="0"/>
            <a:satOff val="0"/>
            <a:lumOff val="0"/>
            <a:alphaOff val="0"/>
          </a:schemeClr>
        </a:soli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84292FCA-0B10-488B-9AB1-3EB76F1867D3}">
      <dsp:nvSpPr>
        <dsp:cNvPr id="0" name=""/>
        <dsp:cNvSpPr/>
      </dsp:nvSpPr>
      <dsp:spPr>
        <a:xfrm>
          <a:off x="1083082" y="2242844"/>
          <a:ext cx="9367369" cy="64104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831" tIns="71120" rIns="71120" bIns="71120" numCol="1" spcCol="1270" anchor="ctr" anchorCtr="0">
          <a:noAutofit/>
        </a:bodyPr>
        <a:lstStyle/>
        <a:p>
          <a:pPr marL="0" lvl="0" indent="0" algn="ctr" defTabSz="1244600">
            <a:lnSpc>
              <a:spcPct val="90000"/>
            </a:lnSpc>
            <a:spcBef>
              <a:spcPct val="0"/>
            </a:spcBef>
            <a:spcAft>
              <a:spcPct val="35000"/>
            </a:spcAft>
            <a:buNone/>
          </a:pPr>
          <a:r>
            <a:rPr lang="fr-FR" sz="2800" b="1" kern="1200" dirty="0">
              <a:latin typeface="Times New Roman" panose="02020603050405020304" pitchFamily="18" charset="0"/>
              <a:cs typeface="Times New Roman" panose="02020603050405020304" pitchFamily="18" charset="0"/>
            </a:rPr>
            <a:t>Aperçu théorique des principaux concepts</a:t>
          </a:r>
        </a:p>
      </dsp:txBody>
      <dsp:txXfrm>
        <a:off x="1083082" y="2242844"/>
        <a:ext cx="9367369" cy="641047"/>
      </dsp:txXfrm>
    </dsp:sp>
    <dsp:sp modelId="{9D30E2BB-4D65-4F93-B17B-440F8AA5CD0B}">
      <dsp:nvSpPr>
        <dsp:cNvPr id="0" name=""/>
        <dsp:cNvSpPr/>
      </dsp:nvSpPr>
      <dsp:spPr>
        <a:xfrm>
          <a:off x="682427" y="2162713"/>
          <a:ext cx="801308" cy="801308"/>
        </a:xfrm>
        <a:prstGeom prst="ellipse">
          <a:avLst/>
        </a:prstGeom>
        <a:solidFill>
          <a:schemeClr val="lt1">
            <a:hueOff val="0"/>
            <a:satOff val="0"/>
            <a:lumOff val="0"/>
            <a:alphaOff val="0"/>
          </a:schemeClr>
        </a:soli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1AC43298-4B5A-49D5-B506-95B9E5CFFCC8}">
      <dsp:nvSpPr>
        <dsp:cNvPr id="0" name=""/>
        <dsp:cNvSpPr/>
      </dsp:nvSpPr>
      <dsp:spPr>
        <a:xfrm>
          <a:off x="942097" y="3204107"/>
          <a:ext cx="9508354" cy="64104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831" tIns="71120" rIns="71120" bIns="71120" numCol="1" spcCol="1270" anchor="ctr" anchorCtr="0">
          <a:noAutofit/>
        </a:bodyPr>
        <a:lstStyle/>
        <a:p>
          <a:pPr marL="0" lvl="0" indent="0" algn="ctr" defTabSz="1244600">
            <a:lnSpc>
              <a:spcPct val="90000"/>
            </a:lnSpc>
            <a:spcBef>
              <a:spcPct val="0"/>
            </a:spcBef>
            <a:spcAft>
              <a:spcPct val="35000"/>
            </a:spcAft>
            <a:buNone/>
          </a:pPr>
          <a:r>
            <a:rPr lang="fr-FR" sz="2800" b="1" kern="1200" dirty="0">
              <a:latin typeface="Times New Roman" panose="02020603050405020304" pitchFamily="18" charset="0"/>
              <a:cs typeface="Times New Roman" panose="02020603050405020304" pitchFamily="18" charset="0"/>
            </a:rPr>
            <a:t>Convergences et divergences des deux concepts </a:t>
          </a:r>
          <a:endParaRPr lang="fr-FR" sz="2800" kern="1200" dirty="0">
            <a:latin typeface="Times New Roman" panose="02020603050405020304" pitchFamily="18" charset="0"/>
            <a:cs typeface="Times New Roman" panose="02020603050405020304" pitchFamily="18" charset="0"/>
          </a:endParaRPr>
        </a:p>
      </dsp:txBody>
      <dsp:txXfrm>
        <a:off x="942097" y="3204107"/>
        <a:ext cx="9508354" cy="641047"/>
      </dsp:txXfrm>
    </dsp:sp>
    <dsp:sp modelId="{21CEF470-16A3-43EE-8507-960F401D452D}">
      <dsp:nvSpPr>
        <dsp:cNvPr id="0" name=""/>
        <dsp:cNvSpPr/>
      </dsp:nvSpPr>
      <dsp:spPr>
        <a:xfrm>
          <a:off x="541442" y="3123976"/>
          <a:ext cx="801308" cy="801308"/>
        </a:xfrm>
        <a:prstGeom prst="ellipse">
          <a:avLst/>
        </a:prstGeom>
        <a:solidFill>
          <a:schemeClr val="lt1">
            <a:hueOff val="0"/>
            <a:satOff val="0"/>
            <a:lumOff val="0"/>
            <a:alphaOff val="0"/>
          </a:schemeClr>
        </a:soli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FD90698-9B23-4E36-9685-CE73A7A2AC89}">
      <dsp:nvSpPr>
        <dsp:cNvPr id="0" name=""/>
        <dsp:cNvSpPr/>
      </dsp:nvSpPr>
      <dsp:spPr>
        <a:xfrm>
          <a:off x="482741" y="4165370"/>
          <a:ext cx="9967710" cy="64104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831" tIns="71120" rIns="71120" bIns="71120" numCol="1" spcCol="1270" anchor="ctr" anchorCtr="0">
          <a:noAutofit/>
        </a:bodyPr>
        <a:lstStyle/>
        <a:p>
          <a:pPr marL="0" lvl="0" indent="0" algn="ctr" defTabSz="1244600">
            <a:lnSpc>
              <a:spcPct val="90000"/>
            </a:lnSpc>
            <a:spcBef>
              <a:spcPct val="0"/>
            </a:spcBef>
            <a:spcAft>
              <a:spcPct val="35000"/>
            </a:spcAft>
            <a:buNone/>
          </a:pPr>
          <a:r>
            <a:rPr lang="fr-FR" sz="2800" b="1" kern="1200" dirty="0">
              <a:latin typeface="Times New Roman" panose="02020603050405020304" pitchFamily="18" charset="0"/>
              <a:cs typeface="Times New Roman" panose="02020603050405020304" pitchFamily="18" charset="0"/>
            </a:rPr>
            <a:t>Conclusion</a:t>
          </a:r>
          <a:endParaRPr lang="fr-FR" sz="2800" kern="1200" dirty="0">
            <a:latin typeface="Times New Roman" panose="02020603050405020304" pitchFamily="18" charset="0"/>
            <a:cs typeface="Times New Roman" panose="02020603050405020304" pitchFamily="18" charset="0"/>
          </a:endParaRPr>
        </a:p>
      </dsp:txBody>
      <dsp:txXfrm>
        <a:off x="482741" y="4165370"/>
        <a:ext cx="9967710" cy="641047"/>
      </dsp:txXfrm>
    </dsp:sp>
    <dsp:sp modelId="{6A5441F4-3771-4422-B338-0D3A3D36B2B0}">
      <dsp:nvSpPr>
        <dsp:cNvPr id="0" name=""/>
        <dsp:cNvSpPr/>
      </dsp:nvSpPr>
      <dsp:spPr>
        <a:xfrm>
          <a:off x="82087" y="4085239"/>
          <a:ext cx="801308" cy="801308"/>
        </a:xfrm>
        <a:prstGeom prst="ellipse">
          <a:avLst/>
        </a:prstGeom>
        <a:solidFill>
          <a:schemeClr val="lt1">
            <a:hueOff val="0"/>
            <a:satOff val="0"/>
            <a:lumOff val="0"/>
            <a:alphaOff val="0"/>
          </a:schemeClr>
        </a:soli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3A17C8-B833-4E8D-B073-BBC1F6C5A254}" type="datetimeFigureOut">
              <a:rPr lang="fr-FR" smtClean="0"/>
              <a:t>03/05/2023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15918A-2944-4271-BF38-B098233C1E7B}" type="slidenum">
              <a:rPr lang="fr-FR" smtClean="0"/>
              <a:t>‹#›</a:t>
            </a:fld>
            <a:endParaRPr lang="fr-FR"/>
          </a:p>
        </p:txBody>
      </p:sp>
    </p:spTree>
    <p:extLst>
      <p:ext uri="{BB962C8B-B14F-4D97-AF65-F5344CB8AC3E}">
        <p14:creationId xmlns:p14="http://schemas.microsoft.com/office/powerpoint/2010/main" val="372363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869989-EB00-4EE7-BCB5-25BDC5BB29F8}" type="slidenum">
              <a:rPr lang="en-US" smtClean="0"/>
              <a:pPr/>
              <a:t>2</a:t>
            </a:fld>
            <a:endParaRPr lang="en-US"/>
          </a:p>
        </p:txBody>
      </p:sp>
    </p:spTree>
    <p:extLst>
      <p:ext uri="{BB962C8B-B14F-4D97-AF65-F5344CB8AC3E}">
        <p14:creationId xmlns:p14="http://schemas.microsoft.com/office/powerpoint/2010/main" val="19336293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11</a:t>
            </a:fld>
            <a:endParaRPr lang="fr-FR"/>
          </a:p>
        </p:txBody>
      </p:sp>
    </p:spTree>
    <p:extLst>
      <p:ext uri="{BB962C8B-B14F-4D97-AF65-F5344CB8AC3E}">
        <p14:creationId xmlns:p14="http://schemas.microsoft.com/office/powerpoint/2010/main" val="40774574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12</a:t>
            </a:fld>
            <a:endParaRPr lang="fr-FR"/>
          </a:p>
        </p:txBody>
      </p:sp>
    </p:spTree>
    <p:extLst>
      <p:ext uri="{BB962C8B-B14F-4D97-AF65-F5344CB8AC3E}">
        <p14:creationId xmlns:p14="http://schemas.microsoft.com/office/powerpoint/2010/main" val="15252884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13</a:t>
            </a:fld>
            <a:endParaRPr lang="fr-FR"/>
          </a:p>
        </p:txBody>
      </p:sp>
    </p:spTree>
    <p:extLst>
      <p:ext uri="{BB962C8B-B14F-4D97-AF65-F5344CB8AC3E}">
        <p14:creationId xmlns:p14="http://schemas.microsoft.com/office/powerpoint/2010/main" val="14201706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14</a:t>
            </a:fld>
            <a:endParaRPr lang="fr-FR"/>
          </a:p>
        </p:txBody>
      </p:sp>
    </p:spTree>
    <p:extLst>
      <p:ext uri="{BB962C8B-B14F-4D97-AF65-F5344CB8AC3E}">
        <p14:creationId xmlns:p14="http://schemas.microsoft.com/office/powerpoint/2010/main" val="22614668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6031662-52E2-489E-A536-F8574A69AB32}" type="slidenum">
              <a:rPr lang="fr-FR" smtClean="0"/>
              <a:pPr/>
              <a:t>15</a:t>
            </a:fld>
            <a:endParaRPr lang="fr-FR"/>
          </a:p>
        </p:txBody>
      </p:sp>
    </p:spTree>
    <p:extLst>
      <p:ext uri="{BB962C8B-B14F-4D97-AF65-F5344CB8AC3E}">
        <p14:creationId xmlns:p14="http://schemas.microsoft.com/office/powerpoint/2010/main" val="368811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3</a:t>
            </a:fld>
            <a:endParaRPr lang="fr-FR"/>
          </a:p>
        </p:txBody>
      </p:sp>
    </p:spTree>
    <p:extLst>
      <p:ext uri="{BB962C8B-B14F-4D97-AF65-F5344CB8AC3E}">
        <p14:creationId xmlns:p14="http://schemas.microsoft.com/office/powerpoint/2010/main" val="96300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4</a:t>
            </a:fld>
            <a:endParaRPr lang="fr-FR"/>
          </a:p>
        </p:txBody>
      </p:sp>
    </p:spTree>
    <p:extLst>
      <p:ext uri="{BB962C8B-B14F-4D97-AF65-F5344CB8AC3E}">
        <p14:creationId xmlns:p14="http://schemas.microsoft.com/office/powerpoint/2010/main" val="3944054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5</a:t>
            </a:fld>
            <a:endParaRPr lang="fr-FR"/>
          </a:p>
        </p:txBody>
      </p:sp>
    </p:spTree>
    <p:extLst>
      <p:ext uri="{BB962C8B-B14F-4D97-AF65-F5344CB8AC3E}">
        <p14:creationId xmlns:p14="http://schemas.microsoft.com/office/powerpoint/2010/main" val="481053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6</a:t>
            </a:fld>
            <a:endParaRPr lang="fr-FR"/>
          </a:p>
        </p:txBody>
      </p:sp>
    </p:spTree>
    <p:extLst>
      <p:ext uri="{BB962C8B-B14F-4D97-AF65-F5344CB8AC3E}">
        <p14:creationId xmlns:p14="http://schemas.microsoft.com/office/powerpoint/2010/main" val="22201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7</a:t>
            </a:fld>
            <a:endParaRPr lang="fr-FR"/>
          </a:p>
        </p:txBody>
      </p:sp>
    </p:spTree>
    <p:extLst>
      <p:ext uri="{BB962C8B-B14F-4D97-AF65-F5344CB8AC3E}">
        <p14:creationId xmlns:p14="http://schemas.microsoft.com/office/powerpoint/2010/main" val="1571400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8</a:t>
            </a:fld>
            <a:endParaRPr lang="fr-FR"/>
          </a:p>
        </p:txBody>
      </p:sp>
    </p:spTree>
    <p:extLst>
      <p:ext uri="{BB962C8B-B14F-4D97-AF65-F5344CB8AC3E}">
        <p14:creationId xmlns:p14="http://schemas.microsoft.com/office/powerpoint/2010/main" val="196727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9</a:t>
            </a:fld>
            <a:endParaRPr lang="fr-FR"/>
          </a:p>
        </p:txBody>
      </p:sp>
    </p:spTree>
    <p:extLst>
      <p:ext uri="{BB962C8B-B14F-4D97-AF65-F5344CB8AC3E}">
        <p14:creationId xmlns:p14="http://schemas.microsoft.com/office/powerpoint/2010/main" val="1573765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515918A-2944-4271-BF38-B098233C1E7B}" type="slidenum">
              <a:rPr lang="fr-FR" smtClean="0"/>
              <a:t>10</a:t>
            </a:fld>
            <a:endParaRPr lang="fr-FR"/>
          </a:p>
        </p:txBody>
      </p:sp>
    </p:spTree>
    <p:extLst>
      <p:ext uri="{BB962C8B-B14F-4D97-AF65-F5344CB8AC3E}">
        <p14:creationId xmlns:p14="http://schemas.microsoft.com/office/powerpoint/2010/main" val="3605032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52C34">
              <a:alpha val="70000"/>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4706"/>
            </a:srgb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rgbClr val="052C34">
              <a:alpha val="84706"/>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507067" y="2404534"/>
            <a:ext cx="7766936" cy="1646302"/>
          </a:xfrm>
        </p:spPr>
        <p:txBody>
          <a:bodyPr anchor="b">
            <a:noAutofit/>
          </a:bodyPr>
          <a:lstStyle>
            <a:lvl1pPr algn="r">
              <a:defRPr sz="5400">
                <a:solidFill>
                  <a:srgbClr val="052C34"/>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rgbClr val="052C3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751439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613175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81639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475591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79568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296006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168547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04734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52C34"/>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52C3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389644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875071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70812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49492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437389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87752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492969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577356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8"/>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5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5"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rgbClr val="084450">
              <a:alpha val="85000"/>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45DEF1B-B4B9-4258-9044-B025F3EAA999}" type="datetimeFigureOut">
              <a:rPr lang="en-US" smtClean="0"/>
              <a:t>5/3/2023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C4AC45-F167-457F-AF5A-70E55A853683}" type="slidenum">
              <a:rPr lang="en-US" smtClean="0"/>
              <a:t>‹#›</a:t>
            </a:fld>
            <a:endParaRPr lang="en-US" dirty="0"/>
          </a:p>
        </p:txBody>
      </p:sp>
    </p:spTree>
    <p:extLst>
      <p:ext uri="{BB962C8B-B14F-4D97-AF65-F5344CB8AC3E}">
        <p14:creationId xmlns:p14="http://schemas.microsoft.com/office/powerpoint/2010/main" val="383167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rgbClr val="052C34"/>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717C95-9903-4188-8F64-626D1C4CB9CB}"/>
              </a:ext>
            </a:extLst>
          </p:cNvPr>
          <p:cNvSpPr>
            <a:spLocks noGrp="1"/>
          </p:cNvSpPr>
          <p:nvPr>
            <p:ph type="subTitle" idx="1"/>
          </p:nvPr>
        </p:nvSpPr>
        <p:spPr>
          <a:xfrm>
            <a:off x="1116203" y="4883306"/>
            <a:ext cx="8721966" cy="1303325"/>
          </a:xfrm>
        </p:spPr>
        <p:txBody>
          <a:bodyPr>
            <a:noAutofit/>
          </a:bodyPr>
          <a:lstStyle/>
          <a:p>
            <a:pPr algn="ctr">
              <a:spcBef>
                <a:spcPts val="600"/>
              </a:spcBef>
              <a:spcAft>
                <a:spcPts val="600"/>
              </a:spcAft>
            </a:pPr>
            <a:r>
              <a:rPr lang="fr-FR" sz="16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El Abidi Ayoub, Messaoudi Abdelaziz</a:t>
            </a:r>
            <a:endParaRPr lang="fr-FR" sz="1600" dirty="0">
              <a:solidFill>
                <a:schemeClr val="tx1"/>
              </a:solidFill>
              <a:latin typeface="Times New Roman" panose="02020603050405020304" pitchFamily="18" charset="0"/>
              <a:ea typeface="Times New Roman" panose="02020603050405020304" pitchFamily="18" charset="0"/>
            </a:endParaRPr>
          </a:p>
          <a:p>
            <a:pPr algn="ctr"/>
            <a:r>
              <a:rPr lang="fr-FR" sz="16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Laboratoire de Recherche en Entreprenariat, Finance et Management des organisations (</a:t>
            </a:r>
            <a:r>
              <a:rPr lang="fr-FR" sz="1600" i="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LAREFMO</a:t>
            </a:r>
            <a:r>
              <a:rPr lang="fr-FR" sz="16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fr-FR" sz="1600" dirty="0">
              <a:solidFill>
                <a:schemeClr val="tx1"/>
              </a:solidFill>
              <a:latin typeface="Times New Roman" panose="02020603050405020304" pitchFamily="18" charset="0"/>
              <a:ea typeface="Calibri" panose="020F0502020204030204" pitchFamily="34" charset="0"/>
              <a:cs typeface="Arial" panose="020B0604020202020204" pitchFamily="34" charset="0"/>
            </a:endParaRPr>
          </a:p>
          <a:p>
            <a:pPr algn="ctr"/>
            <a:r>
              <a:rPr lang="fr-FR" sz="16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Faculté des sciences juridiques économiques e sociales</a:t>
            </a:r>
            <a:r>
              <a:rPr lang="fr-FR" sz="1600" dirty="0">
                <a:solidFill>
                  <a:schemeClr val="tx1"/>
                </a:solidFill>
                <a:latin typeface="Times New Roman" panose="02020603050405020304" pitchFamily="18" charset="0"/>
                <a:ea typeface="Times New Roman" panose="02020603050405020304" pitchFamily="18" charset="0"/>
                <a:cs typeface="Arial" panose="020B0604020202020204" pitchFamily="34" charset="0"/>
              </a:rPr>
              <a:t> -</a:t>
            </a:r>
            <a:r>
              <a:rPr lang="fr-FR" sz="16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Université IBN Zohr- Maroc</a:t>
            </a:r>
            <a:endParaRPr lang="fr-FR" sz="1600" i="1" dirty="0">
              <a:solidFill>
                <a:schemeClr val="tx1"/>
              </a:solidFill>
              <a:latin typeface="Times New Roman" panose="02020603050405020304" pitchFamily="18" charset="0"/>
              <a:ea typeface="Times New Roman" panose="02020603050405020304" pitchFamily="18" charset="0"/>
            </a:endParaRPr>
          </a:p>
        </p:txBody>
      </p:sp>
      <p:grpSp>
        <p:nvGrpSpPr>
          <p:cNvPr id="4" name="Group 3">
            <a:extLst>
              <a:ext uri="{FF2B5EF4-FFF2-40B4-BE49-F238E27FC236}">
                <a16:creationId xmlns:a16="http://schemas.microsoft.com/office/drawing/2014/main" id="{CB8848C2-59F6-4E68-BA29-10277D305B91}"/>
              </a:ext>
            </a:extLst>
          </p:cNvPr>
          <p:cNvGrpSpPr>
            <a:grpSpLocks noChangeAspect="1"/>
          </p:cNvGrpSpPr>
          <p:nvPr/>
        </p:nvGrpSpPr>
        <p:grpSpPr>
          <a:xfrm>
            <a:off x="-20272" y="0"/>
            <a:ext cx="1257300" cy="1226820"/>
            <a:chOff x="3736278" y="3130586"/>
            <a:chExt cx="1842894" cy="1852413"/>
          </a:xfrm>
        </p:grpSpPr>
        <p:grpSp>
          <p:nvGrpSpPr>
            <p:cNvPr id="5" name="Group 4">
              <a:extLst>
                <a:ext uri="{FF2B5EF4-FFF2-40B4-BE49-F238E27FC236}">
                  <a16:creationId xmlns:a16="http://schemas.microsoft.com/office/drawing/2014/main" id="{A37BC240-7993-412A-91E6-CF44D7F66547}"/>
                </a:ext>
              </a:extLst>
            </p:cNvPr>
            <p:cNvGrpSpPr/>
            <p:nvPr/>
          </p:nvGrpSpPr>
          <p:grpSpPr>
            <a:xfrm>
              <a:off x="3736278" y="3130586"/>
              <a:ext cx="1842894" cy="1852413"/>
              <a:chOff x="907473" y="684700"/>
              <a:chExt cx="1842894" cy="1852413"/>
            </a:xfrm>
          </p:grpSpPr>
          <p:sp>
            <p:nvSpPr>
              <p:cNvPr id="7" name="Star: 4 Points 6">
                <a:extLst>
                  <a:ext uri="{FF2B5EF4-FFF2-40B4-BE49-F238E27FC236}">
                    <a16:creationId xmlns:a16="http://schemas.microsoft.com/office/drawing/2014/main" id="{3ED85B3E-F034-4B30-88E6-E8D6B97634A3}"/>
                  </a:ext>
                </a:extLst>
              </p:cNvPr>
              <p:cNvSpPr/>
              <p:nvPr/>
            </p:nvSpPr>
            <p:spPr>
              <a:xfrm rot="3473835">
                <a:off x="921567" y="705361"/>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tar: 4 Points 7">
                <a:extLst>
                  <a:ext uri="{FF2B5EF4-FFF2-40B4-BE49-F238E27FC236}">
                    <a16:creationId xmlns:a16="http://schemas.microsoft.com/office/drawing/2014/main" id="{D0E1AF4B-A7A7-408F-BBF3-703D4169254D}"/>
                  </a:ext>
                </a:extLst>
              </p:cNvPr>
              <p:cNvSpPr/>
              <p:nvPr/>
            </p:nvSpPr>
            <p:spPr>
              <a:xfrm rot="6168132">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tar: 4 Points 8">
                <a:extLst>
                  <a:ext uri="{FF2B5EF4-FFF2-40B4-BE49-F238E27FC236}">
                    <a16:creationId xmlns:a16="http://schemas.microsoft.com/office/drawing/2014/main" id="{607680E3-04D7-4DA3-B98D-C5C446491FED}"/>
                  </a:ext>
                </a:extLst>
              </p:cNvPr>
              <p:cNvSpPr/>
              <p:nvPr/>
            </p:nvSpPr>
            <p:spPr>
              <a:xfrm>
                <a:off x="907473" y="694458"/>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tar: 4 Points 9">
                <a:extLst>
                  <a:ext uri="{FF2B5EF4-FFF2-40B4-BE49-F238E27FC236}">
                    <a16:creationId xmlns:a16="http://schemas.microsoft.com/office/drawing/2014/main" id="{B68F7462-56BC-4E1D-BA00-ED04C0580716}"/>
                  </a:ext>
                </a:extLst>
              </p:cNvPr>
              <p:cNvSpPr/>
              <p:nvPr/>
            </p:nvSpPr>
            <p:spPr>
              <a:xfrm rot="1649553">
                <a:off x="907473" y="694457"/>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tar: 4 Points 10">
                <a:extLst>
                  <a:ext uri="{FF2B5EF4-FFF2-40B4-BE49-F238E27FC236}">
                    <a16:creationId xmlns:a16="http://schemas.microsoft.com/office/drawing/2014/main" id="{82262F71-FE68-41B1-8054-87E2DA38AA06}"/>
                  </a:ext>
                </a:extLst>
              </p:cNvPr>
              <p:cNvSpPr/>
              <p:nvPr/>
            </p:nvSpPr>
            <p:spPr>
              <a:xfrm rot="4197730">
                <a:off x="921567" y="694456"/>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tar: 4 Points 11">
                <a:extLst>
                  <a:ext uri="{FF2B5EF4-FFF2-40B4-BE49-F238E27FC236}">
                    <a16:creationId xmlns:a16="http://schemas.microsoft.com/office/drawing/2014/main" id="{7D1C77C7-06D2-4850-AD66-4287C2C2149A}"/>
                  </a:ext>
                </a:extLst>
              </p:cNvPr>
              <p:cNvSpPr/>
              <p:nvPr/>
            </p:nvSpPr>
            <p:spPr>
              <a:xfrm rot="2751814">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6C8D8F6A-FD18-4D13-9A51-D43182C1106A}"/>
                  </a:ext>
                </a:extLst>
              </p:cNvPr>
              <p:cNvSpPr/>
              <p:nvPr/>
            </p:nvSpPr>
            <p:spPr>
              <a:xfrm>
                <a:off x="1316182" y="1108363"/>
                <a:ext cx="1011381" cy="98367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Africa">
              <a:extLst>
                <a:ext uri="{FF2B5EF4-FFF2-40B4-BE49-F238E27FC236}">
                  <a16:creationId xmlns:a16="http://schemas.microsoft.com/office/drawing/2014/main" id="{0B053D53-7E78-4A99-B5C1-964F99946F6B}"/>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41968" y="3606972"/>
              <a:ext cx="914400" cy="914400"/>
            </a:xfrm>
            <a:prstGeom prst="rect">
              <a:avLst/>
            </a:prstGeom>
          </p:spPr>
        </p:pic>
      </p:grpSp>
      <p:sp>
        <p:nvSpPr>
          <p:cNvPr id="15" name="TextBox 14">
            <a:extLst>
              <a:ext uri="{FF2B5EF4-FFF2-40B4-BE49-F238E27FC236}">
                <a16:creationId xmlns:a16="http://schemas.microsoft.com/office/drawing/2014/main" id="{CEDEE7B9-D6F6-4814-9EE5-87E9E28F0666}"/>
              </a:ext>
            </a:extLst>
          </p:cNvPr>
          <p:cNvSpPr txBox="1"/>
          <p:nvPr/>
        </p:nvSpPr>
        <p:spPr>
          <a:xfrm>
            <a:off x="1227413" y="180161"/>
            <a:ext cx="3433077" cy="1015663"/>
          </a:xfrm>
          <a:prstGeom prst="rect">
            <a:avLst/>
          </a:prstGeom>
          <a:noFill/>
        </p:spPr>
        <p:txBody>
          <a:bodyPr wrap="square">
            <a:spAutoFit/>
          </a:bodyPr>
          <a:lstStyle/>
          <a:p>
            <a:r>
              <a:rPr lang="en-US" sz="2000" b="1" dirty="0">
                <a:solidFill>
                  <a:srgbClr val="FFC000"/>
                </a:solidFill>
              </a:rPr>
              <a:t>4</a:t>
            </a:r>
            <a:r>
              <a:rPr lang="en-US" sz="2000" b="1" baseline="30000" dirty="0">
                <a:solidFill>
                  <a:srgbClr val="FFC000"/>
                </a:solidFill>
              </a:rPr>
              <a:t>th</a:t>
            </a:r>
            <a:r>
              <a:rPr lang="en-US" sz="2000" b="1" dirty="0">
                <a:solidFill>
                  <a:srgbClr val="FFC000"/>
                </a:solidFill>
              </a:rPr>
              <a:t> Current Business Issues </a:t>
            </a:r>
          </a:p>
          <a:p>
            <a:r>
              <a:rPr lang="en-US" sz="2000" b="1" dirty="0">
                <a:solidFill>
                  <a:srgbClr val="FFC000"/>
                </a:solidFill>
              </a:rPr>
              <a:t>in African Countries</a:t>
            </a:r>
          </a:p>
          <a:p>
            <a:r>
              <a:rPr lang="en-US" sz="2000" b="1" dirty="0">
                <a:solidFill>
                  <a:srgbClr val="FFC000"/>
                </a:solidFill>
              </a:rPr>
              <a:t>2023</a:t>
            </a:r>
          </a:p>
        </p:txBody>
      </p:sp>
      <p:pic>
        <p:nvPicPr>
          <p:cNvPr id="16" name="Picture 15">
            <a:extLst>
              <a:ext uri="{FF2B5EF4-FFF2-40B4-BE49-F238E27FC236}">
                <a16:creationId xmlns:a16="http://schemas.microsoft.com/office/drawing/2014/main" id="{5CD95CE5-9AA3-483C-A6BD-0C4E9782CD03}"/>
              </a:ext>
            </a:extLst>
          </p:cNvPr>
          <p:cNvPicPr>
            <a:picLocks noChangeAspect="1"/>
          </p:cNvPicPr>
          <p:nvPr/>
        </p:nvPicPr>
        <p:blipFill>
          <a:blip r:embed="rId4"/>
          <a:stretch>
            <a:fillRect/>
          </a:stretch>
        </p:blipFill>
        <p:spPr>
          <a:xfrm>
            <a:off x="4669942" y="280585"/>
            <a:ext cx="1614488" cy="915240"/>
          </a:xfrm>
          <a:prstGeom prst="rect">
            <a:avLst/>
          </a:prstGeom>
        </p:spPr>
      </p:pic>
      <p:sp>
        <p:nvSpPr>
          <p:cNvPr id="18" name="TextBox 17">
            <a:extLst>
              <a:ext uri="{FF2B5EF4-FFF2-40B4-BE49-F238E27FC236}">
                <a16:creationId xmlns:a16="http://schemas.microsoft.com/office/drawing/2014/main" id="{A0651FE2-9273-4BCD-862E-6C55365B7D2F}"/>
              </a:ext>
            </a:extLst>
          </p:cNvPr>
          <p:cNvSpPr txBox="1"/>
          <p:nvPr/>
        </p:nvSpPr>
        <p:spPr>
          <a:xfrm>
            <a:off x="-1" y="6493173"/>
            <a:ext cx="8878529" cy="369332"/>
          </a:xfrm>
          <a:prstGeom prst="rect">
            <a:avLst/>
          </a:prstGeom>
          <a:solidFill>
            <a:srgbClr val="FFC000"/>
          </a:solidFill>
        </p:spPr>
        <p:txBody>
          <a:bodyPr wrap="square">
            <a:spAutoFit/>
          </a:bodyPr>
          <a:lstStyle/>
          <a:p>
            <a:r>
              <a:rPr lang="en-US" sz="1800" b="1" dirty="0">
                <a:solidFill>
                  <a:srgbClr val="052C34"/>
                </a:solidFill>
              </a:rPr>
              <a:t>April 27 – 28, 2023                 WWW.</a:t>
            </a:r>
            <a:r>
              <a:rPr lang="en-US" sz="1800" b="1" dirty="0">
                <a:solidFill>
                  <a:srgbClr val="052C34"/>
                </a:solidFill>
                <a:highlight>
                  <a:srgbClr val="FFC000"/>
                </a:highlight>
              </a:rPr>
              <a:t>CBIAC.NET</a:t>
            </a:r>
          </a:p>
        </p:txBody>
      </p:sp>
      <p:pic>
        <p:nvPicPr>
          <p:cNvPr id="14" name="Image 4" descr="Une image contenant texte&#10;&#10;Description générée automatiquement">
            <a:extLst>
              <a:ext uri="{FF2B5EF4-FFF2-40B4-BE49-F238E27FC236}">
                <a16:creationId xmlns:a16="http://schemas.microsoft.com/office/drawing/2014/main" id="{65778D19-2F77-AB27-E36E-DF475CC52D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65762" y="280584"/>
            <a:ext cx="2708241" cy="915240"/>
          </a:xfrm>
          <a:prstGeom prst="rect">
            <a:avLst/>
          </a:prstGeom>
        </p:spPr>
      </p:pic>
      <p:sp>
        <p:nvSpPr>
          <p:cNvPr id="17" name="Rectangle 2"/>
          <p:cNvSpPr>
            <a:spLocks noChangeArrowheads="1"/>
          </p:cNvSpPr>
          <p:nvPr/>
        </p:nvSpPr>
        <p:spPr bwMode="auto">
          <a:xfrm>
            <a:off x="1116203" y="1737748"/>
            <a:ext cx="872196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4th Current Business Issues in African Countries</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LE MANAGEMENT ET LA RÉSILIENCE DES ORGANISATIONS AFRICAINES EN TEMPS DE CRISE</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1" name="Zone de texte 1"/>
          <p:cNvSpPr txBox="1"/>
          <p:nvPr/>
        </p:nvSpPr>
        <p:spPr>
          <a:xfrm>
            <a:off x="1116203" y="2928777"/>
            <a:ext cx="8721966" cy="1773732"/>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0"/>
              </a:spcAft>
            </a:pPr>
            <a:r>
              <a:rPr lang="fr-FR" b="1" dirty="0">
                <a:effectLst/>
                <a:latin typeface="Times New Roman" panose="02020603050405020304" pitchFamily="18" charset="0"/>
                <a:ea typeface="Calibri" panose="020F0502020204030204" pitchFamily="34" charset="0"/>
                <a:cs typeface="Arial" panose="020B0604020202020204" pitchFamily="34" charset="0"/>
              </a:rPr>
              <a:t>ÉTUDE DE L’ADÉQUATION DE L’INNOVATION MANAGÉRIALE ET L’INNOVATION SOCIALE</a:t>
            </a:r>
          </a:p>
          <a:p>
            <a:pPr algn="ctr">
              <a:lnSpc>
                <a:spcPct val="150000"/>
              </a:lnSpc>
              <a:spcAft>
                <a:spcPts val="0"/>
              </a:spcAft>
            </a:pPr>
            <a:r>
              <a:rPr lang="en-US" b="1" dirty="0">
                <a:latin typeface="Times New Roman" panose="02020603050405020304" pitchFamily="18" charset="0"/>
                <a:ea typeface="Calibri" panose="020F0502020204030204" pitchFamily="34" charset="0"/>
                <a:cs typeface="Arial" panose="020B0604020202020204" pitchFamily="34" charset="0"/>
              </a:rPr>
              <a:t>STUDY OF THE ADEQUACY OF MANAGERIAL INNOVATION AND SOCIAL INNOVATION</a:t>
            </a:r>
            <a:endParaRPr lang="fr-FR" b="1" dirty="0">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spcAft>
                <a:spcPts val="0"/>
              </a:spcAft>
            </a:pPr>
            <a:endParaRPr lang="fr-FR" sz="1600"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9887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0" y="0"/>
            <a:ext cx="10992152" cy="467032"/>
          </a:xfrm>
        </p:spPr>
        <p:txBody>
          <a:bodyPr>
            <a:normAutofit fontScale="90000"/>
          </a:bodyPr>
          <a:lstStyle/>
          <a:p>
            <a:pPr lvl="0"/>
            <a:r>
              <a:rPr lang="fr-FR" sz="2800" b="1" dirty="0">
                <a:latin typeface="Times New Roman" panose="02020603050405020304" pitchFamily="18" charset="0"/>
                <a:cs typeface="Times New Roman" panose="02020603050405020304" pitchFamily="18" charset="0"/>
              </a:rPr>
              <a:t>APERÇU THÉORIQUE DES PRINCIPAUX CONCEPTS</a:t>
            </a:r>
            <a:endParaRPr lang="fr-FR"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0" y="760139"/>
            <a:ext cx="9454896" cy="981423"/>
          </a:xfrm>
          <a:prstGeom prst="rect">
            <a:avLst/>
          </a:prstGeom>
        </p:spPr>
        <p:txBody>
          <a:bodyPr wrap="square">
            <a:spAutoFit/>
          </a:bodyPr>
          <a:lstStyle/>
          <a:p>
            <a:pPr algn="just">
              <a:lnSpc>
                <a:spcPct val="107000"/>
              </a:lnSpc>
              <a:spcAft>
                <a:spcPts val="800"/>
              </a:spcAft>
            </a:pPr>
            <a:r>
              <a:rPr lang="fr-FR" i="1" dirty="0">
                <a:latin typeface="Times New Roman" panose="02020603050405020304" pitchFamily="18" charset="0"/>
                <a:ea typeface="Calibri" panose="020F0502020204030204" pitchFamily="34" charset="0"/>
                <a:cs typeface="Arial" panose="020B0604020202020204" pitchFamily="34" charset="0"/>
              </a:rPr>
              <a:t>« Un changement significatif, créatif et durable dans la manière dont une société donnée traite un problème profond et auparavant insoluble tel que la pauvreté, la maladie, la violence ou la détérioration de l'environnement »</a:t>
            </a:r>
            <a:r>
              <a:rPr lang="fr-FR" dirty="0">
                <a:latin typeface="Times New Roman" panose="02020603050405020304" pitchFamily="18" charset="0"/>
                <a:ea typeface="Calibri" panose="020F0502020204030204" pitchFamily="34" charset="0"/>
                <a:cs typeface="Arial" panose="020B0604020202020204" pitchFamily="34" charset="0"/>
              </a:rPr>
              <a:t> </a:t>
            </a:r>
            <a:r>
              <a:rPr lang="fr-FR" b="1" dirty="0">
                <a:latin typeface="Times New Roman" panose="02020603050405020304" pitchFamily="18" charset="0"/>
                <a:ea typeface="Calibri" panose="020F0502020204030204" pitchFamily="34" charset="0"/>
                <a:cs typeface="Arial" panose="020B0604020202020204" pitchFamily="34" charset="0"/>
              </a:rPr>
              <a:t>(Nilsson, 2003, p. 3).</a:t>
            </a:r>
          </a:p>
        </p:txBody>
      </p:sp>
      <p:sp>
        <p:nvSpPr>
          <p:cNvPr id="6" name="Rectangle 5"/>
          <p:cNvSpPr/>
          <p:nvPr/>
        </p:nvSpPr>
        <p:spPr>
          <a:xfrm>
            <a:off x="0" y="1871952"/>
            <a:ext cx="9454896" cy="1277786"/>
          </a:xfrm>
          <a:prstGeom prst="rect">
            <a:avLst/>
          </a:prstGeom>
        </p:spPr>
        <p:txBody>
          <a:bodyPr wrap="square">
            <a:spAutoFit/>
          </a:bodyPr>
          <a:lstStyle/>
          <a:p>
            <a:pPr algn="just">
              <a:lnSpc>
                <a:spcPct val="107000"/>
              </a:lnSpc>
              <a:spcAft>
                <a:spcPts val="800"/>
              </a:spcAft>
            </a:pPr>
            <a:r>
              <a:rPr lang="fr-FR" dirty="0">
                <a:latin typeface="Times New Roman" panose="02020603050405020304" pitchFamily="18" charset="0"/>
                <a:ea typeface="Calibri" panose="020F0502020204030204" pitchFamily="34" charset="0"/>
                <a:cs typeface="Arial" panose="020B0604020202020204" pitchFamily="34" charset="0"/>
              </a:rPr>
              <a:t> </a:t>
            </a:r>
            <a:r>
              <a:rPr lang="fr-FR" i="1" dirty="0">
                <a:latin typeface="Times New Roman" panose="02020603050405020304" pitchFamily="18" charset="0"/>
                <a:ea typeface="Calibri" panose="020F0502020204030204" pitchFamily="34" charset="0"/>
                <a:cs typeface="Arial" panose="020B0604020202020204" pitchFamily="34" charset="0"/>
              </a:rPr>
              <a:t>« Le terme "innovation sociale" est utilisé pour désigner le développement et l'application d'activités, d'initiatives, de services, de processus ou de produits nouveaux ou améliorés conçus pour relever les défis sociaux et économiques auxquels sont confrontés les individus et les communautés » </a:t>
            </a:r>
            <a:r>
              <a:rPr lang="fr-FR" b="1" dirty="0">
                <a:latin typeface="Times New Roman" panose="02020603050405020304" pitchFamily="18" charset="0"/>
                <a:ea typeface="Calibri" panose="020F0502020204030204" pitchFamily="34" charset="0"/>
                <a:cs typeface="Arial" panose="020B0604020202020204" pitchFamily="34" charset="0"/>
              </a:rPr>
              <a:t>(Goldenberg, 2004, p. 1).</a:t>
            </a:r>
          </a:p>
        </p:txBody>
      </p:sp>
      <p:sp>
        <p:nvSpPr>
          <p:cNvPr id="7" name="Rectangle 6"/>
          <p:cNvSpPr/>
          <p:nvPr/>
        </p:nvSpPr>
        <p:spPr>
          <a:xfrm>
            <a:off x="0" y="3280128"/>
            <a:ext cx="9454896" cy="981423"/>
          </a:xfrm>
          <a:prstGeom prst="rect">
            <a:avLst/>
          </a:prstGeom>
        </p:spPr>
        <p:txBody>
          <a:bodyPr wrap="square">
            <a:spAutoFit/>
          </a:bodyPr>
          <a:lstStyle/>
          <a:p>
            <a:pPr algn="just">
              <a:lnSpc>
                <a:spcPct val="107000"/>
              </a:lnSpc>
              <a:spcAft>
                <a:spcPts val="800"/>
              </a:spcAft>
            </a:pPr>
            <a:r>
              <a:rPr lang="fr-FR" i="1" dirty="0">
                <a:latin typeface="Times New Roman" panose="02020603050405020304" pitchFamily="18" charset="0"/>
                <a:ea typeface="Calibri" panose="020F0502020204030204" pitchFamily="34" charset="0"/>
                <a:cs typeface="Arial" panose="020B0604020202020204" pitchFamily="34" charset="0"/>
              </a:rPr>
              <a:t> « Solution nouvelle à un problème social qui est plus efficace, efficiente, durable ou juste que les solutions existantes et pour laquelle la valeur créée revient principalement à la société dans son ensemble plutôt qu'à des individus privés » </a:t>
            </a:r>
            <a:r>
              <a:rPr lang="fr-FR" b="1" dirty="0">
                <a:latin typeface="Times New Roman" panose="02020603050405020304" pitchFamily="18" charset="0"/>
                <a:ea typeface="Calibri" panose="020F0502020204030204" pitchFamily="34" charset="0"/>
                <a:cs typeface="Arial" panose="020B0604020202020204" pitchFamily="34" charset="0"/>
              </a:rPr>
              <a:t>(</a:t>
            </a:r>
            <a:r>
              <a:rPr lang="fr-FR" b="1" dirty="0" err="1">
                <a:latin typeface="Times New Roman" panose="02020603050405020304" pitchFamily="18" charset="0"/>
                <a:ea typeface="Calibri" panose="020F0502020204030204" pitchFamily="34" charset="0"/>
                <a:cs typeface="Arial" panose="020B0604020202020204" pitchFamily="34" charset="0"/>
              </a:rPr>
              <a:t>Phills</a:t>
            </a:r>
            <a:r>
              <a:rPr lang="fr-FR" b="1" dirty="0">
                <a:latin typeface="Times New Roman" panose="02020603050405020304" pitchFamily="18" charset="0"/>
                <a:ea typeface="Calibri" panose="020F0502020204030204" pitchFamily="34" charset="0"/>
                <a:cs typeface="Arial" panose="020B0604020202020204" pitchFamily="34" charset="0"/>
              </a:rPr>
              <a:t> et al., 2008, p. 38).</a:t>
            </a:r>
          </a:p>
        </p:txBody>
      </p:sp>
      <p:sp>
        <p:nvSpPr>
          <p:cNvPr id="8" name="Rectangle 7"/>
          <p:cNvSpPr/>
          <p:nvPr/>
        </p:nvSpPr>
        <p:spPr>
          <a:xfrm>
            <a:off x="0" y="4391941"/>
            <a:ext cx="9454896" cy="981423"/>
          </a:xfrm>
          <a:prstGeom prst="rect">
            <a:avLst/>
          </a:prstGeom>
        </p:spPr>
        <p:txBody>
          <a:bodyPr wrap="square">
            <a:spAutoFit/>
          </a:bodyPr>
          <a:lstStyle/>
          <a:p>
            <a:pPr algn="just">
              <a:lnSpc>
                <a:spcPct val="107000"/>
              </a:lnSpc>
              <a:spcAft>
                <a:spcPts val="800"/>
              </a:spcAft>
            </a:pPr>
            <a:r>
              <a:rPr lang="fr-FR" dirty="0">
                <a:latin typeface="Times New Roman" panose="02020603050405020304" pitchFamily="18" charset="0"/>
                <a:ea typeface="Calibri" panose="020F0502020204030204" pitchFamily="34" charset="0"/>
                <a:cs typeface="Arial" panose="020B0604020202020204" pitchFamily="34" charset="0"/>
              </a:rPr>
              <a:t> « Nous avons proposé une nouvelle définition de l'innovation sociale souhaitable" basée sur la création de nouvelles idées ayant un impact positif sur la qualité et/ou la quantité de la vie » (Pol et Ville, 2009, p. 884). </a:t>
            </a:r>
          </a:p>
        </p:txBody>
      </p:sp>
      <p:sp>
        <p:nvSpPr>
          <p:cNvPr id="9" name="Rectangle 8"/>
          <p:cNvSpPr/>
          <p:nvPr/>
        </p:nvSpPr>
        <p:spPr>
          <a:xfrm>
            <a:off x="0" y="5668346"/>
            <a:ext cx="9454896" cy="685059"/>
          </a:xfrm>
          <a:prstGeom prst="rect">
            <a:avLst/>
          </a:prstGeom>
        </p:spPr>
        <p:txBody>
          <a:bodyPr wrap="square">
            <a:spAutoFit/>
          </a:bodyPr>
          <a:lstStyle/>
          <a:p>
            <a:pPr algn="just">
              <a:lnSpc>
                <a:spcPct val="107000"/>
              </a:lnSpc>
              <a:spcAft>
                <a:spcPts val="800"/>
              </a:spcAft>
            </a:pPr>
            <a:r>
              <a:rPr lang="fr-FR" dirty="0">
                <a:latin typeface="Times New Roman" panose="02020603050405020304" pitchFamily="18" charset="0"/>
                <a:ea typeface="Calibri" panose="020F0502020204030204" pitchFamily="34" charset="0"/>
                <a:cs typeface="Arial" panose="020B0604020202020204" pitchFamily="34" charset="0"/>
              </a:rPr>
              <a:t>« De nouvelles idées (produits, services et modèles) qui répondent simultanément à des besoins sociaux et créent de nouvelles relations ou collaborations sociales » (Mulgan, 2010, p. 56).</a:t>
            </a:r>
          </a:p>
        </p:txBody>
      </p:sp>
    </p:spTree>
    <p:extLst>
      <p:ext uri="{BB962C8B-B14F-4D97-AF65-F5344CB8AC3E}">
        <p14:creationId xmlns:p14="http://schemas.microsoft.com/office/powerpoint/2010/main" val="4036793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0" y="0"/>
            <a:ext cx="10992152" cy="467032"/>
          </a:xfrm>
        </p:spPr>
        <p:txBody>
          <a:bodyPr>
            <a:normAutofit fontScale="90000"/>
          </a:bodyPr>
          <a:lstStyle/>
          <a:p>
            <a:pPr lvl="0"/>
            <a:r>
              <a:rPr lang="fr-FR" sz="2800" b="1" dirty="0">
                <a:latin typeface="Times New Roman" panose="02020603050405020304" pitchFamily="18" charset="0"/>
                <a:cs typeface="Times New Roman" panose="02020603050405020304" pitchFamily="18" charset="0"/>
              </a:rPr>
              <a:t>APERÇU THÉORIQUE DES PRINCIPAUX CONCEPTS</a:t>
            </a:r>
            <a:endParaRPr lang="fr-FR" sz="2800" dirty="0">
              <a:latin typeface="Times New Roman" panose="02020603050405020304" pitchFamily="18" charset="0"/>
              <a:cs typeface="Times New Roman" panose="02020603050405020304" pitchFamily="18" charset="0"/>
            </a:endParaRPr>
          </a:p>
        </p:txBody>
      </p:sp>
      <p:sp>
        <p:nvSpPr>
          <p:cNvPr id="2" name="Rectangle 1"/>
          <p:cNvSpPr/>
          <p:nvPr/>
        </p:nvSpPr>
        <p:spPr>
          <a:xfrm>
            <a:off x="237744" y="658562"/>
            <a:ext cx="9235440" cy="981423"/>
          </a:xfrm>
          <a:prstGeom prst="rect">
            <a:avLst/>
          </a:prstGeom>
        </p:spPr>
        <p:txBody>
          <a:bodyPr wrap="square">
            <a:spAutoFit/>
          </a:bodyPr>
          <a:lstStyle/>
          <a:p>
            <a:pPr algn="just">
              <a:lnSpc>
                <a:spcPct val="107000"/>
              </a:lnSpc>
              <a:spcAft>
                <a:spcPts val="800"/>
              </a:spcAft>
            </a:pPr>
            <a:r>
              <a:rPr lang="fr-FR" dirty="0">
                <a:latin typeface="Times New Roman" panose="02020603050405020304" pitchFamily="18" charset="0"/>
                <a:ea typeface="Calibri" panose="020F0502020204030204" pitchFamily="34" charset="0"/>
                <a:cs typeface="Arial" panose="020B0604020202020204" pitchFamily="34" charset="0"/>
              </a:rPr>
              <a:t> </a:t>
            </a:r>
            <a:r>
              <a:rPr lang="fr-FR" i="1" dirty="0">
                <a:latin typeface="Times New Roman" panose="02020603050405020304" pitchFamily="18" charset="0"/>
                <a:ea typeface="Calibri" panose="020F0502020204030204" pitchFamily="34" charset="0"/>
                <a:cs typeface="Arial" panose="020B0604020202020204" pitchFamily="34" charset="0"/>
              </a:rPr>
              <a:t>« Résultats des connaissances appliquées aux besoins sociaux par la participation et la coopération de toutes les parties prenantes, créant ainsi des solutions nouvelles et durables pour les groupes sociaux, les communautés ou la société en général » </a:t>
            </a:r>
            <a:r>
              <a:rPr lang="fr-FR" b="1" dirty="0">
                <a:latin typeface="Times New Roman" panose="02020603050405020304" pitchFamily="18" charset="0"/>
                <a:ea typeface="Calibri" panose="020F0502020204030204" pitchFamily="34" charset="0"/>
                <a:cs typeface="Arial" panose="020B0604020202020204" pitchFamily="34" charset="0"/>
              </a:rPr>
              <a:t>(</a:t>
            </a:r>
            <a:r>
              <a:rPr lang="fr-FR" b="1" dirty="0" err="1">
                <a:latin typeface="Times New Roman" panose="02020603050405020304" pitchFamily="18" charset="0"/>
                <a:ea typeface="Calibri" panose="020F0502020204030204" pitchFamily="34" charset="0"/>
                <a:cs typeface="Arial" panose="020B0604020202020204" pitchFamily="34" charset="0"/>
              </a:rPr>
              <a:t>Bignetti</a:t>
            </a:r>
            <a:r>
              <a:rPr lang="fr-FR" b="1" dirty="0">
                <a:latin typeface="Times New Roman" panose="02020603050405020304" pitchFamily="18" charset="0"/>
                <a:ea typeface="Calibri" panose="020F0502020204030204" pitchFamily="34" charset="0"/>
                <a:cs typeface="Arial" panose="020B0604020202020204" pitchFamily="34" charset="0"/>
              </a:rPr>
              <a:t>, 2011, p. 4).</a:t>
            </a:r>
          </a:p>
        </p:txBody>
      </p:sp>
      <p:sp>
        <p:nvSpPr>
          <p:cNvPr id="3" name="Rectangle 2"/>
          <p:cNvSpPr/>
          <p:nvPr/>
        </p:nvSpPr>
        <p:spPr>
          <a:xfrm>
            <a:off x="237744" y="1939590"/>
            <a:ext cx="9235440" cy="685059"/>
          </a:xfrm>
          <a:prstGeom prst="rect">
            <a:avLst/>
          </a:prstGeom>
        </p:spPr>
        <p:txBody>
          <a:bodyPr wrap="square">
            <a:spAutoFit/>
          </a:bodyPr>
          <a:lstStyle/>
          <a:p>
            <a:pPr algn="just">
              <a:lnSpc>
                <a:spcPct val="107000"/>
              </a:lnSpc>
              <a:spcAft>
                <a:spcPts val="800"/>
              </a:spcAft>
            </a:pPr>
            <a:r>
              <a:rPr lang="fr-FR" i="1" dirty="0">
                <a:latin typeface="Times New Roman" panose="02020603050405020304" pitchFamily="18" charset="0"/>
                <a:ea typeface="Calibri" panose="020F0502020204030204" pitchFamily="34" charset="0"/>
                <a:cs typeface="Arial" panose="020B0604020202020204" pitchFamily="34" charset="0"/>
              </a:rPr>
              <a:t>« L'innovation sociale signifie donc l'application de la créativité à des fins sociales »</a:t>
            </a:r>
            <a:r>
              <a:rPr lang="fr-FR" dirty="0">
                <a:latin typeface="Times New Roman" panose="02020603050405020304" pitchFamily="18" charset="0"/>
                <a:ea typeface="Calibri" panose="020F0502020204030204" pitchFamily="34" charset="0"/>
                <a:cs typeface="Arial" panose="020B0604020202020204" pitchFamily="34" charset="0"/>
              </a:rPr>
              <a:t> </a:t>
            </a:r>
            <a:r>
              <a:rPr lang="fr-FR" b="1" dirty="0">
                <a:latin typeface="Times New Roman" panose="02020603050405020304" pitchFamily="18" charset="0"/>
                <a:ea typeface="Calibri" panose="020F0502020204030204" pitchFamily="34" charset="0"/>
                <a:cs typeface="Arial" panose="020B0604020202020204" pitchFamily="34" charset="0"/>
              </a:rPr>
              <a:t>(Oliveira et Breda-</a:t>
            </a:r>
            <a:r>
              <a:rPr lang="fr-FR" b="1" dirty="0" err="1">
                <a:latin typeface="Times New Roman" panose="02020603050405020304" pitchFamily="18" charset="0"/>
                <a:ea typeface="Calibri" panose="020F0502020204030204" pitchFamily="34" charset="0"/>
                <a:cs typeface="Arial" panose="020B0604020202020204" pitchFamily="34" charset="0"/>
              </a:rPr>
              <a:t>Vázques</a:t>
            </a:r>
            <a:r>
              <a:rPr lang="fr-FR" b="1" dirty="0">
                <a:latin typeface="Times New Roman" panose="02020603050405020304" pitchFamily="18" charset="0"/>
                <a:ea typeface="Calibri" panose="020F0502020204030204" pitchFamily="34" charset="0"/>
                <a:cs typeface="Arial" panose="020B0604020202020204" pitchFamily="34" charset="0"/>
              </a:rPr>
              <a:t>, 2012, p. 522). </a:t>
            </a:r>
          </a:p>
        </p:txBody>
      </p:sp>
      <p:sp>
        <p:nvSpPr>
          <p:cNvPr id="6" name="Rectangle 5"/>
          <p:cNvSpPr/>
          <p:nvPr/>
        </p:nvSpPr>
        <p:spPr>
          <a:xfrm>
            <a:off x="237744" y="2944195"/>
            <a:ext cx="9235440" cy="981423"/>
          </a:xfrm>
          <a:prstGeom prst="rect">
            <a:avLst/>
          </a:prstGeom>
        </p:spPr>
        <p:txBody>
          <a:bodyPr wrap="square">
            <a:spAutoFit/>
          </a:bodyPr>
          <a:lstStyle/>
          <a:p>
            <a:pPr algn="just">
              <a:lnSpc>
                <a:spcPct val="107000"/>
              </a:lnSpc>
              <a:spcAft>
                <a:spcPts val="800"/>
              </a:spcAft>
            </a:pPr>
            <a:r>
              <a:rPr lang="fr-FR" i="1" dirty="0">
                <a:latin typeface="Times New Roman" panose="02020603050405020304" pitchFamily="18" charset="0"/>
                <a:ea typeface="Calibri" panose="020F0502020204030204" pitchFamily="34" charset="0"/>
                <a:cs typeface="Arial" panose="020B0604020202020204" pitchFamily="34" charset="0"/>
              </a:rPr>
              <a:t>« La satisfaction des besoins humains, les relations entre les humains en général et entre les groupes sociaux en particulier, et l'autonomisation des personnes qui tentent de satisfaire leurs besoins » </a:t>
            </a:r>
            <a:r>
              <a:rPr lang="fr-FR" b="1" dirty="0">
                <a:latin typeface="Times New Roman" panose="02020603050405020304" pitchFamily="18" charset="0"/>
                <a:ea typeface="Calibri" panose="020F0502020204030204" pitchFamily="34" charset="0"/>
                <a:cs typeface="Arial" panose="020B0604020202020204" pitchFamily="34" charset="0"/>
              </a:rPr>
              <a:t>(</a:t>
            </a:r>
            <a:r>
              <a:rPr lang="fr-FR" b="1" dirty="0" err="1">
                <a:latin typeface="Times New Roman" panose="02020603050405020304" pitchFamily="18" charset="0"/>
                <a:ea typeface="Calibri" panose="020F0502020204030204" pitchFamily="34" charset="0"/>
                <a:cs typeface="Arial" panose="020B0604020202020204" pitchFamily="34" charset="0"/>
              </a:rPr>
              <a:t>Defourny</a:t>
            </a:r>
            <a:r>
              <a:rPr lang="fr-FR" b="1" dirty="0">
                <a:latin typeface="Times New Roman" panose="02020603050405020304" pitchFamily="18" charset="0"/>
                <a:ea typeface="Calibri" panose="020F0502020204030204" pitchFamily="34" charset="0"/>
                <a:cs typeface="Arial" panose="020B0604020202020204" pitchFamily="34" charset="0"/>
              </a:rPr>
              <a:t> et Nyssens, 2013, p. 40).</a:t>
            </a:r>
          </a:p>
        </p:txBody>
      </p:sp>
      <p:sp>
        <p:nvSpPr>
          <p:cNvPr id="7" name="Rectangle 6"/>
          <p:cNvSpPr/>
          <p:nvPr/>
        </p:nvSpPr>
        <p:spPr>
          <a:xfrm>
            <a:off x="237744" y="4373180"/>
            <a:ext cx="9235440" cy="685059"/>
          </a:xfrm>
          <a:prstGeom prst="rect">
            <a:avLst/>
          </a:prstGeom>
        </p:spPr>
        <p:txBody>
          <a:bodyPr wrap="square">
            <a:spAutoFit/>
          </a:bodyPr>
          <a:lstStyle/>
          <a:p>
            <a:pPr algn="just">
              <a:lnSpc>
                <a:spcPct val="107000"/>
              </a:lnSpc>
              <a:spcAft>
                <a:spcPts val="800"/>
              </a:spcAft>
            </a:pPr>
            <a:r>
              <a:rPr lang="fr-FR" i="1" dirty="0">
                <a:latin typeface="Times New Roman" panose="02020603050405020304" pitchFamily="18" charset="0"/>
                <a:ea typeface="Calibri" panose="020F0502020204030204" pitchFamily="34" charset="0"/>
                <a:cs typeface="Arial" panose="020B0604020202020204" pitchFamily="34" charset="0"/>
              </a:rPr>
              <a:t>« Les nouvelles idées qui résolvent les problèmes sociaux et créent de la valeur sociale » </a:t>
            </a:r>
            <a:r>
              <a:rPr lang="fr-FR" b="1" dirty="0">
                <a:latin typeface="Times New Roman" panose="02020603050405020304" pitchFamily="18" charset="0"/>
                <a:ea typeface="Calibri" panose="020F0502020204030204" pitchFamily="34" charset="0"/>
                <a:cs typeface="Arial" panose="020B0604020202020204" pitchFamily="34" charset="0"/>
              </a:rPr>
              <a:t>(</a:t>
            </a:r>
            <a:r>
              <a:rPr lang="fr-FR" b="1" dirty="0" err="1">
                <a:latin typeface="Times New Roman" panose="02020603050405020304" pitchFamily="18" charset="0"/>
                <a:ea typeface="Calibri" panose="020F0502020204030204" pitchFamily="34" charset="0"/>
                <a:cs typeface="Arial" panose="020B0604020202020204" pitchFamily="34" charset="0"/>
              </a:rPr>
              <a:t>Buckland</a:t>
            </a:r>
            <a:r>
              <a:rPr lang="fr-FR" b="1" dirty="0">
                <a:latin typeface="Times New Roman" panose="02020603050405020304" pitchFamily="18" charset="0"/>
                <a:ea typeface="Calibri" panose="020F0502020204030204" pitchFamily="34" charset="0"/>
                <a:cs typeface="Arial" panose="020B0604020202020204" pitchFamily="34" charset="0"/>
              </a:rPr>
              <a:t> et Murillo, 2014, p. 58).</a:t>
            </a:r>
          </a:p>
        </p:txBody>
      </p:sp>
      <p:sp>
        <p:nvSpPr>
          <p:cNvPr id="8" name="Rectangle 7"/>
          <p:cNvSpPr/>
          <p:nvPr/>
        </p:nvSpPr>
        <p:spPr>
          <a:xfrm>
            <a:off x="237744" y="5360532"/>
            <a:ext cx="9235440" cy="981423"/>
          </a:xfrm>
          <a:prstGeom prst="rect">
            <a:avLst/>
          </a:prstGeom>
        </p:spPr>
        <p:txBody>
          <a:bodyPr wrap="square">
            <a:spAutoFit/>
          </a:bodyPr>
          <a:lstStyle/>
          <a:p>
            <a:pPr algn="just">
              <a:lnSpc>
                <a:spcPct val="107000"/>
              </a:lnSpc>
              <a:spcAft>
                <a:spcPts val="800"/>
              </a:spcAft>
            </a:pPr>
            <a:r>
              <a:rPr lang="fr-FR" i="1" dirty="0">
                <a:latin typeface="Times New Roman" panose="02020603050405020304" pitchFamily="18" charset="0"/>
                <a:ea typeface="Calibri" panose="020F0502020204030204" pitchFamily="34" charset="0"/>
                <a:cs typeface="Arial" panose="020B0604020202020204" pitchFamily="34" charset="0"/>
              </a:rPr>
              <a:t>« Un processus englobant l'émergence et l'adoption de stratégies socialement créatives, qui reconfigurent les relations sociales afin d'actualiser un objectif social donné »</a:t>
            </a:r>
            <a:r>
              <a:rPr lang="fr-FR" dirty="0">
                <a:latin typeface="Times New Roman" panose="02020603050405020304" pitchFamily="18" charset="0"/>
                <a:ea typeface="Calibri" panose="020F0502020204030204" pitchFamily="34" charset="0"/>
                <a:cs typeface="Arial" panose="020B0604020202020204" pitchFamily="34" charset="0"/>
              </a:rPr>
              <a:t> </a:t>
            </a:r>
            <a:r>
              <a:rPr lang="fr-FR" b="1" dirty="0">
                <a:latin typeface="Times New Roman" panose="02020603050405020304" pitchFamily="18" charset="0"/>
                <a:ea typeface="Calibri" panose="020F0502020204030204" pitchFamily="34" charset="0"/>
                <a:cs typeface="Arial" panose="020B0604020202020204" pitchFamily="34" charset="0"/>
              </a:rPr>
              <a:t>(Pue et al., 2016, p. 2).</a:t>
            </a:r>
          </a:p>
        </p:txBody>
      </p:sp>
    </p:spTree>
    <p:extLst>
      <p:ext uri="{BB962C8B-B14F-4D97-AF65-F5344CB8AC3E}">
        <p14:creationId xmlns:p14="http://schemas.microsoft.com/office/powerpoint/2010/main" val="1701833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0" y="0"/>
            <a:ext cx="10992152" cy="859536"/>
          </a:xfrm>
        </p:spPr>
        <p:txBody>
          <a:bodyPr>
            <a:normAutofit fontScale="90000"/>
          </a:bodyPr>
          <a:lstStyle/>
          <a:p>
            <a:pPr lvl="0" algn="just"/>
            <a:r>
              <a:rPr lang="fr-FR" sz="2800" b="1" dirty="0">
                <a:latin typeface="Times New Roman" panose="02020603050405020304" pitchFamily="18" charset="0"/>
                <a:cs typeface="Times New Roman" panose="02020603050405020304" pitchFamily="18" charset="0"/>
              </a:rPr>
              <a:t>CONVERGENCES ET DIVERGENCES ENTRE L'INNOVATION DE GESTION ET L'INNOVATION SOCIALE</a:t>
            </a:r>
            <a:endParaRPr lang="fr-FR" sz="2800" dirty="0">
              <a:latin typeface="Times New Roman" panose="02020603050405020304" pitchFamily="18" charset="0"/>
              <a:cs typeface="Times New Roman" panose="02020603050405020304" pitchFamily="18" charset="0"/>
            </a:endParaRPr>
          </a:p>
        </p:txBody>
      </p:sp>
      <p:sp>
        <p:nvSpPr>
          <p:cNvPr id="7" name="Rectangle 6"/>
          <p:cNvSpPr/>
          <p:nvPr/>
        </p:nvSpPr>
        <p:spPr>
          <a:xfrm>
            <a:off x="231648" y="1281918"/>
            <a:ext cx="9351264" cy="368755"/>
          </a:xfrm>
          <a:prstGeom prst="rect">
            <a:avLst/>
          </a:prstGeom>
        </p:spPr>
        <p:txBody>
          <a:bodyPr wrap="square">
            <a:spAutoFit/>
          </a:bodyPr>
          <a:lstStyle/>
          <a:p>
            <a:pPr algn="just">
              <a:lnSpc>
                <a:spcPct val="107000"/>
              </a:lnSpc>
              <a:spcAft>
                <a:spcPts val="800"/>
              </a:spcAft>
            </a:pPr>
            <a:r>
              <a:rPr lang="fr-FR" b="1" dirty="0">
                <a:latin typeface="Times New Roman" panose="02020603050405020304" pitchFamily="18" charset="0"/>
                <a:ea typeface="Calibri" panose="020F0502020204030204" pitchFamily="34" charset="0"/>
                <a:cs typeface="Arial" panose="020B0604020202020204" pitchFamily="34" charset="0"/>
              </a:rPr>
              <a:t>LES APPROCHES THÉORIQUES :</a:t>
            </a:r>
          </a:p>
        </p:txBody>
      </p:sp>
      <p:sp>
        <p:nvSpPr>
          <p:cNvPr id="2" name="Rectangle 1"/>
          <p:cNvSpPr/>
          <p:nvPr/>
        </p:nvSpPr>
        <p:spPr>
          <a:xfrm>
            <a:off x="231648" y="1922866"/>
            <a:ext cx="9351264" cy="685059"/>
          </a:xfrm>
          <a:prstGeom prst="rect">
            <a:avLst/>
          </a:prstGeom>
        </p:spPr>
        <p:txBody>
          <a:bodyPr wrap="square">
            <a:spAutoFit/>
          </a:bodyPr>
          <a:lstStyle/>
          <a:p>
            <a:pPr algn="just">
              <a:lnSpc>
                <a:spcPct val="107000"/>
              </a:lnSpc>
              <a:spcAft>
                <a:spcPts val="800"/>
              </a:spcAft>
            </a:pPr>
            <a:r>
              <a:rPr lang="fr-FR" dirty="0">
                <a:latin typeface="Times New Roman" panose="02020603050405020304" pitchFamily="18" charset="0"/>
                <a:ea typeface="Calibri" panose="020F0502020204030204" pitchFamily="34" charset="0"/>
                <a:cs typeface="Arial" panose="020B0604020202020204" pitchFamily="34" charset="0"/>
              </a:rPr>
              <a:t>- Les innovations managériale se concentrent sur les changements dans les structures organisationnelles, les processus de gestion, les activités et les pratiques. </a:t>
            </a:r>
          </a:p>
        </p:txBody>
      </p:sp>
      <p:sp>
        <p:nvSpPr>
          <p:cNvPr id="3" name="Rectangle 2"/>
          <p:cNvSpPr/>
          <p:nvPr/>
        </p:nvSpPr>
        <p:spPr>
          <a:xfrm>
            <a:off x="231648" y="2763544"/>
            <a:ext cx="9351264" cy="981423"/>
          </a:xfrm>
          <a:prstGeom prst="rect">
            <a:avLst/>
          </a:prstGeom>
        </p:spPr>
        <p:txBody>
          <a:bodyPr wrap="square">
            <a:spAutoFit/>
          </a:bodyPr>
          <a:lstStyle/>
          <a:p>
            <a:pPr algn="just">
              <a:lnSpc>
                <a:spcPct val="107000"/>
              </a:lnSpc>
              <a:spcAft>
                <a:spcPts val="800"/>
              </a:spcAft>
            </a:pPr>
            <a:r>
              <a:rPr lang="fr-FR" dirty="0">
                <a:latin typeface="Times New Roman" panose="02020603050405020304" pitchFamily="18" charset="0"/>
                <a:ea typeface="Calibri" panose="020F0502020204030204" pitchFamily="34" charset="0"/>
                <a:cs typeface="Arial" panose="020B0604020202020204" pitchFamily="34" charset="0"/>
              </a:rPr>
              <a:t>- Les innovations sociales présentent des dimensions qui font référence à l'implication de divers acteurs, les relations de pouvoir, les ressources, l'apprentissage des pratiques sociales et la nature de l'innovation, ainsi qu'à son impact économique, politique, social et environnemental.</a:t>
            </a:r>
          </a:p>
        </p:txBody>
      </p:sp>
      <p:sp>
        <p:nvSpPr>
          <p:cNvPr id="5" name="Rectangle 4"/>
          <p:cNvSpPr/>
          <p:nvPr/>
        </p:nvSpPr>
        <p:spPr>
          <a:xfrm>
            <a:off x="231648" y="3898895"/>
            <a:ext cx="2095445" cy="369332"/>
          </a:xfrm>
          <a:prstGeom prst="rect">
            <a:avLst/>
          </a:prstGeom>
        </p:spPr>
        <p:txBody>
          <a:bodyPr wrap="none">
            <a:spAutoFit/>
          </a:bodyPr>
          <a:lstStyle/>
          <a:p>
            <a:pPr algn="just"/>
            <a:r>
              <a:rPr lang="fr-FR" b="1" dirty="0">
                <a:latin typeface="Times New Roman" panose="02020603050405020304" pitchFamily="18" charset="0"/>
                <a:ea typeface="Calibri" panose="020F0502020204030204" pitchFamily="34" charset="0"/>
                <a:cs typeface="Arial" panose="020B0604020202020204" pitchFamily="34" charset="0"/>
              </a:rPr>
              <a:t>LES OBJECTIFS :</a:t>
            </a:r>
          </a:p>
        </p:txBody>
      </p:sp>
      <p:sp>
        <p:nvSpPr>
          <p:cNvPr id="6" name="Rectangle 5"/>
          <p:cNvSpPr/>
          <p:nvPr/>
        </p:nvSpPr>
        <p:spPr>
          <a:xfrm>
            <a:off x="231648" y="4281965"/>
            <a:ext cx="9351264" cy="646331"/>
          </a:xfrm>
          <a:prstGeom prst="rect">
            <a:avLst/>
          </a:prstGeom>
        </p:spPr>
        <p:txBody>
          <a:bodyPr wrap="square">
            <a:spAutoFit/>
          </a:bodyPr>
          <a:lstStyle/>
          <a:p>
            <a:pPr marL="274638" indent="-274638" algn="just">
              <a:tabLst>
                <a:tab pos="274638" algn="l"/>
              </a:tabLst>
            </a:pPr>
            <a:r>
              <a:rPr lang="fr-FR" dirty="0">
                <a:latin typeface="Times New Roman" panose="02020603050405020304" pitchFamily="18" charset="0"/>
                <a:ea typeface="Calibri" panose="020F0502020204030204" pitchFamily="34" charset="0"/>
                <a:cs typeface="Arial" panose="020B0604020202020204" pitchFamily="34" charset="0"/>
              </a:rPr>
              <a:t>- L'innovation managériale met l'accent sur l'amélioration des performances organisationnelles rentabilité, productivité, croissance, efficience et efficacité des processus.</a:t>
            </a:r>
          </a:p>
        </p:txBody>
      </p:sp>
      <p:sp>
        <p:nvSpPr>
          <p:cNvPr id="11" name="Rectangle 10"/>
          <p:cNvSpPr/>
          <p:nvPr/>
        </p:nvSpPr>
        <p:spPr>
          <a:xfrm>
            <a:off x="231648" y="5028343"/>
            <a:ext cx="9351264" cy="646331"/>
          </a:xfrm>
          <a:prstGeom prst="rect">
            <a:avLst/>
          </a:prstGeom>
        </p:spPr>
        <p:txBody>
          <a:bodyPr wrap="square">
            <a:spAutoFit/>
          </a:bodyPr>
          <a:lstStyle/>
          <a:p>
            <a:pPr marL="285750" indent="-285750" algn="just">
              <a:buFontTx/>
              <a:buChar char="-"/>
            </a:pPr>
            <a:r>
              <a:rPr lang="fr-FR" dirty="0">
                <a:latin typeface="Times New Roman" panose="02020603050405020304" pitchFamily="18" charset="0"/>
                <a:ea typeface="Calibri" panose="020F0502020204030204" pitchFamily="34" charset="0"/>
                <a:cs typeface="Arial" panose="020B0604020202020204" pitchFamily="34" charset="0"/>
              </a:rPr>
              <a:t>L'innovation sociale s'attaquent aux questions de bien-être social et public en résolvant des problèmes sociaux restés sans réponse.</a:t>
            </a:r>
          </a:p>
        </p:txBody>
      </p:sp>
      <p:sp>
        <p:nvSpPr>
          <p:cNvPr id="9" name="Rectangle 8"/>
          <p:cNvSpPr/>
          <p:nvPr/>
        </p:nvSpPr>
        <p:spPr>
          <a:xfrm>
            <a:off x="231648" y="5774722"/>
            <a:ext cx="9351264" cy="923330"/>
          </a:xfrm>
          <a:prstGeom prst="rect">
            <a:avLst/>
          </a:prstGeom>
        </p:spPr>
        <p:txBody>
          <a:bodyPr wrap="square">
            <a:spAutoFit/>
          </a:bodyPr>
          <a:lstStyle/>
          <a:p>
            <a:pPr marL="285750" indent="-285750" algn="just">
              <a:buFontTx/>
              <a:buChar char="-"/>
            </a:pPr>
            <a:r>
              <a:rPr lang="fr-FR" dirty="0">
                <a:latin typeface="Times New Roman" panose="02020603050405020304" pitchFamily="18" charset="0"/>
                <a:ea typeface="Calibri" panose="020F0502020204030204" pitchFamily="34" charset="0"/>
                <a:cs typeface="Arial" panose="020B0604020202020204" pitchFamily="34" charset="0"/>
              </a:rPr>
              <a:t>Même si l'innovation sociale permet de réaliser des profits dans sa conception, il est impératif de générer une valeur sociale, d'améliorer la qualité de vie et de promouvoir le développement durable. </a:t>
            </a:r>
          </a:p>
        </p:txBody>
      </p:sp>
    </p:spTree>
    <p:extLst>
      <p:ext uri="{BB962C8B-B14F-4D97-AF65-F5344CB8AC3E}">
        <p14:creationId xmlns:p14="http://schemas.microsoft.com/office/powerpoint/2010/main" val="91040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3" grpId="0"/>
      <p:bldP spid="5" grpId="0"/>
      <p:bldP spid="6" grpId="0"/>
      <p:bldP spid="11"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0" y="0"/>
            <a:ext cx="10992152" cy="859536"/>
          </a:xfrm>
        </p:spPr>
        <p:txBody>
          <a:bodyPr>
            <a:normAutofit fontScale="90000"/>
          </a:bodyPr>
          <a:lstStyle/>
          <a:p>
            <a:pPr lvl="0" algn="just"/>
            <a:r>
              <a:rPr lang="fr-FR" sz="2800" b="1" dirty="0">
                <a:latin typeface="Times New Roman" panose="02020603050405020304" pitchFamily="18" charset="0"/>
                <a:cs typeface="Times New Roman" panose="02020603050405020304" pitchFamily="18" charset="0"/>
              </a:rPr>
              <a:t>CONVERGENCES ET DIVERGENCES ENTRE L'INNOVATION DE GESTION ET L'INNOVATION SOCIALE</a:t>
            </a:r>
            <a:endParaRPr lang="fr-FR" sz="2800" dirty="0">
              <a:latin typeface="Times New Roman" panose="02020603050405020304" pitchFamily="18" charset="0"/>
              <a:cs typeface="Times New Roman" panose="02020603050405020304" pitchFamily="18" charset="0"/>
            </a:endParaRPr>
          </a:p>
        </p:txBody>
      </p:sp>
      <p:sp>
        <p:nvSpPr>
          <p:cNvPr id="10" name="Rectangle 9"/>
          <p:cNvSpPr/>
          <p:nvPr/>
        </p:nvSpPr>
        <p:spPr>
          <a:xfrm>
            <a:off x="341376" y="2045131"/>
            <a:ext cx="9351264" cy="646331"/>
          </a:xfrm>
          <a:prstGeom prst="rect">
            <a:avLst/>
          </a:prstGeom>
        </p:spPr>
        <p:txBody>
          <a:bodyPr wrap="square">
            <a:spAutoFit/>
          </a:bodyPr>
          <a:lstStyle/>
          <a:p>
            <a:pPr algn="just"/>
            <a:r>
              <a:rPr lang="fr-FR" dirty="0">
                <a:latin typeface="Times New Roman" panose="02020603050405020304" pitchFamily="18" charset="0"/>
                <a:ea typeface="Calibri" panose="020F0502020204030204" pitchFamily="34" charset="0"/>
                <a:cs typeface="Arial" panose="020B0604020202020204" pitchFamily="34" charset="0"/>
              </a:rPr>
              <a:t>- L'innovation managériale, implique des étapes de prise de décision, de planification, d'adaptation et de mise en œuvre. </a:t>
            </a:r>
          </a:p>
        </p:txBody>
      </p:sp>
      <p:sp>
        <p:nvSpPr>
          <p:cNvPr id="11" name="Rectangle 10"/>
          <p:cNvSpPr/>
          <p:nvPr/>
        </p:nvSpPr>
        <p:spPr>
          <a:xfrm>
            <a:off x="133947" y="1347115"/>
            <a:ext cx="6231578" cy="388696"/>
          </a:xfrm>
          <a:prstGeom prst="rect">
            <a:avLst/>
          </a:prstGeom>
        </p:spPr>
        <p:txBody>
          <a:bodyPr wrap="none">
            <a:spAutoFit/>
          </a:bodyPr>
          <a:lstStyle/>
          <a:p>
            <a:pPr algn="just">
              <a:lnSpc>
                <a:spcPct val="107000"/>
              </a:lnSpc>
              <a:spcAft>
                <a:spcPts val="800"/>
              </a:spcAft>
            </a:pPr>
            <a:r>
              <a:rPr lang="fr-FR" b="1" dirty="0">
                <a:latin typeface="Times New Roman" panose="02020603050405020304" pitchFamily="18" charset="0"/>
                <a:ea typeface="Calibri" panose="020F0502020204030204" pitchFamily="34" charset="0"/>
                <a:cs typeface="Arial" panose="020B0604020202020204" pitchFamily="34" charset="0"/>
              </a:rPr>
              <a:t>LE PROCESSUS DE L’ADOPTION ET DE LA DIFFUSION</a:t>
            </a:r>
          </a:p>
        </p:txBody>
      </p:sp>
      <p:sp>
        <p:nvSpPr>
          <p:cNvPr id="12" name="Rectangle 11"/>
          <p:cNvSpPr/>
          <p:nvPr/>
        </p:nvSpPr>
        <p:spPr>
          <a:xfrm>
            <a:off x="341376" y="3000783"/>
            <a:ext cx="9351264" cy="646331"/>
          </a:xfrm>
          <a:prstGeom prst="rect">
            <a:avLst/>
          </a:prstGeom>
        </p:spPr>
        <p:txBody>
          <a:bodyPr wrap="square">
            <a:spAutoFit/>
          </a:bodyPr>
          <a:lstStyle/>
          <a:p>
            <a:pPr algn="just"/>
            <a:r>
              <a:rPr lang="fr-FR" dirty="0">
                <a:latin typeface="Times New Roman" panose="02020603050405020304" pitchFamily="18" charset="0"/>
                <a:ea typeface="Calibri" panose="020F0502020204030204" pitchFamily="34" charset="0"/>
                <a:cs typeface="Arial" panose="020B0604020202020204" pitchFamily="34" charset="0"/>
              </a:rPr>
              <a:t>L'innovation sociale va de la conception et du développement à la pérennisation et à la mise à l'échelle pour parvenir à un changement systémique. </a:t>
            </a:r>
          </a:p>
        </p:txBody>
      </p:sp>
      <p:sp>
        <p:nvSpPr>
          <p:cNvPr id="13" name="Rectangle 12"/>
          <p:cNvSpPr/>
          <p:nvPr/>
        </p:nvSpPr>
        <p:spPr>
          <a:xfrm>
            <a:off x="1298448" y="4091836"/>
            <a:ext cx="9351264" cy="646331"/>
          </a:xfrm>
          <a:prstGeom prst="rect">
            <a:avLst/>
          </a:prstGeom>
        </p:spPr>
        <p:txBody>
          <a:bodyPr wrap="square">
            <a:spAutoFit/>
          </a:bodyPr>
          <a:lstStyle/>
          <a:p>
            <a:pPr algn="just"/>
            <a:r>
              <a:rPr lang="fr-FR" dirty="0">
                <a:latin typeface="Times New Roman" panose="02020603050405020304" pitchFamily="18" charset="0"/>
                <a:ea typeface="Calibri" panose="020F0502020204030204" pitchFamily="34" charset="0"/>
                <a:cs typeface="Arial" panose="020B0604020202020204" pitchFamily="34" charset="0"/>
              </a:rPr>
              <a:t>- Les deux innovations implique des acteurs internes et externes, mais avec des rôles différents de ceux qui participent à la création. </a:t>
            </a:r>
          </a:p>
        </p:txBody>
      </p:sp>
    </p:spTree>
    <p:extLst>
      <p:ext uri="{BB962C8B-B14F-4D97-AF65-F5344CB8AC3E}">
        <p14:creationId xmlns:p14="http://schemas.microsoft.com/office/powerpoint/2010/main" val="776892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0" y="3325603"/>
            <a:ext cx="10992152" cy="603504"/>
          </a:xfrm>
        </p:spPr>
        <p:txBody>
          <a:bodyPr>
            <a:normAutofit/>
          </a:bodyPr>
          <a:lstStyle/>
          <a:p>
            <a:pPr lvl="0" algn="ctr"/>
            <a:r>
              <a:rPr lang="fr-FR" sz="2800" b="1" dirty="0">
                <a:latin typeface="Times New Roman" panose="02020603050405020304" pitchFamily="18" charset="0"/>
                <a:cs typeface="Times New Roman" panose="02020603050405020304" pitchFamily="18" charset="0"/>
              </a:rPr>
              <a:t>CONCLUSION</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1381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e la date 14"/>
          <p:cNvSpPr>
            <a:spLocks noGrp="1"/>
          </p:cNvSpPr>
          <p:nvPr>
            <p:ph type="dt" sz="half" idx="10"/>
          </p:nvPr>
        </p:nvSpPr>
        <p:spPr/>
        <p:txBody>
          <a:bodyPr/>
          <a:lstStyle/>
          <a:p>
            <a:fld id="{11200631-8644-49E3-937B-DFCC1BE38514}" type="datetime1">
              <a:rPr lang="fr-FR" smtClean="0"/>
              <a:t>03/05/2023</a:t>
            </a:fld>
            <a:endParaRPr lang="fr-FR" dirty="0"/>
          </a:p>
        </p:txBody>
      </p:sp>
      <p:grpSp>
        <p:nvGrpSpPr>
          <p:cNvPr id="12" name="Groupe 11"/>
          <p:cNvGrpSpPr/>
          <p:nvPr/>
        </p:nvGrpSpPr>
        <p:grpSpPr>
          <a:xfrm>
            <a:off x="0" y="3179325"/>
            <a:ext cx="11318058" cy="499350"/>
            <a:chOff x="-3592" y="1669954"/>
            <a:chExt cx="9100977" cy="295792"/>
          </a:xfrm>
        </p:grpSpPr>
        <p:sp>
          <p:nvSpPr>
            <p:cNvPr id="14" name="Rectangle à coins arrondis 13"/>
            <p:cNvSpPr/>
            <p:nvPr/>
          </p:nvSpPr>
          <p:spPr>
            <a:xfrm>
              <a:off x="232838" y="1669954"/>
              <a:ext cx="8864547" cy="295792"/>
            </a:xfrm>
            <a:prstGeom prst="roundRect">
              <a:avLst>
                <a:gd name="adj" fmla="val 10000"/>
              </a:avLst>
            </a:prstGeom>
            <a:solidFill>
              <a:schemeClr val="tx2"/>
            </a:solidFill>
          </p:spPr>
          <p:style>
            <a:lnRef idx="0">
              <a:schemeClr val="l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sp>
        <p:sp>
          <p:nvSpPr>
            <p:cNvPr id="16" name="Rectangle 15"/>
            <p:cNvSpPr/>
            <p:nvPr/>
          </p:nvSpPr>
          <p:spPr>
            <a:xfrm>
              <a:off x="-3592" y="1678617"/>
              <a:ext cx="8847221" cy="27846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fr-FR" sz="2800" b="1" i="1" dirty="0">
                  <a:latin typeface="Times New Roman" panose="02020603050405020304" pitchFamily="18" charset="0"/>
                  <a:cs typeface="Times New Roman" panose="02020603050405020304" pitchFamily="18" charset="0"/>
                </a:rPr>
                <a:t>MERCI POUR VOTRE HONORABLE ATTENTION</a:t>
              </a:r>
            </a:p>
          </p:txBody>
        </p:sp>
      </p:grpSp>
    </p:spTree>
    <p:extLst>
      <p:ext uri="{BB962C8B-B14F-4D97-AF65-F5344CB8AC3E}">
        <p14:creationId xmlns:p14="http://schemas.microsoft.com/office/powerpoint/2010/main" val="116111588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717C95-9903-4188-8F64-626D1C4CB9CB}"/>
              </a:ext>
            </a:extLst>
          </p:cNvPr>
          <p:cNvSpPr>
            <a:spLocks noGrp="1"/>
          </p:cNvSpPr>
          <p:nvPr>
            <p:ph type="subTitle" idx="1"/>
          </p:nvPr>
        </p:nvSpPr>
        <p:spPr>
          <a:xfrm>
            <a:off x="1116203" y="4883306"/>
            <a:ext cx="8721966" cy="1303325"/>
          </a:xfrm>
        </p:spPr>
        <p:txBody>
          <a:bodyPr>
            <a:noAutofit/>
          </a:bodyPr>
          <a:lstStyle/>
          <a:p>
            <a:pPr algn="ctr">
              <a:spcBef>
                <a:spcPts val="600"/>
              </a:spcBef>
              <a:spcAft>
                <a:spcPts val="600"/>
              </a:spcAft>
            </a:pPr>
            <a:r>
              <a:rPr lang="fr-FR" sz="16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El Abidi Ayoub, Messaoudi Abdelaziz</a:t>
            </a:r>
            <a:endParaRPr lang="fr-FR" sz="1600" dirty="0">
              <a:solidFill>
                <a:schemeClr val="tx1"/>
              </a:solidFill>
              <a:latin typeface="Times New Roman" panose="02020603050405020304" pitchFamily="18" charset="0"/>
              <a:ea typeface="Times New Roman" panose="02020603050405020304" pitchFamily="18" charset="0"/>
            </a:endParaRPr>
          </a:p>
          <a:p>
            <a:pPr algn="ctr"/>
            <a:r>
              <a:rPr lang="fr-FR" sz="16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Laboratoire de Recherche en Entreprenariat, Finance et Management des organisations (</a:t>
            </a:r>
            <a:r>
              <a:rPr lang="fr-FR" sz="1600" i="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LAREFMO</a:t>
            </a:r>
            <a:r>
              <a:rPr lang="fr-FR" sz="16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fr-FR" sz="1600" dirty="0">
              <a:solidFill>
                <a:schemeClr val="tx1"/>
              </a:solidFill>
              <a:latin typeface="Times New Roman" panose="02020603050405020304" pitchFamily="18" charset="0"/>
              <a:ea typeface="Calibri" panose="020F0502020204030204" pitchFamily="34" charset="0"/>
              <a:cs typeface="Arial" panose="020B0604020202020204" pitchFamily="34" charset="0"/>
            </a:endParaRPr>
          </a:p>
          <a:p>
            <a:pPr algn="ctr"/>
            <a:r>
              <a:rPr lang="fr-FR" sz="16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Faculté des sciences juridiques économiques e sociales</a:t>
            </a:r>
            <a:r>
              <a:rPr lang="fr-FR" sz="1600" dirty="0">
                <a:solidFill>
                  <a:schemeClr val="tx1"/>
                </a:solidFill>
                <a:latin typeface="Times New Roman" panose="02020603050405020304" pitchFamily="18" charset="0"/>
                <a:ea typeface="Times New Roman" panose="02020603050405020304" pitchFamily="18" charset="0"/>
                <a:cs typeface="Arial" panose="020B0604020202020204" pitchFamily="34" charset="0"/>
              </a:rPr>
              <a:t> -</a:t>
            </a:r>
            <a:r>
              <a:rPr lang="fr-FR" sz="16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Université IBN Zohr- Maroc</a:t>
            </a:r>
            <a:endParaRPr lang="fr-FR" sz="1600" i="1" dirty="0">
              <a:solidFill>
                <a:schemeClr val="tx1"/>
              </a:solidFill>
              <a:latin typeface="Times New Roman" panose="02020603050405020304" pitchFamily="18" charset="0"/>
              <a:ea typeface="Times New Roman" panose="02020603050405020304" pitchFamily="18" charset="0"/>
            </a:endParaRPr>
          </a:p>
        </p:txBody>
      </p:sp>
      <p:grpSp>
        <p:nvGrpSpPr>
          <p:cNvPr id="4" name="Group 3">
            <a:extLst>
              <a:ext uri="{FF2B5EF4-FFF2-40B4-BE49-F238E27FC236}">
                <a16:creationId xmlns:a16="http://schemas.microsoft.com/office/drawing/2014/main" id="{CB8848C2-59F6-4E68-BA29-10277D305B91}"/>
              </a:ext>
            </a:extLst>
          </p:cNvPr>
          <p:cNvGrpSpPr>
            <a:grpSpLocks noChangeAspect="1"/>
          </p:cNvGrpSpPr>
          <p:nvPr/>
        </p:nvGrpSpPr>
        <p:grpSpPr>
          <a:xfrm>
            <a:off x="-20272" y="0"/>
            <a:ext cx="1257300" cy="1226820"/>
            <a:chOff x="3736278" y="3130586"/>
            <a:chExt cx="1842894" cy="1852413"/>
          </a:xfrm>
        </p:grpSpPr>
        <p:grpSp>
          <p:nvGrpSpPr>
            <p:cNvPr id="5" name="Group 4">
              <a:extLst>
                <a:ext uri="{FF2B5EF4-FFF2-40B4-BE49-F238E27FC236}">
                  <a16:creationId xmlns:a16="http://schemas.microsoft.com/office/drawing/2014/main" id="{A37BC240-7993-412A-91E6-CF44D7F66547}"/>
                </a:ext>
              </a:extLst>
            </p:cNvPr>
            <p:cNvGrpSpPr/>
            <p:nvPr/>
          </p:nvGrpSpPr>
          <p:grpSpPr>
            <a:xfrm>
              <a:off x="3736278" y="3130586"/>
              <a:ext cx="1842894" cy="1852413"/>
              <a:chOff x="907473" y="684700"/>
              <a:chExt cx="1842894" cy="1852413"/>
            </a:xfrm>
          </p:grpSpPr>
          <p:sp>
            <p:nvSpPr>
              <p:cNvPr id="7" name="Star: 4 Points 6">
                <a:extLst>
                  <a:ext uri="{FF2B5EF4-FFF2-40B4-BE49-F238E27FC236}">
                    <a16:creationId xmlns:a16="http://schemas.microsoft.com/office/drawing/2014/main" id="{3ED85B3E-F034-4B30-88E6-E8D6B97634A3}"/>
                  </a:ext>
                </a:extLst>
              </p:cNvPr>
              <p:cNvSpPr/>
              <p:nvPr/>
            </p:nvSpPr>
            <p:spPr>
              <a:xfrm rot="3473835">
                <a:off x="921567" y="705361"/>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tar: 4 Points 7">
                <a:extLst>
                  <a:ext uri="{FF2B5EF4-FFF2-40B4-BE49-F238E27FC236}">
                    <a16:creationId xmlns:a16="http://schemas.microsoft.com/office/drawing/2014/main" id="{D0E1AF4B-A7A7-408F-BBF3-703D4169254D}"/>
                  </a:ext>
                </a:extLst>
              </p:cNvPr>
              <p:cNvSpPr/>
              <p:nvPr/>
            </p:nvSpPr>
            <p:spPr>
              <a:xfrm rot="6168132">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tar: 4 Points 8">
                <a:extLst>
                  <a:ext uri="{FF2B5EF4-FFF2-40B4-BE49-F238E27FC236}">
                    <a16:creationId xmlns:a16="http://schemas.microsoft.com/office/drawing/2014/main" id="{607680E3-04D7-4DA3-B98D-C5C446491FED}"/>
                  </a:ext>
                </a:extLst>
              </p:cNvPr>
              <p:cNvSpPr/>
              <p:nvPr/>
            </p:nvSpPr>
            <p:spPr>
              <a:xfrm>
                <a:off x="907473" y="694458"/>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tar: 4 Points 9">
                <a:extLst>
                  <a:ext uri="{FF2B5EF4-FFF2-40B4-BE49-F238E27FC236}">
                    <a16:creationId xmlns:a16="http://schemas.microsoft.com/office/drawing/2014/main" id="{B68F7462-56BC-4E1D-BA00-ED04C0580716}"/>
                  </a:ext>
                </a:extLst>
              </p:cNvPr>
              <p:cNvSpPr/>
              <p:nvPr/>
            </p:nvSpPr>
            <p:spPr>
              <a:xfrm rot="1649553">
                <a:off x="907473" y="694457"/>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tar: 4 Points 10">
                <a:extLst>
                  <a:ext uri="{FF2B5EF4-FFF2-40B4-BE49-F238E27FC236}">
                    <a16:creationId xmlns:a16="http://schemas.microsoft.com/office/drawing/2014/main" id="{82262F71-FE68-41B1-8054-87E2DA38AA06}"/>
                  </a:ext>
                </a:extLst>
              </p:cNvPr>
              <p:cNvSpPr/>
              <p:nvPr/>
            </p:nvSpPr>
            <p:spPr>
              <a:xfrm rot="4197730">
                <a:off x="921567" y="694456"/>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tar: 4 Points 11">
                <a:extLst>
                  <a:ext uri="{FF2B5EF4-FFF2-40B4-BE49-F238E27FC236}">
                    <a16:creationId xmlns:a16="http://schemas.microsoft.com/office/drawing/2014/main" id="{7D1C77C7-06D2-4850-AD66-4287C2C2149A}"/>
                  </a:ext>
                </a:extLst>
              </p:cNvPr>
              <p:cNvSpPr/>
              <p:nvPr/>
            </p:nvSpPr>
            <p:spPr>
              <a:xfrm rot="2751814">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6C8D8F6A-FD18-4D13-9A51-D43182C1106A}"/>
                  </a:ext>
                </a:extLst>
              </p:cNvPr>
              <p:cNvSpPr/>
              <p:nvPr/>
            </p:nvSpPr>
            <p:spPr>
              <a:xfrm>
                <a:off x="1316182" y="1108363"/>
                <a:ext cx="1011381" cy="98367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Africa">
              <a:extLst>
                <a:ext uri="{FF2B5EF4-FFF2-40B4-BE49-F238E27FC236}">
                  <a16:creationId xmlns:a16="http://schemas.microsoft.com/office/drawing/2014/main" id="{0B053D53-7E78-4A99-B5C1-964F99946F6B}"/>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41968" y="3606972"/>
              <a:ext cx="914400" cy="914400"/>
            </a:xfrm>
            <a:prstGeom prst="rect">
              <a:avLst/>
            </a:prstGeom>
          </p:spPr>
        </p:pic>
      </p:grpSp>
      <p:sp>
        <p:nvSpPr>
          <p:cNvPr id="15" name="TextBox 14">
            <a:extLst>
              <a:ext uri="{FF2B5EF4-FFF2-40B4-BE49-F238E27FC236}">
                <a16:creationId xmlns:a16="http://schemas.microsoft.com/office/drawing/2014/main" id="{CEDEE7B9-D6F6-4814-9EE5-87E9E28F0666}"/>
              </a:ext>
            </a:extLst>
          </p:cNvPr>
          <p:cNvSpPr txBox="1"/>
          <p:nvPr/>
        </p:nvSpPr>
        <p:spPr>
          <a:xfrm>
            <a:off x="1227413" y="180161"/>
            <a:ext cx="3433077" cy="1015663"/>
          </a:xfrm>
          <a:prstGeom prst="rect">
            <a:avLst/>
          </a:prstGeom>
          <a:noFill/>
        </p:spPr>
        <p:txBody>
          <a:bodyPr wrap="square">
            <a:spAutoFit/>
          </a:bodyPr>
          <a:lstStyle/>
          <a:p>
            <a:r>
              <a:rPr lang="en-US" sz="2000" b="1" dirty="0">
                <a:solidFill>
                  <a:srgbClr val="FFC000"/>
                </a:solidFill>
              </a:rPr>
              <a:t>4</a:t>
            </a:r>
            <a:r>
              <a:rPr lang="en-US" sz="2000" b="1" baseline="30000" dirty="0">
                <a:solidFill>
                  <a:srgbClr val="FFC000"/>
                </a:solidFill>
              </a:rPr>
              <a:t>th</a:t>
            </a:r>
            <a:r>
              <a:rPr lang="en-US" sz="2000" b="1" dirty="0">
                <a:solidFill>
                  <a:srgbClr val="FFC000"/>
                </a:solidFill>
              </a:rPr>
              <a:t> Current Business Issues </a:t>
            </a:r>
          </a:p>
          <a:p>
            <a:r>
              <a:rPr lang="en-US" sz="2000" b="1" dirty="0">
                <a:solidFill>
                  <a:srgbClr val="FFC000"/>
                </a:solidFill>
              </a:rPr>
              <a:t>in African Countries</a:t>
            </a:r>
          </a:p>
          <a:p>
            <a:r>
              <a:rPr lang="en-US" sz="2000" b="1" dirty="0">
                <a:solidFill>
                  <a:srgbClr val="FFC000"/>
                </a:solidFill>
              </a:rPr>
              <a:t>2023</a:t>
            </a:r>
          </a:p>
        </p:txBody>
      </p:sp>
      <p:pic>
        <p:nvPicPr>
          <p:cNvPr id="16" name="Picture 15">
            <a:extLst>
              <a:ext uri="{FF2B5EF4-FFF2-40B4-BE49-F238E27FC236}">
                <a16:creationId xmlns:a16="http://schemas.microsoft.com/office/drawing/2014/main" id="{5CD95CE5-9AA3-483C-A6BD-0C4E9782CD03}"/>
              </a:ext>
            </a:extLst>
          </p:cNvPr>
          <p:cNvPicPr>
            <a:picLocks noChangeAspect="1"/>
          </p:cNvPicPr>
          <p:nvPr/>
        </p:nvPicPr>
        <p:blipFill>
          <a:blip r:embed="rId4"/>
          <a:stretch>
            <a:fillRect/>
          </a:stretch>
        </p:blipFill>
        <p:spPr>
          <a:xfrm>
            <a:off x="4669942" y="280585"/>
            <a:ext cx="1614488" cy="915240"/>
          </a:xfrm>
          <a:prstGeom prst="rect">
            <a:avLst/>
          </a:prstGeom>
        </p:spPr>
      </p:pic>
      <p:sp>
        <p:nvSpPr>
          <p:cNvPr id="18" name="TextBox 17">
            <a:extLst>
              <a:ext uri="{FF2B5EF4-FFF2-40B4-BE49-F238E27FC236}">
                <a16:creationId xmlns:a16="http://schemas.microsoft.com/office/drawing/2014/main" id="{A0651FE2-9273-4BCD-862E-6C55365B7D2F}"/>
              </a:ext>
            </a:extLst>
          </p:cNvPr>
          <p:cNvSpPr txBox="1"/>
          <p:nvPr/>
        </p:nvSpPr>
        <p:spPr>
          <a:xfrm>
            <a:off x="-1" y="6493173"/>
            <a:ext cx="8878529" cy="369332"/>
          </a:xfrm>
          <a:prstGeom prst="rect">
            <a:avLst/>
          </a:prstGeom>
          <a:solidFill>
            <a:srgbClr val="FFC000"/>
          </a:solidFill>
        </p:spPr>
        <p:txBody>
          <a:bodyPr wrap="square">
            <a:spAutoFit/>
          </a:bodyPr>
          <a:lstStyle/>
          <a:p>
            <a:r>
              <a:rPr lang="en-US" sz="1800" b="1" dirty="0">
                <a:solidFill>
                  <a:srgbClr val="052C34"/>
                </a:solidFill>
              </a:rPr>
              <a:t>April 27 – 28, 2023                 WWW.</a:t>
            </a:r>
            <a:r>
              <a:rPr lang="en-US" sz="1800" b="1" dirty="0">
                <a:solidFill>
                  <a:srgbClr val="052C34"/>
                </a:solidFill>
                <a:highlight>
                  <a:srgbClr val="FFC000"/>
                </a:highlight>
              </a:rPr>
              <a:t>CBIAC.NET</a:t>
            </a:r>
          </a:p>
        </p:txBody>
      </p:sp>
      <p:pic>
        <p:nvPicPr>
          <p:cNvPr id="14" name="Image 4" descr="Une image contenant texte&#10;&#10;Description générée automatiquement">
            <a:extLst>
              <a:ext uri="{FF2B5EF4-FFF2-40B4-BE49-F238E27FC236}">
                <a16:creationId xmlns:a16="http://schemas.microsoft.com/office/drawing/2014/main" id="{65778D19-2F77-AB27-E36E-DF475CC52D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65762" y="280584"/>
            <a:ext cx="2708241" cy="915240"/>
          </a:xfrm>
          <a:prstGeom prst="rect">
            <a:avLst/>
          </a:prstGeom>
        </p:spPr>
      </p:pic>
      <p:sp>
        <p:nvSpPr>
          <p:cNvPr id="17" name="Rectangle 2"/>
          <p:cNvSpPr>
            <a:spLocks noChangeArrowheads="1"/>
          </p:cNvSpPr>
          <p:nvPr/>
        </p:nvSpPr>
        <p:spPr bwMode="auto">
          <a:xfrm>
            <a:off x="1116203" y="1737748"/>
            <a:ext cx="872196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4th Current Business Issues in African Countries</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LE MANAGEMENT ET LA RÉSILIENCE DES ORGANISATIONS AFRICAINES EN TEMPS DE CRISE</a:t>
            </a:r>
            <a:endParaRPr kumimoji="0" lang="fr-FR" altLang="fr-F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1" name="Zone de texte 1"/>
          <p:cNvSpPr txBox="1"/>
          <p:nvPr/>
        </p:nvSpPr>
        <p:spPr>
          <a:xfrm>
            <a:off x="1116203" y="2928777"/>
            <a:ext cx="8721966" cy="1773732"/>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0"/>
              </a:spcAft>
            </a:pPr>
            <a:r>
              <a:rPr lang="fr-FR" b="1" dirty="0">
                <a:effectLst/>
                <a:latin typeface="Times New Roman" panose="02020603050405020304" pitchFamily="18" charset="0"/>
                <a:ea typeface="Calibri" panose="020F0502020204030204" pitchFamily="34" charset="0"/>
                <a:cs typeface="Arial" panose="020B0604020202020204" pitchFamily="34" charset="0"/>
              </a:rPr>
              <a:t>ÉTUDE DE L’ADÉQUATION DE L’INNOVATION MANAGÉRIALE ET L’INNOVATION SOCIALE</a:t>
            </a:r>
          </a:p>
          <a:p>
            <a:pPr algn="ctr">
              <a:lnSpc>
                <a:spcPct val="150000"/>
              </a:lnSpc>
              <a:spcAft>
                <a:spcPts val="0"/>
              </a:spcAft>
            </a:pPr>
            <a:r>
              <a:rPr lang="en-US" b="1" dirty="0">
                <a:latin typeface="Times New Roman" panose="02020603050405020304" pitchFamily="18" charset="0"/>
                <a:ea typeface="Calibri" panose="020F0502020204030204" pitchFamily="34" charset="0"/>
                <a:cs typeface="Arial" panose="020B0604020202020204" pitchFamily="34" charset="0"/>
              </a:rPr>
              <a:t>STUDY OF THE ADEQUACY OF MANAGERIAL INNOVATION AND SOCIAL INNOVATION</a:t>
            </a:r>
            <a:endParaRPr lang="fr-FR" b="1" dirty="0">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spcAft>
                <a:spcPts val="0"/>
              </a:spcAft>
            </a:pPr>
            <a:endParaRPr lang="fr-FR" sz="1600"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34804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084143A5-103C-42B4-8B3A-EA3D994B5243}"/>
              </a:ext>
            </a:extLst>
          </p:cNvPr>
          <p:cNvSpPr>
            <a:spLocks noGrp="1"/>
          </p:cNvSpPr>
          <p:nvPr>
            <p:ph type="dt" sz="half" idx="10"/>
          </p:nvPr>
        </p:nvSpPr>
        <p:spPr/>
        <p:txBody>
          <a:bodyPr/>
          <a:lstStyle/>
          <a:p>
            <a:fld id="{50B00201-5A76-45AE-9386-9652095EE4CF}" type="datetime1">
              <a:rPr lang="en-US" smtClean="0"/>
              <a:pPr/>
              <a:t>5/3/2023</a:t>
            </a:fld>
            <a:endParaRPr lang="en-US" dirty="0"/>
          </a:p>
        </p:txBody>
      </p:sp>
      <p:sp>
        <p:nvSpPr>
          <p:cNvPr id="5" name="Espace réservé du numéro de diapositive 4">
            <a:extLst>
              <a:ext uri="{FF2B5EF4-FFF2-40B4-BE49-F238E27FC236}">
                <a16:creationId xmlns:a16="http://schemas.microsoft.com/office/drawing/2014/main" id="{A7847982-2355-49DF-B657-5B59FA9603C1}"/>
              </a:ext>
            </a:extLst>
          </p:cNvPr>
          <p:cNvSpPr>
            <a:spLocks noGrp="1"/>
          </p:cNvSpPr>
          <p:nvPr>
            <p:ph type="sldNum" sz="quarter" idx="12"/>
          </p:nvPr>
        </p:nvSpPr>
        <p:spPr/>
        <p:txBody>
          <a:bodyPr/>
          <a:lstStyle/>
          <a:p>
            <a:fld id="{E31375A4-56A4-47D6-9801-1991572033F7}" type="slidenum">
              <a:rPr lang="en-US" smtClean="0"/>
              <a:pPr/>
              <a:t>2</a:t>
            </a:fld>
            <a:endParaRPr lang="en-US"/>
          </a:p>
        </p:txBody>
      </p:sp>
      <p:sp>
        <p:nvSpPr>
          <p:cNvPr id="12" name="ZoneTexte 11"/>
          <p:cNvSpPr txBox="1"/>
          <p:nvPr/>
        </p:nvSpPr>
        <p:spPr>
          <a:xfrm>
            <a:off x="2166257" y="348256"/>
            <a:ext cx="7010400" cy="584775"/>
          </a:xfrm>
          <a:prstGeom prst="rect">
            <a:avLst/>
          </a:prstGeom>
          <a:noFill/>
        </p:spPr>
        <p:txBody>
          <a:bodyPr wrap="square" rtlCol="0">
            <a:spAutoFit/>
          </a:bodyPr>
          <a:lstStyle/>
          <a:p>
            <a:pPr algn="ctr"/>
            <a:r>
              <a:rPr lang="fr-FR" sz="3200" b="1" dirty="0">
                <a:solidFill>
                  <a:srgbClr val="052C34"/>
                </a:solidFill>
                <a:latin typeface="Times New Roman" panose="02020603050405020304" pitchFamily="18" charset="0"/>
                <a:ea typeface="+mj-ea"/>
                <a:cs typeface="Times New Roman" panose="02020603050405020304" pitchFamily="18" charset="0"/>
              </a:rPr>
              <a:t>PLAN</a:t>
            </a:r>
            <a:r>
              <a:rPr lang="fr-FR" sz="3200" dirty="0">
                <a:latin typeface="Times New Roman" panose="02020603050405020304" pitchFamily="18" charset="0"/>
                <a:cs typeface="Times New Roman" panose="02020603050405020304" pitchFamily="18" charset="0"/>
              </a:rPr>
              <a:t> </a:t>
            </a:r>
          </a:p>
        </p:txBody>
      </p:sp>
      <p:graphicFrame>
        <p:nvGraphicFramePr>
          <p:cNvPr id="13" name="Diagramme 12"/>
          <p:cNvGraphicFramePr/>
          <p:nvPr>
            <p:extLst>
              <p:ext uri="{D42A27DB-BD31-4B8C-83A1-F6EECF244321}">
                <p14:modId xmlns:p14="http://schemas.microsoft.com/office/powerpoint/2010/main" val="919975875"/>
              </p:ext>
            </p:extLst>
          </p:nvPr>
        </p:nvGraphicFramePr>
        <p:xfrm>
          <a:off x="410246" y="1279751"/>
          <a:ext cx="10522423" cy="51267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0515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graphicEl>
                                              <a:dgm id="{664EAC86-847C-449C-A3E0-BEA1625F97F5}"/>
                                            </p:graphicEl>
                                          </p:spTgt>
                                        </p:tgtEl>
                                        <p:attrNameLst>
                                          <p:attrName>style.visibility</p:attrName>
                                        </p:attrNameLst>
                                      </p:cBhvr>
                                      <p:to>
                                        <p:strVal val="visible"/>
                                      </p:to>
                                    </p:set>
                                    <p:animEffect transition="in" filter="barn(inVertical)">
                                      <p:cBhvr>
                                        <p:cTn id="7" dur="500"/>
                                        <p:tgtEl>
                                          <p:spTgt spid="13">
                                            <p:graphicEl>
                                              <a:dgm id="{664EAC86-847C-449C-A3E0-BEA1625F97F5}"/>
                                            </p:graphic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3">
                                            <p:graphicEl>
                                              <a:dgm id="{842EF5F2-B015-4458-9B42-C430DF730C5C}"/>
                                            </p:graphicEl>
                                          </p:spTgt>
                                        </p:tgtEl>
                                        <p:attrNameLst>
                                          <p:attrName>style.visibility</p:attrName>
                                        </p:attrNameLst>
                                      </p:cBhvr>
                                      <p:to>
                                        <p:strVal val="visible"/>
                                      </p:to>
                                    </p:set>
                                    <p:animEffect transition="in" filter="barn(inVertical)">
                                      <p:cBhvr>
                                        <p:cTn id="10" dur="500"/>
                                        <p:tgtEl>
                                          <p:spTgt spid="13">
                                            <p:graphicEl>
                                              <a:dgm id="{842EF5F2-B015-4458-9B42-C430DF730C5C}"/>
                                            </p:graphic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3">
                                            <p:graphicEl>
                                              <a:dgm id="{3FE89971-FBDD-46DE-A83A-DF2DE85193E0}"/>
                                            </p:graphicEl>
                                          </p:spTgt>
                                        </p:tgtEl>
                                        <p:attrNameLst>
                                          <p:attrName>style.visibility</p:attrName>
                                        </p:attrNameLst>
                                      </p:cBhvr>
                                      <p:to>
                                        <p:strVal val="visible"/>
                                      </p:to>
                                    </p:set>
                                    <p:animEffect transition="in" filter="barn(inVertical)">
                                      <p:cBhvr>
                                        <p:cTn id="13" dur="500"/>
                                        <p:tgtEl>
                                          <p:spTgt spid="13">
                                            <p:graphicEl>
                                              <a:dgm id="{3FE89971-FBDD-46DE-A83A-DF2DE85193E0}"/>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3">
                                            <p:graphicEl>
                                              <a:dgm id="{BED16CAA-3B17-4FEC-9A9E-D3E332D4ABC0}"/>
                                            </p:graphicEl>
                                          </p:spTgt>
                                        </p:tgtEl>
                                        <p:attrNameLst>
                                          <p:attrName>style.visibility</p:attrName>
                                        </p:attrNameLst>
                                      </p:cBhvr>
                                      <p:to>
                                        <p:strVal val="visible"/>
                                      </p:to>
                                    </p:set>
                                    <p:animEffect transition="in" filter="barn(inVertical)">
                                      <p:cBhvr>
                                        <p:cTn id="18" dur="500"/>
                                        <p:tgtEl>
                                          <p:spTgt spid="13">
                                            <p:graphicEl>
                                              <a:dgm id="{BED16CAA-3B17-4FEC-9A9E-D3E332D4ABC0}"/>
                                            </p:graphic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3">
                                            <p:graphicEl>
                                              <a:dgm id="{927FCF11-8658-456E-800A-230B2E91C4C9}"/>
                                            </p:graphicEl>
                                          </p:spTgt>
                                        </p:tgtEl>
                                        <p:attrNameLst>
                                          <p:attrName>style.visibility</p:attrName>
                                        </p:attrNameLst>
                                      </p:cBhvr>
                                      <p:to>
                                        <p:strVal val="visible"/>
                                      </p:to>
                                    </p:set>
                                    <p:animEffect transition="in" filter="barn(inVertical)">
                                      <p:cBhvr>
                                        <p:cTn id="21" dur="500"/>
                                        <p:tgtEl>
                                          <p:spTgt spid="13">
                                            <p:graphicEl>
                                              <a:dgm id="{927FCF11-8658-456E-800A-230B2E91C4C9}"/>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13">
                                            <p:graphicEl>
                                              <a:dgm id="{9D30E2BB-4D65-4F93-B17B-440F8AA5CD0B}"/>
                                            </p:graphicEl>
                                          </p:spTgt>
                                        </p:tgtEl>
                                        <p:attrNameLst>
                                          <p:attrName>style.visibility</p:attrName>
                                        </p:attrNameLst>
                                      </p:cBhvr>
                                      <p:to>
                                        <p:strVal val="visible"/>
                                      </p:to>
                                    </p:set>
                                    <p:animEffect transition="in" filter="barn(inVertical)">
                                      <p:cBhvr>
                                        <p:cTn id="26" dur="500"/>
                                        <p:tgtEl>
                                          <p:spTgt spid="13">
                                            <p:graphicEl>
                                              <a:dgm id="{9D30E2BB-4D65-4F93-B17B-440F8AA5CD0B}"/>
                                            </p:graphicEl>
                                          </p:spTgt>
                                        </p:tgtEl>
                                      </p:cBhvr>
                                    </p:animEffect>
                                  </p:childTnLst>
                                </p:cTn>
                              </p:par>
                              <p:par>
                                <p:cTn id="27" presetID="16" presetClass="entr" presetSubtype="21" fill="hold" grpId="0" nodeType="withEffect">
                                  <p:stCondLst>
                                    <p:cond delay="0"/>
                                  </p:stCondLst>
                                  <p:childTnLst>
                                    <p:set>
                                      <p:cBhvr>
                                        <p:cTn id="28" dur="1" fill="hold">
                                          <p:stCondLst>
                                            <p:cond delay="0"/>
                                          </p:stCondLst>
                                        </p:cTn>
                                        <p:tgtEl>
                                          <p:spTgt spid="13">
                                            <p:graphicEl>
                                              <a:dgm id="{84292FCA-0B10-488B-9AB1-3EB76F1867D3}"/>
                                            </p:graphicEl>
                                          </p:spTgt>
                                        </p:tgtEl>
                                        <p:attrNameLst>
                                          <p:attrName>style.visibility</p:attrName>
                                        </p:attrNameLst>
                                      </p:cBhvr>
                                      <p:to>
                                        <p:strVal val="visible"/>
                                      </p:to>
                                    </p:set>
                                    <p:animEffect transition="in" filter="barn(inVertical)">
                                      <p:cBhvr>
                                        <p:cTn id="29" dur="500"/>
                                        <p:tgtEl>
                                          <p:spTgt spid="13">
                                            <p:graphicEl>
                                              <a:dgm id="{84292FCA-0B10-488B-9AB1-3EB76F1867D3}"/>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3">
                                            <p:graphicEl>
                                              <a:dgm id="{21CEF470-16A3-43EE-8507-960F401D452D}"/>
                                            </p:graphicEl>
                                          </p:spTgt>
                                        </p:tgtEl>
                                        <p:attrNameLst>
                                          <p:attrName>style.visibility</p:attrName>
                                        </p:attrNameLst>
                                      </p:cBhvr>
                                      <p:to>
                                        <p:strVal val="visible"/>
                                      </p:to>
                                    </p:set>
                                    <p:animEffect transition="in" filter="barn(inVertical)">
                                      <p:cBhvr>
                                        <p:cTn id="34" dur="500"/>
                                        <p:tgtEl>
                                          <p:spTgt spid="13">
                                            <p:graphicEl>
                                              <a:dgm id="{21CEF470-16A3-43EE-8507-960F401D452D}"/>
                                            </p:graphicEl>
                                          </p:spTgt>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13">
                                            <p:graphicEl>
                                              <a:dgm id="{1AC43298-4B5A-49D5-B506-95B9E5CFFCC8}"/>
                                            </p:graphicEl>
                                          </p:spTgt>
                                        </p:tgtEl>
                                        <p:attrNameLst>
                                          <p:attrName>style.visibility</p:attrName>
                                        </p:attrNameLst>
                                      </p:cBhvr>
                                      <p:to>
                                        <p:strVal val="visible"/>
                                      </p:to>
                                    </p:set>
                                    <p:animEffect transition="in" filter="barn(inVertical)">
                                      <p:cBhvr>
                                        <p:cTn id="37" dur="500"/>
                                        <p:tgtEl>
                                          <p:spTgt spid="13">
                                            <p:graphicEl>
                                              <a:dgm id="{1AC43298-4B5A-49D5-B506-95B9E5CFFCC8}"/>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3">
                                            <p:graphicEl>
                                              <a:dgm id="{6A5441F4-3771-4422-B338-0D3A3D36B2B0}"/>
                                            </p:graphicEl>
                                          </p:spTgt>
                                        </p:tgtEl>
                                        <p:attrNameLst>
                                          <p:attrName>style.visibility</p:attrName>
                                        </p:attrNameLst>
                                      </p:cBhvr>
                                      <p:to>
                                        <p:strVal val="visible"/>
                                      </p:to>
                                    </p:set>
                                    <p:animEffect transition="in" filter="barn(inVertical)">
                                      <p:cBhvr>
                                        <p:cTn id="42" dur="500"/>
                                        <p:tgtEl>
                                          <p:spTgt spid="13">
                                            <p:graphicEl>
                                              <a:dgm id="{6A5441F4-3771-4422-B338-0D3A3D36B2B0}"/>
                                            </p:graphicEl>
                                          </p:spTgt>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13">
                                            <p:graphicEl>
                                              <a:dgm id="{7FD90698-9B23-4E36-9685-CE73A7A2AC89}"/>
                                            </p:graphicEl>
                                          </p:spTgt>
                                        </p:tgtEl>
                                        <p:attrNameLst>
                                          <p:attrName>style.visibility</p:attrName>
                                        </p:attrNameLst>
                                      </p:cBhvr>
                                      <p:to>
                                        <p:strVal val="visible"/>
                                      </p:to>
                                    </p:set>
                                    <p:animEffect transition="in" filter="barn(inVertical)">
                                      <p:cBhvr>
                                        <p:cTn id="45" dur="500"/>
                                        <p:tgtEl>
                                          <p:spTgt spid="13">
                                            <p:graphicEl>
                                              <a:dgm id="{7FD90698-9B23-4E36-9685-CE73A7A2AC8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0" y="3325603"/>
            <a:ext cx="10992152" cy="603504"/>
          </a:xfrm>
        </p:spPr>
        <p:txBody>
          <a:bodyPr>
            <a:normAutofit/>
          </a:bodyPr>
          <a:lstStyle/>
          <a:p>
            <a:pPr lvl="0" algn="ctr"/>
            <a:r>
              <a:rPr lang="fr-FR" sz="2800" b="1" dirty="0">
                <a:latin typeface="Times New Roman" panose="02020603050405020304" pitchFamily="18" charset="0"/>
                <a:cs typeface="Times New Roman" panose="02020603050405020304" pitchFamily="18" charset="0"/>
              </a:rPr>
              <a:t>INTRODUCTION</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570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0" y="0"/>
            <a:ext cx="10992152" cy="467032"/>
          </a:xfrm>
        </p:spPr>
        <p:txBody>
          <a:bodyPr>
            <a:normAutofit fontScale="90000"/>
          </a:bodyPr>
          <a:lstStyle/>
          <a:p>
            <a:pPr lvl="0"/>
            <a:r>
              <a:rPr lang="fr-FR" sz="2800" b="1" dirty="0">
                <a:latin typeface="Times New Roman" panose="02020603050405020304" pitchFamily="18" charset="0"/>
                <a:cs typeface="Times New Roman" panose="02020603050405020304" pitchFamily="18" charset="0"/>
              </a:rPr>
              <a:t>CONTEXTE GÉNÉRAL ET PROBLÉMATIQUE DE LA RECHERCHE</a:t>
            </a:r>
            <a:endParaRPr lang="fr-FR" sz="2800" dirty="0">
              <a:latin typeface="Times New Roman" panose="02020603050405020304" pitchFamily="18" charset="0"/>
              <a:cs typeface="Times New Roman" panose="02020603050405020304" pitchFamily="18" charset="0"/>
            </a:endParaRPr>
          </a:p>
        </p:txBody>
      </p:sp>
      <p:sp>
        <p:nvSpPr>
          <p:cNvPr id="4" name="Rectangle 3"/>
          <p:cNvSpPr/>
          <p:nvPr/>
        </p:nvSpPr>
        <p:spPr>
          <a:xfrm>
            <a:off x="408977" y="1785630"/>
            <a:ext cx="9231980" cy="923330"/>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Les études sur l'innovation sont apparues comme un domaine de recherche, tandis que de nombreux projets de recherche visaient à générer des connaissances fiables et systématiques sur la manière d'influencer l'innovation et d'exploiter pleinement ses effets (</a:t>
            </a:r>
            <a:r>
              <a:rPr lang="fr-FR" dirty="0" err="1">
                <a:latin typeface="Times New Roman" panose="02020603050405020304" pitchFamily="18" charset="0"/>
                <a:cs typeface="Times New Roman" panose="02020603050405020304" pitchFamily="18" charset="0"/>
              </a:rPr>
              <a:t>Fagerberg</a:t>
            </a:r>
            <a:r>
              <a:rPr lang="fr-FR" dirty="0">
                <a:latin typeface="Times New Roman" panose="02020603050405020304" pitchFamily="18" charset="0"/>
                <a:cs typeface="Times New Roman" panose="02020603050405020304" pitchFamily="18" charset="0"/>
              </a:rPr>
              <a:t> et al., 2013).</a:t>
            </a:r>
          </a:p>
        </p:txBody>
      </p:sp>
      <p:sp>
        <p:nvSpPr>
          <p:cNvPr id="13" name="Rectangle 12"/>
          <p:cNvSpPr/>
          <p:nvPr/>
        </p:nvSpPr>
        <p:spPr>
          <a:xfrm>
            <a:off x="408977" y="3123667"/>
            <a:ext cx="9231980" cy="923330"/>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L’innovation managériale est motivée par la prise de conscience que l'innovation représente l'une des stratégies les plus importantes et les plus durables, qui permet d'accroître les performances et la réussite économique (Le Bas et al., 2015).</a:t>
            </a:r>
          </a:p>
        </p:txBody>
      </p:sp>
      <p:sp>
        <p:nvSpPr>
          <p:cNvPr id="15" name="Rectangle 14"/>
          <p:cNvSpPr/>
          <p:nvPr/>
        </p:nvSpPr>
        <p:spPr>
          <a:xfrm>
            <a:off x="408977" y="4461704"/>
            <a:ext cx="9291614" cy="646331"/>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L’innovation sociale introduit une vision plus inclusive et démocratisant de l'innovation (Smith et Stirling, 2017).</a:t>
            </a:r>
          </a:p>
        </p:txBody>
      </p:sp>
    </p:spTree>
    <p:extLst>
      <p:ext uri="{BB962C8B-B14F-4D97-AF65-F5344CB8AC3E}">
        <p14:creationId xmlns:p14="http://schemas.microsoft.com/office/powerpoint/2010/main" val="3632407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000"/>
                                        <p:tgtEl>
                                          <p:spTgt spid="15"/>
                                        </p:tgtEl>
                                      </p:cBhvr>
                                    </p:animEffect>
                                    <p:anim calcmode="lin" valueType="num">
                                      <p:cBhvr>
                                        <p:cTn id="22" dur="1000" fill="hold"/>
                                        <p:tgtEl>
                                          <p:spTgt spid="15"/>
                                        </p:tgtEl>
                                        <p:attrNameLst>
                                          <p:attrName>ppt_x</p:attrName>
                                        </p:attrNameLst>
                                      </p:cBhvr>
                                      <p:tavLst>
                                        <p:tav tm="0">
                                          <p:val>
                                            <p:strVal val="#ppt_x"/>
                                          </p:val>
                                        </p:tav>
                                        <p:tav tm="100000">
                                          <p:val>
                                            <p:strVal val="#ppt_x"/>
                                          </p:val>
                                        </p:tav>
                                      </p:tavLst>
                                    </p:anim>
                                    <p:anim calcmode="lin" valueType="num">
                                      <p:cBhvr>
                                        <p:cTn id="2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77334" y="2967335"/>
            <a:ext cx="9202162" cy="1200329"/>
          </a:xfrm>
          <a:prstGeom prst="rect">
            <a:avLst/>
          </a:prstGeom>
          <a:ln w="12700">
            <a:solidFill>
              <a:schemeClr val="tx1"/>
            </a:solidFill>
          </a:ln>
        </p:spPr>
        <p:txBody>
          <a:bodyPr wrap="square">
            <a:spAutoFit/>
          </a:bodyPr>
          <a:lstStyle/>
          <a:p>
            <a:pPr lvl="0" algn="ctr" defTabSz="914400">
              <a:defRPr/>
            </a:pPr>
            <a:r>
              <a:rPr lang="fr-FR" sz="2400" b="1" i="1" dirty="0">
                <a:latin typeface="Times New Roman" panose="02020603050405020304" pitchFamily="18" charset="0"/>
                <a:cs typeface="Times New Roman" panose="02020603050405020304" pitchFamily="18" charset="0"/>
              </a:rPr>
              <a:t>Dans quelle mesure les fondements théoriques et conceptuels de l'innovation managériale et de l'innovation sociale présentent-ils des similitudes ?</a:t>
            </a:r>
          </a:p>
        </p:txBody>
      </p:sp>
      <p:sp>
        <p:nvSpPr>
          <p:cNvPr id="5" name="Title 1">
            <a:extLst>
              <a:ext uri="{FF2B5EF4-FFF2-40B4-BE49-F238E27FC236}">
                <a16:creationId xmlns:a16="http://schemas.microsoft.com/office/drawing/2014/main" id="{33840CD2-FF83-4963-8E1D-FCD83D2C1B02}"/>
              </a:ext>
            </a:extLst>
          </p:cNvPr>
          <p:cNvSpPr txBox="1">
            <a:spLocks/>
          </p:cNvSpPr>
          <p:nvPr/>
        </p:nvSpPr>
        <p:spPr>
          <a:xfrm>
            <a:off x="0" y="0"/>
            <a:ext cx="10992152" cy="467032"/>
          </a:xfrm>
          <a:prstGeom prst="rect">
            <a:avLst/>
          </a:prstGeom>
        </p:spPr>
        <p:txBody>
          <a:bodyPr vert="horz" lIns="91440" tIns="45720" rIns="91440" bIns="45720" rtlCol="0" anchor="t">
            <a:normAutofit fontScale="90000" lnSpcReduction="10000"/>
          </a:bodyPr>
          <a:lstStyle>
            <a:lvl1pPr algn="l" defTabSz="457200" rtl="0" eaLnBrk="1" latinLnBrk="0" hangingPunct="1">
              <a:spcBef>
                <a:spcPct val="0"/>
              </a:spcBef>
              <a:buNone/>
              <a:defRPr sz="3600" kern="1200">
                <a:solidFill>
                  <a:srgbClr val="052C34"/>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2800" b="1">
                <a:latin typeface="Times New Roman" panose="02020603050405020304" pitchFamily="18" charset="0"/>
                <a:cs typeface="Times New Roman" panose="02020603050405020304" pitchFamily="18" charset="0"/>
              </a:rPr>
              <a:t>CONTEXTE GÉNÉRAL ET PROBLÉMATIQUE DE LA RECHERCHE</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9443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0" y="0"/>
            <a:ext cx="10992152" cy="467032"/>
          </a:xfrm>
        </p:spPr>
        <p:txBody>
          <a:bodyPr>
            <a:normAutofit fontScale="90000"/>
          </a:bodyPr>
          <a:lstStyle/>
          <a:p>
            <a:pPr lvl="0"/>
            <a:r>
              <a:rPr lang="fr-FR" sz="2800" b="1" dirty="0">
                <a:latin typeface="Times New Roman" panose="02020603050405020304" pitchFamily="18" charset="0"/>
                <a:cs typeface="Times New Roman" panose="02020603050405020304" pitchFamily="18" charset="0"/>
              </a:rPr>
              <a:t>APERÇU THÉORIQUE DES PRINCIPAUX CONCEPTS</a:t>
            </a:r>
          </a:p>
        </p:txBody>
      </p:sp>
      <p:sp>
        <p:nvSpPr>
          <p:cNvPr id="3" name="Rectangle 2"/>
          <p:cNvSpPr/>
          <p:nvPr/>
        </p:nvSpPr>
        <p:spPr>
          <a:xfrm>
            <a:off x="677334" y="2122803"/>
            <a:ext cx="9063014" cy="923330"/>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Les innovations dans les activités et les pratiques de gestion sont liées à des changements significatifs dans les facettes des règles et des routines par lesquelles le travail est effectué au sein des organisations (Birkinshaw et al., 2008).</a:t>
            </a:r>
          </a:p>
        </p:txBody>
      </p:sp>
      <p:sp>
        <p:nvSpPr>
          <p:cNvPr id="4" name="Rectangle 3"/>
          <p:cNvSpPr/>
          <p:nvPr/>
        </p:nvSpPr>
        <p:spPr>
          <a:xfrm>
            <a:off x="677334" y="3528149"/>
            <a:ext cx="9063014" cy="923330"/>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Les innovations dans les structures organisationnelles sont celles qui influencent, modifient et améliorent la répartition des fonctions, des responsabilités, de l'obligation de rendre compte, des lignes de commandement et des flux d'informations (</a:t>
            </a:r>
            <a:r>
              <a:rPr lang="fr-FR" dirty="0" err="1">
                <a:latin typeface="Times New Roman" panose="02020603050405020304" pitchFamily="18" charset="0"/>
                <a:cs typeface="Times New Roman" panose="02020603050405020304" pitchFamily="18" charset="0"/>
              </a:rPr>
              <a:t>Armbruster</a:t>
            </a:r>
            <a:r>
              <a:rPr lang="fr-FR" dirty="0">
                <a:latin typeface="Times New Roman" panose="02020603050405020304" pitchFamily="18" charset="0"/>
                <a:cs typeface="Times New Roman" panose="02020603050405020304" pitchFamily="18" charset="0"/>
              </a:rPr>
              <a:t> et al., 2008).</a:t>
            </a:r>
          </a:p>
        </p:txBody>
      </p:sp>
      <p:sp>
        <p:nvSpPr>
          <p:cNvPr id="5" name="Rectangle 4"/>
          <p:cNvSpPr/>
          <p:nvPr/>
        </p:nvSpPr>
        <p:spPr>
          <a:xfrm>
            <a:off x="677334" y="4933495"/>
            <a:ext cx="9063014" cy="923330"/>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L'innovation concerne les processus de gestion, tels que la planification stratégique, la budgétisation, la rémunération, la communication interne, la gestion des connaissances, etc. gestion des connaissances, entre autres (Hamel, 2007).</a:t>
            </a:r>
          </a:p>
        </p:txBody>
      </p:sp>
      <p:sp>
        <p:nvSpPr>
          <p:cNvPr id="6" name="Rectangle 5"/>
          <p:cNvSpPr/>
          <p:nvPr/>
        </p:nvSpPr>
        <p:spPr>
          <a:xfrm>
            <a:off x="3453519" y="1167258"/>
            <a:ext cx="3510643" cy="473529"/>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fr-FR" b="1" i="1" dirty="0">
                <a:latin typeface="Times New Roman" panose="02020603050405020304" pitchFamily="18" charset="0"/>
                <a:cs typeface="Times New Roman" panose="02020603050405020304" pitchFamily="18" charset="0"/>
              </a:rPr>
              <a:t>INNOVATION MANAGÉRIALE</a:t>
            </a:r>
          </a:p>
        </p:txBody>
      </p:sp>
    </p:spTree>
    <p:extLst>
      <p:ext uri="{BB962C8B-B14F-4D97-AF65-F5344CB8AC3E}">
        <p14:creationId xmlns:p14="http://schemas.microsoft.com/office/powerpoint/2010/main" val="294749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0" y="0"/>
            <a:ext cx="10992152" cy="467032"/>
          </a:xfrm>
        </p:spPr>
        <p:txBody>
          <a:bodyPr>
            <a:normAutofit fontScale="90000"/>
          </a:bodyPr>
          <a:lstStyle/>
          <a:p>
            <a:pPr lvl="0"/>
            <a:r>
              <a:rPr lang="fr-FR" sz="2800" b="1" dirty="0">
                <a:latin typeface="Times New Roman" panose="02020603050405020304" pitchFamily="18" charset="0"/>
                <a:cs typeface="Times New Roman" panose="02020603050405020304" pitchFamily="18" charset="0"/>
              </a:rPr>
              <a:t>APERÇU THÉORIQUE DES PRINCIPAUX CONCEPTS</a:t>
            </a:r>
            <a:endParaRPr lang="fr-FR" sz="2800" dirty="0">
              <a:latin typeface="Times New Roman" panose="02020603050405020304" pitchFamily="18" charset="0"/>
              <a:cs typeface="Times New Roman" panose="02020603050405020304" pitchFamily="18" charset="0"/>
            </a:endParaRPr>
          </a:p>
        </p:txBody>
      </p:sp>
      <p:sp>
        <p:nvSpPr>
          <p:cNvPr id="8" name="Rectangle 7"/>
          <p:cNvSpPr/>
          <p:nvPr/>
        </p:nvSpPr>
        <p:spPr>
          <a:xfrm>
            <a:off x="0" y="5280671"/>
            <a:ext cx="9650185" cy="923330"/>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de nouvelles méthodes et de nouveaux moyens de coordonner, d'évaluer et de planifier l'utilisation efficace d'une grande variété de ressources humaines, financières et matérielles »</a:t>
            </a:r>
            <a:r>
              <a:rPr lang="fr-FR" b="1" i="1"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Chandler (1997, p. 48).</a:t>
            </a:r>
          </a:p>
        </p:txBody>
      </p:sp>
      <p:sp>
        <p:nvSpPr>
          <p:cNvPr id="9" name="Rectangle 8"/>
          <p:cNvSpPr/>
          <p:nvPr/>
        </p:nvSpPr>
        <p:spPr>
          <a:xfrm>
            <a:off x="0" y="764360"/>
            <a:ext cx="9650186" cy="646331"/>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concerne les politiques de recrutement, l'affectation des ressources, la structuration des tâches, l'autorité et les récompenses » </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(Daft, 1978, p. 197).</a:t>
            </a:r>
          </a:p>
        </p:txBody>
      </p:sp>
      <p:sp>
        <p:nvSpPr>
          <p:cNvPr id="10" name="Rectangle 9"/>
          <p:cNvSpPr/>
          <p:nvPr/>
        </p:nvSpPr>
        <p:spPr>
          <a:xfrm>
            <a:off x="0" y="1755690"/>
            <a:ext cx="9650186" cy="646331"/>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se réfère aux améliorations des techniques administratives et de l'organisation de l'activité économique » </a:t>
            </a:r>
            <a:r>
              <a:rPr lang="fr-FR" i="1" dirty="0"/>
              <a:t> </a:t>
            </a:r>
            <a:r>
              <a:rPr lang="fr-FR" b="1" dirty="0">
                <a:latin typeface="Times New Roman" panose="02020603050405020304" pitchFamily="18" charset="0"/>
                <a:cs typeface="Times New Roman" panose="02020603050405020304" pitchFamily="18" charset="0"/>
              </a:rPr>
              <a:t>(Teece, 1980, p. 464).</a:t>
            </a:r>
          </a:p>
        </p:txBody>
      </p:sp>
      <p:sp>
        <p:nvSpPr>
          <p:cNvPr id="11" name="Rectangle 10"/>
          <p:cNvSpPr/>
          <p:nvPr/>
        </p:nvSpPr>
        <p:spPr>
          <a:xfrm>
            <a:off x="-1" y="2742187"/>
            <a:ext cx="9650186" cy="1200329"/>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est tout programme, produit ou technique qui représente un écart significatif par rapport à l'état de l'art de la gestion au moment où il apparaît pour la première fois et qui affecte la nature, l'emplacement, la qualité ou la quantité d'informations disponibles dans le processus de prise de décision » </a:t>
            </a:r>
            <a:r>
              <a:rPr lang="fr-FR" b="1" dirty="0">
                <a:latin typeface="Times New Roman" panose="02020603050405020304" pitchFamily="18" charset="0"/>
                <a:cs typeface="Times New Roman" panose="02020603050405020304" pitchFamily="18" charset="0"/>
              </a:rPr>
              <a:t> (Kimberly, 1982, p. 640).</a:t>
            </a:r>
          </a:p>
        </p:txBody>
      </p:sp>
      <p:sp>
        <p:nvSpPr>
          <p:cNvPr id="12" name="Rectangle 11"/>
          <p:cNvSpPr/>
          <p:nvPr/>
        </p:nvSpPr>
        <p:spPr>
          <a:xfrm>
            <a:off x="-1" y="4286011"/>
            <a:ext cx="9650186" cy="646331"/>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ceux qui se produisent dans le système social d'une organisation [...] y compris les règles, les rôles, les procédures et les structures [...] » </a:t>
            </a:r>
            <a:r>
              <a:rPr lang="fr-FR" b="1" dirty="0">
                <a:latin typeface="Times New Roman" panose="02020603050405020304" pitchFamily="18" charset="0"/>
                <a:cs typeface="Times New Roman" panose="02020603050405020304" pitchFamily="18" charset="0"/>
              </a:rPr>
              <a:t>(Damanpour et Evan, 1984, p. 394).</a:t>
            </a:r>
          </a:p>
        </p:txBody>
      </p:sp>
    </p:spTree>
    <p:extLst>
      <p:ext uri="{BB962C8B-B14F-4D97-AF65-F5344CB8AC3E}">
        <p14:creationId xmlns:p14="http://schemas.microsoft.com/office/powerpoint/2010/main" val="1082004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0" y="0"/>
            <a:ext cx="10992152" cy="467032"/>
          </a:xfrm>
        </p:spPr>
        <p:txBody>
          <a:bodyPr>
            <a:normAutofit fontScale="90000"/>
          </a:bodyPr>
          <a:lstStyle/>
          <a:p>
            <a:pPr lvl="0"/>
            <a:r>
              <a:rPr lang="fr-FR" sz="2800" b="1" dirty="0">
                <a:latin typeface="Times New Roman" panose="02020603050405020304" pitchFamily="18" charset="0"/>
                <a:cs typeface="Times New Roman" panose="02020603050405020304" pitchFamily="18" charset="0"/>
              </a:rPr>
              <a:t>APERÇU THÉORIQUE DES PRINCIPAUX CONCEPTS</a:t>
            </a:r>
            <a:endParaRPr lang="fr-FR"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0" y="4837193"/>
            <a:ext cx="9552214" cy="1200329"/>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le développement et l'utilisation de nouvelles approches pour effectuer le travail de gestion, de nouvelles stratégies et structures organisationnelles, et de nouveaux processus qui produisent des changements dans les procédures de gestion et les systèmes administratifs de l'organisation »</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Damanpour (2014, p. 1269) .</a:t>
            </a:r>
          </a:p>
        </p:txBody>
      </p:sp>
      <p:sp>
        <p:nvSpPr>
          <p:cNvPr id="4" name="Rectangle 3"/>
          <p:cNvSpPr/>
          <p:nvPr/>
        </p:nvSpPr>
        <p:spPr>
          <a:xfrm>
            <a:off x="0" y="665593"/>
            <a:ext cx="9552214" cy="923330"/>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tout ce qui modifie substantiellement la manière dont le travail de gestion est effectué [principes et pratiques], ou qui modifie de manière significative les formes organisationnelles habituelles [structures et fonctions] » </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Hamel (2007, p. 19).</a:t>
            </a:r>
          </a:p>
        </p:txBody>
      </p:sp>
      <p:sp>
        <p:nvSpPr>
          <p:cNvPr id="5" name="Rectangle 4"/>
          <p:cNvSpPr/>
          <p:nvPr/>
        </p:nvSpPr>
        <p:spPr>
          <a:xfrm>
            <a:off x="0" y="1708493"/>
            <a:ext cx="9552214" cy="923330"/>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l'invention et la mise en œuvre d'une pratique, d'un processus, d'une structure ou d'une technique de gestion qui est nouvelle par rapport à l'état de l'art et qui est destinée à faire progresser les objectifs de l'organisation » </a:t>
            </a:r>
            <a:r>
              <a:rPr lang="fr-FR" b="1" dirty="0">
                <a:latin typeface="Times New Roman" panose="02020603050405020304" pitchFamily="18" charset="0"/>
                <a:cs typeface="Times New Roman" panose="02020603050405020304" pitchFamily="18" charset="0"/>
              </a:rPr>
              <a:t>Birkinshaw et al. (2008, p. 825).</a:t>
            </a:r>
          </a:p>
        </p:txBody>
      </p:sp>
      <p:sp>
        <p:nvSpPr>
          <p:cNvPr id="6" name="Rectangle 5"/>
          <p:cNvSpPr/>
          <p:nvPr/>
        </p:nvSpPr>
        <p:spPr>
          <a:xfrm>
            <a:off x="0" y="2751393"/>
            <a:ext cx="9552214" cy="646331"/>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de nouveaux processus, pratiques ou structures managériaux qui changent la nature du travail managérial »</a:t>
            </a:r>
            <a:r>
              <a:rPr lang="fr-FR" dirty="0">
                <a:latin typeface="Times New Roman" panose="02020603050405020304" pitchFamily="18" charset="0"/>
                <a:cs typeface="Times New Roman" panose="02020603050405020304" pitchFamily="18" charset="0"/>
              </a:rPr>
              <a:t> </a:t>
            </a:r>
            <a:r>
              <a:rPr lang="fr-FR" b="1" dirty="0" err="1">
                <a:latin typeface="Times New Roman" panose="02020603050405020304" pitchFamily="18" charset="0"/>
                <a:cs typeface="Times New Roman" panose="02020603050405020304" pitchFamily="18" charset="0"/>
              </a:rPr>
              <a:t>Vaccaro</a:t>
            </a:r>
            <a:r>
              <a:rPr lang="fr-FR" b="1" dirty="0">
                <a:latin typeface="Times New Roman" panose="02020603050405020304" pitchFamily="18" charset="0"/>
                <a:cs typeface="Times New Roman" panose="02020603050405020304" pitchFamily="18" charset="0"/>
              </a:rPr>
              <a:t> et al. (2012, p. 30).</a:t>
            </a:r>
          </a:p>
        </p:txBody>
      </p:sp>
      <p:sp>
        <p:nvSpPr>
          <p:cNvPr id="7" name="Rectangle 6"/>
          <p:cNvSpPr/>
          <p:nvPr/>
        </p:nvSpPr>
        <p:spPr>
          <a:xfrm>
            <a:off x="0" y="3517294"/>
            <a:ext cx="9552214" cy="1200329"/>
          </a:xfrm>
          <a:prstGeom prst="rect">
            <a:avLst/>
          </a:prstGeom>
        </p:spPr>
        <p:txBody>
          <a:bodyPr wrap="square">
            <a:spAutoFit/>
          </a:bodyPr>
          <a:lstStyle/>
          <a:p>
            <a:pPr algn="just"/>
            <a:r>
              <a:rPr lang="fr-FR" i="1" dirty="0">
                <a:latin typeface="Times New Roman" panose="02020603050405020304" pitchFamily="18" charset="0"/>
                <a:cs typeface="Times New Roman" panose="02020603050405020304" pitchFamily="18" charset="0"/>
              </a:rPr>
              <a:t>« [...] consiste à modifier la forme, les pratiques et les processus organisationnels d'une entreprise d'une manière qui est nouvelle pour l'entreprise et/ou l'industrie, et qui permet de tirer parti de la base de connaissances technologiques de l'entreprise et de ses performances en termes d'innovation, de productivité et de compétitivité » </a:t>
            </a:r>
            <a:r>
              <a:rPr lang="fr-FR" b="1" dirty="0">
                <a:latin typeface="Times New Roman" panose="02020603050405020304" pitchFamily="18" charset="0"/>
                <a:cs typeface="Times New Roman" panose="02020603050405020304" pitchFamily="18" charset="0"/>
              </a:rPr>
              <a:t>Volberda et al. (2013, p. 1) .</a:t>
            </a:r>
          </a:p>
        </p:txBody>
      </p:sp>
    </p:spTree>
    <p:extLst>
      <p:ext uri="{BB962C8B-B14F-4D97-AF65-F5344CB8AC3E}">
        <p14:creationId xmlns:p14="http://schemas.microsoft.com/office/powerpoint/2010/main" val="186540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fade">
                                      <p:cBhvr>
                                        <p:cTn id="35" dur="1000"/>
                                        <p:tgtEl>
                                          <p:spTgt spid="3"/>
                                        </p:tgtEl>
                                      </p:cBhvr>
                                    </p:animEffect>
                                    <p:anim calcmode="lin" valueType="num">
                                      <p:cBhvr>
                                        <p:cTn id="36" dur="1000" fill="hold"/>
                                        <p:tgtEl>
                                          <p:spTgt spid="3"/>
                                        </p:tgtEl>
                                        <p:attrNameLst>
                                          <p:attrName>ppt_x</p:attrName>
                                        </p:attrNameLst>
                                      </p:cBhvr>
                                      <p:tavLst>
                                        <p:tav tm="0">
                                          <p:val>
                                            <p:strVal val="#ppt_x"/>
                                          </p:val>
                                        </p:tav>
                                        <p:tav tm="100000">
                                          <p:val>
                                            <p:strVal val="#ppt_x"/>
                                          </p:val>
                                        </p:tav>
                                      </p:tavLst>
                                    </p:anim>
                                    <p:anim calcmode="lin" valueType="num">
                                      <p:cBhvr>
                                        <p:cTn id="3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0" y="0"/>
            <a:ext cx="10992152" cy="467032"/>
          </a:xfrm>
        </p:spPr>
        <p:txBody>
          <a:bodyPr>
            <a:normAutofit fontScale="90000"/>
          </a:bodyPr>
          <a:lstStyle/>
          <a:p>
            <a:pPr lvl="0"/>
            <a:r>
              <a:rPr lang="fr-FR" sz="2800" b="1" dirty="0">
                <a:latin typeface="Times New Roman" panose="02020603050405020304" pitchFamily="18" charset="0"/>
                <a:cs typeface="Times New Roman" panose="02020603050405020304" pitchFamily="18" charset="0"/>
              </a:rPr>
              <a:t>APERÇU THÉORIQUE DES PRINCIPAUX CONCEPTS</a:t>
            </a:r>
            <a:endParaRPr lang="fr-FR" sz="2800" dirty="0">
              <a:latin typeface="Times New Roman" panose="02020603050405020304" pitchFamily="18" charset="0"/>
              <a:cs typeface="Times New Roman" panose="02020603050405020304" pitchFamily="18" charset="0"/>
            </a:endParaRPr>
          </a:p>
        </p:txBody>
      </p:sp>
      <p:sp>
        <p:nvSpPr>
          <p:cNvPr id="5" name="Rectangle 4"/>
          <p:cNvSpPr/>
          <p:nvPr/>
        </p:nvSpPr>
        <p:spPr>
          <a:xfrm>
            <a:off x="3453519" y="1167258"/>
            <a:ext cx="3510643" cy="473529"/>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fr-FR" b="1" i="1" dirty="0">
                <a:latin typeface="Times New Roman" panose="02020603050405020304" pitchFamily="18" charset="0"/>
                <a:cs typeface="Times New Roman" panose="02020603050405020304" pitchFamily="18" charset="0"/>
              </a:rPr>
              <a:t>INNOVATION SOCIALE</a:t>
            </a:r>
          </a:p>
        </p:txBody>
      </p:sp>
      <p:sp>
        <p:nvSpPr>
          <p:cNvPr id="3" name="Rectangle 2"/>
          <p:cNvSpPr/>
          <p:nvPr/>
        </p:nvSpPr>
        <p:spPr>
          <a:xfrm>
            <a:off x="420624" y="2014912"/>
            <a:ext cx="9259632" cy="652201"/>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L'innovation s'est avérée être une réponse aux échecs et aux incohérences des modèles néolibéraux dans le monde entier (Klein, 2013).</a:t>
            </a:r>
          </a:p>
        </p:txBody>
      </p:sp>
      <p:sp>
        <p:nvSpPr>
          <p:cNvPr id="7" name="Rectangle 6"/>
          <p:cNvSpPr/>
          <p:nvPr/>
        </p:nvSpPr>
        <p:spPr>
          <a:xfrm>
            <a:off x="405518" y="3041238"/>
            <a:ext cx="9274738" cy="646331"/>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L’innovation social un "concept magique", qui modifie la perspective publique et privée sur les services sociaux (Pollitt et </a:t>
            </a:r>
            <a:r>
              <a:rPr lang="fr-FR" dirty="0" err="1">
                <a:latin typeface="Times New Roman" panose="02020603050405020304" pitchFamily="18" charset="0"/>
                <a:cs typeface="Times New Roman" panose="02020603050405020304" pitchFamily="18" charset="0"/>
              </a:rPr>
              <a:t>Hupe</a:t>
            </a:r>
            <a:r>
              <a:rPr lang="fr-FR" dirty="0">
                <a:latin typeface="Times New Roman" panose="02020603050405020304" pitchFamily="18" charset="0"/>
                <a:cs typeface="Times New Roman" panose="02020603050405020304" pitchFamily="18" charset="0"/>
              </a:rPr>
              <a:t> 2011).</a:t>
            </a:r>
          </a:p>
        </p:txBody>
      </p:sp>
      <p:sp>
        <p:nvSpPr>
          <p:cNvPr id="9" name="Rectangle 8"/>
          <p:cNvSpPr/>
          <p:nvPr/>
        </p:nvSpPr>
        <p:spPr>
          <a:xfrm>
            <a:off x="405518" y="4061694"/>
            <a:ext cx="9274738" cy="1200329"/>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L'innovation sociale est un sous-type distinct d'innovation elle aboutit à des résultats spécifiques qui constituent une amélioration mesurable des pratiques existantes, elle comporte diverses étapes et phases, elle est spécifique au contexte, elle modifie les relations sociales; elle renforce la résilience de la société (</a:t>
            </a:r>
            <a:r>
              <a:rPr lang="fr-FR" dirty="0" err="1">
                <a:latin typeface="Times New Roman" panose="02020603050405020304" pitchFamily="18" charset="0"/>
                <a:cs typeface="Times New Roman" panose="02020603050405020304" pitchFamily="18" charset="0"/>
              </a:rPr>
              <a:t>Caulier-Grice</a:t>
            </a:r>
            <a:r>
              <a:rPr lang="fr-FR" dirty="0">
                <a:latin typeface="Times New Roman" panose="02020603050405020304" pitchFamily="18" charset="0"/>
                <a:cs typeface="Times New Roman" panose="02020603050405020304" pitchFamily="18" charset="0"/>
              </a:rPr>
              <a:t> et al., 2012)</a:t>
            </a:r>
          </a:p>
        </p:txBody>
      </p:sp>
    </p:spTree>
    <p:extLst>
      <p:ext uri="{BB962C8B-B14F-4D97-AF65-F5344CB8AC3E}">
        <p14:creationId xmlns:p14="http://schemas.microsoft.com/office/powerpoint/2010/main" val="1185746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627</TotalTime>
  <Words>1735</Words>
  <Application>Microsoft Office PowerPoint</Application>
  <PresentationFormat>Widescreen</PresentationFormat>
  <Paragraphs>101</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Times New Roman</vt:lpstr>
      <vt:lpstr>Trebuchet MS</vt:lpstr>
      <vt:lpstr>Wingdings 3</vt:lpstr>
      <vt:lpstr>Facet</vt:lpstr>
      <vt:lpstr>PowerPoint Presentation</vt:lpstr>
      <vt:lpstr>PowerPoint Presentation</vt:lpstr>
      <vt:lpstr>INTRODUCTION</vt:lpstr>
      <vt:lpstr>CONTEXTE GÉNÉRAL ET PROBLÉMATIQUE DE LA RECHERCHE</vt:lpstr>
      <vt:lpstr>PowerPoint Presentation</vt:lpstr>
      <vt:lpstr>APERÇU THÉORIQUE DES PRINCIPAUX CONCEPTS</vt:lpstr>
      <vt:lpstr>APERÇU THÉORIQUE DES PRINCIPAUX CONCEPTS</vt:lpstr>
      <vt:lpstr>APERÇU THÉORIQUE DES PRINCIPAUX CONCEPTS</vt:lpstr>
      <vt:lpstr>APERÇU THÉORIQUE DES PRINCIPAUX CONCEPTS</vt:lpstr>
      <vt:lpstr>APERÇU THÉORIQUE DES PRINCIPAUX CONCEPTS</vt:lpstr>
      <vt:lpstr>APERÇU THÉORIQUE DES PRINCIPAUX CONCEPTS</vt:lpstr>
      <vt:lpstr>CONVERGENCES ET DIVERGENCES ENTRE L'INNOVATION DE GESTION ET L'INNOVATION SOCIALE</vt:lpstr>
      <vt:lpstr>CONVERGENCES ET DIVERGENCES ENTRE L'INNOVATION DE GESTION ET L'INNOVATION SOCIALE</vt:lpstr>
      <vt:lpstr>CONCLUSION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Shani Carter</dc:creator>
  <cp:lastModifiedBy>Shani Carter</cp:lastModifiedBy>
  <cp:revision>383</cp:revision>
  <dcterms:created xsi:type="dcterms:W3CDTF">2020-02-19T16:22:48Z</dcterms:created>
  <dcterms:modified xsi:type="dcterms:W3CDTF">2023-05-03T13:11:47Z</dcterms:modified>
</cp:coreProperties>
</file>