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So7kzvuxP36JPjaLMpV/vk84/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157a694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2157a694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157a695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157a695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157a6951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157a6951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157a695f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157a695f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157a695f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2157a695f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1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11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11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29803"/>
            </a:srgbClr>
          </a:solidFill>
          <a:ln>
            <a:noFill/>
          </a:ln>
        </p:spPr>
      </p:sp>
      <p:sp>
        <p:nvSpPr>
          <p:cNvPr id="25" name="Google Shape;25;p11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6" name="Google Shape;26;p11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1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52C34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" name="Google Shape;28;p11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69803"/>
            </a:srgbClr>
          </a:solidFill>
          <a:ln>
            <a:noFill/>
          </a:ln>
        </p:spPr>
      </p:sp>
      <p:sp>
        <p:nvSpPr>
          <p:cNvPr id="29" name="Google Shape;29;p11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4705"/>
            </a:srgbClr>
          </a:solidFill>
          <a:ln>
            <a:noFill/>
          </a:ln>
        </p:spPr>
      </p:sp>
      <p:sp>
        <p:nvSpPr>
          <p:cNvPr id="30" name="Google Shape;30;p11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1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052C34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5400"/>
              <a:buFont typeface="Trebuchet MS"/>
              <a:buNone/>
              <a:defRPr sz="5400">
                <a:solidFill>
                  <a:srgbClr val="052C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052C3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7" name="Google Shape;117;p2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  <a:defRPr sz="3600">
                <a:solidFill>
                  <a:srgbClr val="052C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052C34"/>
                </a:solidFill>
              </a:defRPr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0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7;p10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8;p10"/>
          <p:cNvSpPr/>
          <p:nvPr/>
        </p:nvSpPr>
        <p:spPr>
          <a:xfrm>
            <a:off x="9181476" y="-8468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29803"/>
            </a:srgbClr>
          </a:solidFill>
          <a:ln>
            <a:noFill/>
          </a:ln>
        </p:spPr>
      </p:sp>
      <p:sp>
        <p:nvSpPr>
          <p:cNvPr id="9" name="Google Shape;9;p10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0" name="Google Shape;10;p10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0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9803"/>
            </a:srgbClr>
          </a:solidFill>
          <a:ln>
            <a:noFill/>
          </a:ln>
        </p:spPr>
      </p:sp>
      <p:sp>
        <p:nvSpPr>
          <p:cNvPr id="12" name="Google Shape;12;p10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69803"/>
            </a:srgbClr>
          </a:solidFill>
          <a:ln>
            <a:noFill/>
          </a:ln>
        </p:spPr>
      </p:sp>
      <p:sp>
        <p:nvSpPr>
          <p:cNvPr id="13" name="Google Shape;13;p10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4705"/>
            </a:srgbClr>
          </a:solidFill>
          <a:ln>
            <a:noFill/>
          </a:ln>
        </p:spPr>
      </p:sp>
      <p:sp>
        <p:nvSpPr>
          <p:cNvPr id="14" name="Google Shape;14;p10"/>
          <p:cNvSpPr/>
          <p:nvPr/>
        </p:nvSpPr>
        <p:spPr>
          <a:xfrm>
            <a:off x="10371665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0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084450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rgbClr val="052C3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052C3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328497" y="1148090"/>
            <a:ext cx="8124076" cy="18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4000"/>
              <a:buFont typeface="Trebuchet MS"/>
              <a:buNone/>
            </a:pPr>
            <a:r>
              <a:rPr lang="en-US" sz="4000"/>
              <a:t>Opportunity In The Face Of Adversity: How To Safeguard Your Retirement</a:t>
            </a:r>
            <a:endParaRPr/>
          </a:p>
        </p:txBody>
      </p:sp>
      <p:sp>
        <p:nvSpPr>
          <p:cNvPr id="142" name="Google Shape;142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800"/>
              <a:t>Dr. Donald Crooks, Roba Youssef, Audrey Paradis, Connor Stapleton, Vuk Bulajic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124444"/>
              <a:buNone/>
            </a:pPr>
            <a:endParaRPr/>
          </a:p>
        </p:txBody>
      </p:sp>
      <p:grpSp>
        <p:nvGrpSpPr>
          <p:cNvPr id="143" name="Google Shape;143;p1"/>
          <p:cNvGrpSpPr/>
          <p:nvPr/>
        </p:nvGrpSpPr>
        <p:grpSpPr>
          <a:xfrm>
            <a:off x="-273788" y="-255237"/>
            <a:ext cx="1764494" cy="1712480"/>
            <a:chOff x="3364686" y="2745196"/>
            <a:chExt cx="2586316" cy="2585725"/>
          </a:xfrm>
        </p:grpSpPr>
        <p:grpSp>
          <p:nvGrpSpPr>
            <p:cNvPr id="144" name="Google Shape;144;p1"/>
            <p:cNvGrpSpPr/>
            <p:nvPr/>
          </p:nvGrpSpPr>
          <p:grpSpPr>
            <a:xfrm>
              <a:off x="3364686" y="2745196"/>
              <a:ext cx="2586316" cy="2585725"/>
              <a:chOff x="535881" y="299310"/>
              <a:chExt cx="2586316" cy="2585725"/>
            </a:xfrm>
          </p:grpSpPr>
          <p:sp>
            <p:nvSpPr>
              <p:cNvPr id="145" name="Google Shape;145;p1"/>
              <p:cNvSpPr/>
              <p:nvPr/>
            </p:nvSpPr>
            <p:spPr>
              <a:xfrm rot="3473835">
                <a:off x="921567" y="705361"/>
                <a:ext cx="1814946" cy="1842655"/>
              </a:xfrm>
              <a:prstGeom prst="star4">
                <a:avLst>
                  <a:gd name="adj" fmla="val 12500"/>
                </a:avLst>
              </a:prstGeom>
              <a:solidFill>
                <a:srgbClr val="FFC000"/>
              </a:solidFill>
              <a:ln w="19050" cap="rnd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 rot="6168132">
                <a:off x="921566" y="670845"/>
                <a:ext cx="1814946" cy="1842655"/>
              </a:xfrm>
              <a:prstGeom prst="star4">
                <a:avLst>
                  <a:gd name="adj" fmla="val 12500"/>
                </a:avLst>
              </a:prstGeom>
              <a:solidFill>
                <a:srgbClr val="FFC000"/>
              </a:solidFill>
              <a:ln w="19050" cap="rnd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907473" y="694458"/>
                <a:ext cx="1814946" cy="1842655"/>
              </a:xfrm>
              <a:prstGeom prst="star4">
                <a:avLst>
                  <a:gd name="adj" fmla="val 12500"/>
                </a:avLst>
              </a:prstGeom>
              <a:solidFill>
                <a:srgbClr val="FFC000"/>
              </a:solidFill>
              <a:ln w="19050" cap="rnd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 rot="1649553">
                <a:off x="907473" y="694457"/>
                <a:ext cx="1814946" cy="1842655"/>
              </a:xfrm>
              <a:prstGeom prst="star4">
                <a:avLst>
                  <a:gd name="adj" fmla="val 12500"/>
                </a:avLst>
              </a:prstGeom>
              <a:solidFill>
                <a:srgbClr val="FFC000"/>
              </a:solidFill>
              <a:ln w="19050" cap="rnd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 rot="4197730">
                <a:off x="921567" y="694456"/>
                <a:ext cx="1814946" cy="1842655"/>
              </a:xfrm>
              <a:prstGeom prst="star4">
                <a:avLst>
                  <a:gd name="adj" fmla="val 12500"/>
                </a:avLst>
              </a:prstGeom>
              <a:solidFill>
                <a:srgbClr val="FFC000"/>
              </a:solidFill>
              <a:ln w="19050" cap="rnd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 rot="2751814">
                <a:off x="921566" y="670845"/>
                <a:ext cx="1814946" cy="1842655"/>
              </a:xfrm>
              <a:prstGeom prst="star4">
                <a:avLst>
                  <a:gd name="adj" fmla="val 12500"/>
                </a:avLst>
              </a:prstGeom>
              <a:solidFill>
                <a:srgbClr val="FFC000"/>
              </a:solidFill>
              <a:ln w="19050" cap="rnd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1316182" y="1108363"/>
                <a:ext cx="1011381" cy="983673"/>
              </a:xfrm>
              <a:prstGeom prst="ellipse">
                <a:avLst/>
              </a:prstGeom>
              <a:solidFill>
                <a:schemeClr val="lt1"/>
              </a:solidFill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pic>
          <p:nvPicPr>
            <p:cNvPr id="152" name="Google Shape;152;p1" descr="Afric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41968" y="360697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1"/>
          <p:cNvSpPr txBox="1"/>
          <p:nvPr/>
        </p:nvSpPr>
        <p:spPr>
          <a:xfrm>
            <a:off x="1227413" y="180161"/>
            <a:ext cx="61279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Business Issues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in African Countries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2022</a:t>
            </a:r>
            <a:endParaRPr/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272" y="5860646"/>
            <a:ext cx="1614488" cy="611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-1" y="6493173"/>
            <a:ext cx="8878529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52C34"/>
                </a:solidFill>
                <a:latin typeface="Trebuchet MS"/>
                <a:ea typeface="Trebuchet MS"/>
                <a:cs typeface="Trebuchet MS"/>
                <a:sym typeface="Trebuchet MS"/>
              </a:rPr>
              <a:t>April 7 – 8, 2022                 WWW.</a:t>
            </a:r>
            <a:r>
              <a:rPr lang="en-US" sz="1800" b="1">
                <a:solidFill>
                  <a:srgbClr val="052C34"/>
                </a:solidFill>
                <a:highlight>
                  <a:srgbClr val="FFC000"/>
                </a:highlight>
                <a:latin typeface="Trebuchet MS"/>
                <a:ea typeface="Trebuchet MS"/>
                <a:cs typeface="Trebuchet MS"/>
                <a:sym typeface="Trebuchet MS"/>
              </a:rPr>
              <a:t>CBIAC.NET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157a69428_0_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</a:pPr>
            <a:r>
              <a:rPr lang="en-US" u="sng"/>
              <a:t>Dollar-Cost Averaging</a:t>
            </a:r>
            <a:endParaRPr/>
          </a:p>
        </p:txBody>
      </p:sp>
      <p:sp>
        <p:nvSpPr>
          <p:cNvPr id="161" name="Google Shape;161;g12157a69428_0_5"/>
          <p:cNvSpPr txBox="1">
            <a:spLocks noGrp="1"/>
          </p:cNvSpPr>
          <p:nvPr>
            <p:ph type="body" idx="1"/>
          </p:nvPr>
        </p:nvSpPr>
        <p:spPr>
          <a:xfrm>
            <a:off x="677334" y="1745674"/>
            <a:ext cx="10992300" cy="48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3860" algn="l" rtl="0">
              <a:spcBef>
                <a:spcPts val="1000"/>
              </a:spcBef>
              <a:spcAft>
                <a:spcPts val="0"/>
              </a:spcAft>
              <a:buSzPts val="2400"/>
              <a:buFont typeface="Trebuchet MS"/>
              <a:buChar char="►"/>
            </a:pPr>
            <a:r>
              <a:rPr lang="en-US" sz="2400">
                <a:solidFill>
                  <a:schemeClr val="dk1"/>
                </a:solidFill>
              </a:rPr>
              <a:t>In a 401 (k) plan (retirement plan)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742950" lvl="1" indent="-31623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rgbClr val="111111"/>
                </a:solidFill>
                <a:highlight>
                  <a:srgbClr val="FFFFFF"/>
                </a:highlight>
              </a:rPr>
              <a:t>Systematically investing a percentage of your income in regular intervals, regardless of price.</a:t>
            </a:r>
            <a:endParaRPr sz="2400">
              <a:solidFill>
                <a:schemeClr val="dk1"/>
              </a:solidFill>
            </a:endParaRPr>
          </a:p>
          <a:p>
            <a:pPr marL="1143000" lvl="2" indent="-289560" algn="l" rtl="0">
              <a:spcBef>
                <a:spcPts val="1000"/>
              </a:spcBef>
              <a:spcAft>
                <a:spcPts val="0"/>
              </a:spcAft>
              <a:buSzPts val="2400"/>
              <a:buFont typeface="Trebuchet MS"/>
              <a:buChar char="►"/>
            </a:pPr>
            <a:r>
              <a:rPr lang="en-US" sz="2400">
                <a:solidFill>
                  <a:srgbClr val="111111"/>
                </a:solidFill>
                <a:highlight>
                  <a:srgbClr val="FFFFFF"/>
                </a:highlight>
              </a:rPr>
              <a:t>Goal of dollar-cost averaging = reduce the overall impact of volatility on the price of the target asset</a:t>
            </a:r>
            <a:endParaRPr sz="24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1143000" lvl="2" indent="-289560" algn="l" rtl="0">
              <a:spcBef>
                <a:spcPts val="1000"/>
              </a:spcBef>
              <a:spcAft>
                <a:spcPts val="0"/>
              </a:spcAft>
              <a:buSzPts val="2400"/>
              <a:buFont typeface="Trebuchet MS"/>
              <a:buChar char="►"/>
            </a:pPr>
            <a:r>
              <a:rPr lang="en-US" sz="2400">
                <a:solidFill>
                  <a:srgbClr val="111111"/>
                </a:solidFill>
                <a:highlight>
                  <a:srgbClr val="FFFFFF"/>
                </a:highlight>
              </a:rPr>
              <a:t>Aims to reduce risk while investing </a:t>
            </a:r>
            <a:endParaRPr sz="24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1143000" lvl="2" indent="-289560" algn="l" rtl="0">
              <a:spcBef>
                <a:spcPts val="1000"/>
              </a:spcBef>
              <a:spcAft>
                <a:spcPts val="0"/>
              </a:spcAft>
              <a:buSzPts val="2400"/>
              <a:buFont typeface="Trebuchet MS"/>
              <a:buChar char="►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Aims to invest more when the share price falls and less when the share price rises.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11430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</a:pPr>
            <a:r>
              <a:rPr lang="en-US" u="sng"/>
              <a:t>DOW.NASDAQ.S&amp;P.SPY (ETF) and VIX</a:t>
            </a:r>
            <a:endParaRPr/>
          </a:p>
        </p:txBody>
      </p:sp>
      <p:pic>
        <p:nvPicPr>
          <p:cNvPr id="167" name="Google Shape;16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9225"/>
            <a:ext cx="12192000" cy="7047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157a6951b_0_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2157a6951b_0_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g12157a6951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274" y="0"/>
            <a:ext cx="5736725" cy="353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2157a6951b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455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2157a6951b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5275" y="3531250"/>
            <a:ext cx="5736725" cy="33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</a:pPr>
            <a:r>
              <a:rPr lang="en-US" u="sng"/>
              <a:t>Egyptian Pension System </a:t>
            </a: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677334" y="1745674"/>
            <a:ext cx="10992152" cy="486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rgbClr val="486112"/>
                </a:solidFill>
              </a:rPr>
              <a:t>Egyptian Public Pension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Coverage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 Contribution</a:t>
            </a:r>
            <a:endParaRPr/>
          </a:p>
          <a:p>
            <a:pPr marL="1143000" lvl="2" indent="-1066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1"/>
              </a:solidFill>
            </a:endParaRPr>
          </a:p>
          <a:p>
            <a:pPr marL="290513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rgbClr val="486112"/>
                </a:solidFill>
              </a:rPr>
              <a:t>Egyptian Private Pension (Voluntary Occupational)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Coverage 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>
                <a:solidFill>
                  <a:schemeClr val="dk1"/>
                </a:solidFill>
              </a:rPr>
              <a:t>Contribution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Changes to social insurance pension system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Improvements</a:t>
            </a:r>
            <a:endParaRPr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</a:pPr>
            <a:r>
              <a:rPr lang="en-US" u="sng"/>
              <a:t>Egyptian Stock Market</a:t>
            </a:r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body" idx="1"/>
          </p:nvPr>
        </p:nvSpPr>
        <p:spPr>
          <a:xfrm>
            <a:off x="677334" y="1745674"/>
            <a:ext cx="10992152" cy="486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rgbClr val="486112"/>
                </a:solidFill>
              </a:rPr>
              <a:t>The Egyptian Exchange (EGX)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Alexandria Stock Exchange (1883)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 Cairo Stock Exchange (1903)</a:t>
            </a:r>
            <a:endParaRPr/>
          </a:p>
          <a:p>
            <a:pPr marL="1143000" lvl="2" indent="-1066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1"/>
              </a:solidFill>
            </a:endParaRPr>
          </a:p>
          <a:p>
            <a:pPr marL="290513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rgbClr val="486112"/>
                </a:solidFill>
              </a:rPr>
              <a:t> The Egyptian Stock Exchange (EGX 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chemeClr val="dk1"/>
                </a:solidFill>
              </a:rPr>
              <a:t>EGX 100 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>
                <a:solidFill>
                  <a:schemeClr val="dk1"/>
                </a:solidFill>
              </a:rPr>
              <a:t>EGX 30</a:t>
            </a:r>
            <a:endParaRPr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157a6951b_0_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12157a6951b_0_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g12157a6951b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25" y="0"/>
            <a:ext cx="122512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157a695fa_0_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52C34"/>
              </a:buClr>
              <a:buSzPts val="3600"/>
              <a:buFont typeface="Trebuchet MS"/>
              <a:buNone/>
            </a:pPr>
            <a:r>
              <a:rPr lang="en-US" u="sng"/>
              <a:t>Serbian Pension Plan</a:t>
            </a:r>
            <a:endParaRPr/>
          </a:p>
        </p:txBody>
      </p:sp>
      <p:sp>
        <p:nvSpPr>
          <p:cNvPr id="201" name="Google Shape;201;g12157a695fa_0_1"/>
          <p:cNvSpPr txBox="1">
            <a:spLocks noGrp="1"/>
          </p:cNvSpPr>
          <p:nvPr>
            <p:ph type="body" idx="1"/>
          </p:nvPr>
        </p:nvSpPr>
        <p:spPr>
          <a:xfrm>
            <a:off x="677325" y="1591477"/>
            <a:ext cx="8596800" cy="446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4650" algn="l" rtl="0">
              <a:spcBef>
                <a:spcPts val="0"/>
              </a:spcBef>
              <a:spcAft>
                <a:spcPts val="0"/>
              </a:spcAft>
              <a:buSzPts val="2420"/>
              <a:buChar char="►"/>
            </a:pPr>
            <a:r>
              <a:rPr lang="en-US" sz="2400">
                <a:solidFill>
                  <a:srgbClr val="486112"/>
                </a:solidFill>
              </a:rPr>
              <a:t>PIO - Serbian Pension Organisation</a:t>
            </a:r>
            <a:endParaRPr sz="230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Current Workforce Pays Current Pensions</a:t>
            </a:r>
            <a:endParaRPr sz="2400"/>
          </a:p>
          <a:p>
            <a:pPr marL="742950" lvl="1" indent="-316230" algn="l" rtl="0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Low Sustainability - Aging Population</a:t>
            </a:r>
            <a:endParaRPr sz="2400"/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>
                <a:solidFill>
                  <a:srgbClr val="486112"/>
                </a:solidFill>
              </a:rPr>
              <a:t>Alternatives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Private Funds and Capital Investments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Serbian Mentality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US" sz="2200"/>
              <a:t>Effects of Communism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157a695fa_0_6"/>
          <p:cNvSpPr txBox="1">
            <a:spLocks noGrp="1"/>
          </p:cNvSpPr>
          <p:nvPr>
            <p:ph type="title"/>
          </p:nvPr>
        </p:nvSpPr>
        <p:spPr>
          <a:xfrm>
            <a:off x="250200" y="229900"/>
            <a:ext cx="8596800" cy="71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4494"/>
              <a:buNone/>
            </a:pPr>
            <a:r>
              <a:rPr lang="en-US" sz="2870"/>
              <a:t>Serbian, Nigerian, and the US Stock Market Overlay</a:t>
            </a:r>
            <a:endParaRPr sz="287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4494"/>
              <a:buNone/>
            </a:pPr>
            <a:endParaRPr sz="2870"/>
          </a:p>
        </p:txBody>
      </p:sp>
      <p:pic>
        <p:nvPicPr>
          <p:cNvPr id="207" name="Google Shape;207;g12157a695fa_0_6"/>
          <p:cNvPicPr preferRelativeResize="0"/>
          <p:nvPr/>
        </p:nvPicPr>
        <p:blipFill rotWithShape="1">
          <a:blip r:embed="rId3">
            <a:alphaModFix/>
          </a:blip>
          <a:srcRect l="964" r="1626"/>
          <a:stretch/>
        </p:blipFill>
        <p:spPr>
          <a:xfrm>
            <a:off x="0" y="854350"/>
            <a:ext cx="12192001" cy="600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Trebuchet MS</vt:lpstr>
      <vt:lpstr>Facet</vt:lpstr>
      <vt:lpstr>Opportunity In The Face Of Adversity: How To Safeguard Your Retirement</vt:lpstr>
      <vt:lpstr>Dollar-Cost Averaging</vt:lpstr>
      <vt:lpstr>DOW.NASDAQ.S&amp;P.SPY (ETF) and VIX</vt:lpstr>
      <vt:lpstr>PowerPoint Presentation</vt:lpstr>
      <vt:lpstr>Egyptian Pension System </vt:lpstr>
      <vt:lpstr>Egyptian Stock Market</vt:lpstr>
      <vt:lpstr>PowerPoint Presentation</vt:lpstr>
      <vt:lpstr>Serbian Pension Plan</vt:lpstr>
      <vt:lpstr>Serbian, Nigerian, and the US Stock Market Overlay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In The Face Of Adversity: How To Safeguard Your Retirement</dc:title>
  <dc:creator>Shani Carter</dc:creator>
  <cp:lastModifiedBy>Shani Carter</cp:lastModifiedBy>
  <cp:revision>1</cp:revision>
  <dcterms:created xsi:type="dcterms:W3CDTF">2020-02-19T16:22:48Z</dcterms:created>
  <dcterms:modified xsi:type="dcterms:W3CDTF">2022-04-07T01:58:35Z</dcterms:modified>
</cp:coreProperties>
</file>