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7" r:id="rId6"/>
    <p:sldId id="280" r:id="rId7"/>
    <p:sldId id="278" r:id="rId8"/>
    <p:sldId id="279" r:id="rId9"/>
    <p:sldId id="273" r:id="rId10"/>
    <p:sldId id="28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6113"/>
    <a:srgbClr val="404040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7" d="100"/>
          <a:sy n="77" d="100"/>
        </p:scale>
        <p:origin x="83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nfccc.int/process-and-meetings/the-paris-agreement/the-paris-agree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7" y="1796087"/>
            <a:ext cx="8124076" cy="1877068"/>
          </a:xfrm>
        </p:spPr>
        <p:txBody>
          <a:bodyPr/>
          <a:lstStyle/>
          <a:p>
            <a:pPr algn="l"/>
            <a:r>
              <a:rPr lang="en-US" sz="4000" dirty="0"/>
              <a:t>Synergies between COVID-19, Supply Chain, Sustainable Development, and Climate Change: Lessons from UNCTAD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Shani D. Carter, Ph.D.</a:t>
            </a:r>
          </a:p>
          <a:p>
            <a:r>
              <a:rPr lang="en-US" sz="2800" dirty="0"/>
              <a:t>Wagner College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u="sng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3143"/>
            <a:ext cx="10048723" cy="620485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Supply Chain, Climate Change, COVID-19, Sustainable Development, Entrepreneurship</a:t>
            </a:r>
          </a:p>
          <a:p>
            <a:pPr lvl="1"/>
            <a:r>
              <a:rPr lang="en-US" sz="2000" dirty="0"/>
              <a:t>All issues are interconnected.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Fair sharing of resources must be promoted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Medical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Trade treaties and contracts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Use of raw materials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Technology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Financing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Decreasing pollution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UN SDG should be promoted and encouraged.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27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316"/>
          </a:xfrm>
        </p:spPr>
        <p:txBody>
          <a:bodyPr/>
          <a:lstStyle/>
          <a:p>
            <a:r>
              <a:rPr lang="en-US" u="sng" dirty="0"/>
              <a:t>Questions and 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916"/>
            <a:ext cx="8791131" cy="558308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United Nations Sustainable Development Goals</a:t>
            </a:r>
          </a:p>
          <a:p>
            <a:pPr lvl="1"/>
            <a:r>
              <a:rPr lang="en-US" sz="2200" dirty="0">
                <a:solidFill>
                  <a:srgbClr val="404040"/>
                </a:solidFill>
              </a:rPr>
              <a:t>https://sdgs.un.org/goals</a:t>
            </a:r>
          </a:p>
          <a:p>
            <a:pPr lvl="1"/>
            <a:endParaRPr lang="en-US" sz="2400" dirty="0"/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Discussion questions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topic relate to issues of public concern or the common good? 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communities might be involved in or affected by the topic? What are the histories, social contexts, assets, and needs of these communities?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community partners (e.g., public offices, nonprofit organizations, social enterprises, faith-based organizations) could collaborate 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topic for mutual benefit and growth?</a:t>
            </a:r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n-US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United Nations Conference on Trade and Development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UNCTAD is held every 4 years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The focus is on using trade and development to promote world peace.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 2016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Nairobi, Kenya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Focus on treaties and fair trade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2021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Barbados</a:t>
            </a:r>
          </a:p>
          <a:p>
            <a:pPr lvl="3"/>
            <a:r>
              <a:rPr lang="en-US" sz="2200" dirty="0">
                <a:solidFill>
                  <a:schemeClr val="tx1"/>
                </a:solidFill>
              </a:rPr>
              <a:t>Focus on Supply Chain, Climate Change, COVID-19, Sustainable Development, 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31273"/>
          </a:xfrm>
        </p:spPr>
        <p:txBody>
          <a:bodyPr/>
          <a:lstStyle/>
          <a:p>
            <a:r>
              <a:rPr lang="en-US" u="sng" dirty="0"/>
              <a:t>Interdependence and Synergies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35" y="997528"/>
            <a:ext cx="9889066" cy="586047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“The interdependence of the whole world must guide our roadmap.”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Isabelle Durant, Deputy Secretary-General, UNCTAD at the United Nations Conference on Trade and Development (UNCTAD15) on October 5, 2021.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 Countries are interdependent.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Aspects of the global economy operate synergistically.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290513"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Covid-19 Pandemic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Given a renewed sense of urgency of the necessity of focusing on the synergies between Supply Chain, Climate Change, COVID-19, and Sustainable Development as they affect business.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What occurs in one part of the world, affects the whole world.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7" y="33867"/>
            <a:ext cx="8596668" cy="831273"/>
          </a:xfrm>
        </p:spPr>
        <p:txBody>
          <a:bodyPr/>
          <a:lstStyle/>
          <a:p>
            <a:r>
              <a:rPr lang="en-US" u="sng" dirty="0"/>
              <a:t>COVID19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8123"/>
            <a:ext cx="10261600" cy="611601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Laid bare and exacerbated inequalities within and between countries.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Lack of sustainable development, trade inequalities, debt service, and lack of water are problematic for addressing the pandemic.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COVID19 debt for healthcare, vaccines, and PPE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hamper future development and will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push countries back into poverty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make it more difficult for them to hit sustainable development goals.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Many small countries lost 50% to 70% of their revenue due to the pandemic.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Wealthy countries ordered 5 times as many vaccine doses as they needed.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leaving few vaccine doses available to poor countries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vaccinated at only 2% to 5% of their populations, leading to the variants affecting the wealthy countries. 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763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-20011"/>
            <a:ext cx="8596668" cy="831273"/>
          </a:xfrm>
        </p:spPr>
        <p:txBody>
          <a:bodyPr/>
          <a:lstStyle/>
          <a:p>
            <a:pPr algn="l" fontAlgn="base"/>
            <a:r>
              <a:rPr lang="en-US" b="1" i="0" dirty="0">
                <a:effectLst/>
              </a:rPr>
              <a:t>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6"/>
            <a:ext cx="10992152" cy="54725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Small, developing countries are not the cause of COVID19 or climate change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But they are the ones suffering the most. 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For many countries, climate change is an existential threat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Especially if the 1.5C degree limit of the Paris Accord is not reached.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hlinkClick r:id="rId2"/>
              </a:rPr>
              <a:t>https://unfccc.int/process-and-meetings/the-paris-agreement/the-paris-agreement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Climate change, trade, and peace are linked: for example,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In NE Nigeria, Lake Chad has decreased by 90% since 1960, and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The loss of fish and industry is thought to have given fertile ground to Boko Haram.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CE9C084-7B66-4514-837F-F3D940D8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736667" cy="83127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United Nations Sustainable Development Goals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2E907C-7F8E-47D0-AD2B-7F08EA58C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79407"/>
            <a:ext cx="12192000" cy="55785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65956BB-0007-46FA-AD00-5012CAED9609}"/>
              </a:ext>
            </a:extLst>
          </p:cNvPr>
          <p:cNvSpPr txBox="1"/>
          <p:nvPr/>
        </p:nvSpPr>
        <p:spPr>
          <a:xfrm>
            <a:off x="0" y="646607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https://www.un.org/sustainabledevelopment/</a:t>
            </a:r>
          </a:p>
        </p:txBody>
      </p:sp>
    </p:spTree>
    <p:extLst>
      <p:ext uri="{BB962C8B-B14F-4D97-AF65-F5344CB8AC3E}">
        <p14:creationId xmlns:p14="http://schemas.microsoft.com/office/powerpoint/2010/main" val="125983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4" y="0"/>
            <a:ext cx="8596668" cy="831273"/>
          </a:xfrm>
        </p:spPr>
        <p:txBody>
          <a:bodyPr/>
          <a:lstStyle/>
          <a:p>
            <a:r>
              <a:rPr lang="en-US" u="sng" dirty="0"/>
              <a:t>Sustainable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6630"/>
            <a:ext cx="10992152" cy="607137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Annually, trillions of dollars in raw materials leave developing countries and are sent to developed countries.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Making advancement in developing countries unsustainable. </a:t>
            </a:r>
          </a:p>
          <a:p>
            <a:pPr lvl="1">
              <a:spcBef>
                <a:spcPts val="6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There are massive opportunities for FDI into Africa.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While exports from developed countries have returned to pre-pandemic levels,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Exports from developing countries have reached only 6% of pre-pandemic levels. </a:t>
            </a:r>
          </a:p>
          <a:p>
            <a:pPr lvl="1">
              <a:spcBef>
                <a:spcPts val="6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Intra-Africa trade via The African Free Trade Market and increased multilateralism between Africa and the Caribbean has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Helped African countries improve. </a:t>
            </a:r>
          </a:p>
          <a:p>
            <a:pPr lvl="1">
              <a:spcBef>
                <a:spcPts val="6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486113"/>
                </a:solidFill>
              </a:rPr>
              <a:t>The multilateralism within Africa and between Africa and the Caribbean 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can increase sustainable development and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can pressure large countries to have true global multilateralism.</a:t>
            </a:r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31273"/>
          </a:xfrm>
        </p:spPr>
        <p:txBody>
          <a:bodyPr/>
          <a:lstStyle/>
          <a:p>
            <a:r>
              <a:rPr lang="en-US" u="sng" dirty="0"/>
              <a:t>Supply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03867"/>
            <a:ext cx="10992152" cy="55541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The pandemic uncovered problems in the supply chain in virtually all industries 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e.g., PPE, medical, chip shortages. 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Significant pressure was placed on supply chains.</a:t>
            </a:r>
          </a:p>
          <a:p>
            <a:pPr lvl="1"/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Especially for companies that had single-source suppliers in other countries.</a:t>
            </a:r>
          </a:p>
          <a:p>
            <a:pPr lvl="2"/>
            <a:r>
              <a:rPr lang="en-US" sz="2000" b="1" dirty="0">
                <a:solidFill>
                  <a:schemeClr val="tx1"/>
                </a:solidFill>
                <a:latin typeface="proxima-n-w01-reg"/>
              </a:rPr>
              <a:t>e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.g., chip shortages in Asia negatively affecting automobile production in Europe. 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Some companies pivoted 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e.g., began making sanitizer and PPE; hotels became quarantine centers, etc.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Shipping costs are still skyrocketing raising serious inflationary concerns. 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This inflation negatively impacts food insecurity in SIDS (Small Island Developing States. </a:t>
            </a:r>
          </a:p>
          <a:p>
            <a:r>
              <a:rPr lang="en-US" sz="2400" b="1" i="0" dirty="0">
                <a:solidFill>
                  <a:srgbClr val="486113"/>
                </a:solidFill>
                <a:effectLst/>
                <a:latin typeface="proxima-n-w01-reg"/>
              </a:rPr>
              <a:t>Problems with production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new industrialization.</a:t>
            </a:r>
          </a:p>
          <a:p>
            <a:pPr lvl="1"/>
            <a:r>
              <a:rPr lang="en-US" sz="2000" b="1" i="0" dirty="0">
                <a:solidFill>
                  <a:schemeClr val="tx1"/>
                </a:solidFill>
                <a:effectLst/>
                <a:latin typeface="proxima-n-w01-reg"/>
              </a:rPr>
              <a:t>increasing nationalism.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u="sng" dirty="0"/>
              <a:t>Entrepreneurship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1151467"/>
            <a:ext cx="10048723" cy="570653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Barriers to Entrepreneurship in Africa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power of large technology companies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hinders the work of small businesses and hampers creativity.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There is not a global framework for corporate tax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for countries to obtain revenue based on the activity that occurs in their countries,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which represents an unfair disadvantage against entrepreneurs.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Trade is now not just at shipping ports but is conducted digitally.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trade is now in private hands more than ever.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This private oligopoly must be addressed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if development is to be sustainable and entrepreneurship is to flourish.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</TotalTime>
  <Words>896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proxima-n-w01-reg</vt:lpstr>
      <vt:lpstr>Trebuchet MS</vt:lpstr>
      <vt:lpstr>Wingdings 3</vt:lpstr>
      <vt:lpstr>Facet</vt:lpstr>
      <vt:lpstr>Synergies between COVID-19, Supply Chain, Sustainable Development, and Climate Change: Lessons from UNCTAD</vt:lpstr>
      <vt:lpstr>Introduction</vt:lpstr>
      <vt:lpstr>Interdependence and Synergies</vt:lpstr>
      <vt:lpstr>COVID19</vt:lpstr>
      <vt:lpstr>Climate Change</vt:lpstr>
      <vt:lpstr>United Nations Sustainable Development Goals</vt:lpstr>
      <vt:lpstr>Sustainable Development</vt:lpstr>
      <vt:lpstr>Supply Chain</vt:lpstr>
      <vt:lpstr>Entrepreneurship</vt:lpstr>
      <vt:lpstr>Conclusions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35</cp:revision>
  <dcterms:created xsi:type="dcterms:W3CDTF">2020-02-19T16:22:48Z</dcterms:created>
  <dcterms:modified xsi:type="dcterms:W3CDTF">2023-04-23T16:24:34Z</dcterms:modified>
</cp:coreProperties>
</file>