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5" r:id="rId4"/>
    <p:sldId id="276" r:id="rId5"/>
    <p:sldId id="277" r:id="rId6"/>
    <p:sldId id="278" r:id="rId7"/>
    <p:sldId id="279" r:id="rId8"/>
    <p:sldId id="274" r:id="rId9"/>
    <p:sldId id="28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486113"/>
    <a:srgbClr val="FFC000"/>
    <a:srgbClr val="052C34"/>
    <a:srgbClr val="084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44" autoAdjust="0"/>
    <p:restoredTop sz="94249" autoAdjust="0"/>
  </p:normalViewPr>
  <p:slideViewPr>
    <p:cSldViewPr snapToGrid="0">
      <p:cViewPr varScale="1">
        <p:scale>
          <a:sx n="81" d="100"/>
          <a:sy n="81" d="100"/>
        </p:scale>
        <p:origin x="60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52C34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/>
          <p:cNvSpPr/>
          <p:nvPr/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052C34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rgbClr val="052C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3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639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9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56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0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52C3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2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8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2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6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/>
          <p:cNvSpPr/>
          <p:nvPr/>
        </p:nvSpPr>
        <p:spPr>
          <a:xfrm>
            <a:off x="9181476" y="-8468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0371665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08445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EF1B-B4B9-4258-9044-B025F3EAA999}" type="datetimeFigureOut">
              <a:rPr lang="en-US" smtClean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52C3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052C3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1333" y="1195824"/>
            <a:ext cx="8124076" cy="1877068"/>
          </a:xfrm>
        </p:spPr>
        <p:txBody>
          <a:bodyPr/>
          <a:lstStyle/>
          <a:p>
            <a:pPr algn="ctr"/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Developing Sustainable Fresh Produce Agriculture Value Chains: Case Study of African Indigenous Vegetables (AIVs) value chain in Uasin Gishu County, Kenya.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/>
              <a:t>Cynthia Onyangore</a:t>
            </a:r>
          </a:p>
          <a:p>
            <a:r>
              <a:rPr lang="en-US" sz="1900" dirty="0"/>
              <a:t>MD, Trade Up Commodities Ltd - Kenya and Student, Van Hall Larenstein University of Applied Sciences – Velp, Netherlands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8848C2-59F6-4E68-BA29-10277D305B91}"/>
              </a:ext>
            </a:extLst>
          </p:cNvPr>
          <p:cNvGrpSpPr>
            <a:grpSpLocks noChangeAspect="1"/>
          </p:cNvGrpSpPr>
          <p:nvPr/>
        </p:nvGrpSpPr>
        <p:grpSpPr>
          <a:xfrm>
            <a:off x="-20272" y="0"/>
            <a:ext cx="1257300" cy="1226820"/>
            <a:chOff x="3736278" y="3130586"/>
            <a:chExt cx="1842894" cy="185241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37BC240-7993-412A-91E6-CF44D7F66547}"/>
                </a:ext>
              </a:extLst>
            </p:cNvPr>
            <p:cNvGrpSpPr/>
            <p:nvPr/>
          </p:nvGrpSpPr>
          <p:grpSpPr>
            <a:xfrm>
              <a:off x="3736278" y="3130586"/>
              <a:ext cx="1842894" cy="1852413"/>
              <a:chOff x="907473" y="684700"/>
              <a:chExt cx="1842894" cy="1852413"/>
            </a:xfrm>
          </p:grpSpPr>
          <p:sp>
            <p:nvSpPr>
              <p:cNvPr id="7" name="Star: 4 Points 6">
                <a:extLst>
                  <a:ext uri="{FF2B5EF4-FFF2-40B4-BE49-F238E27FC236}">
                    <a16:creationId xmlns:a16="http://schemas.microsoft.com/office/drawing/2014/main" id="{3ED85B3E-F034-4B30-88E6-E8D6B97634A3}"/>
                  </a:ext>
                </a:extLst>
              </p:cNvPr>
              <p:cNvSpPr/>
              <p:nvPr/>
            </p:nvSpPr>
            <p:spPr>
              <a:xfrm rot="3473835">
                <a:off x="921567" y="705361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Star: 4 Points 7">
                <a:extLst>
                  <a:ext uri="{FF2B5EF4-FFF2-40B4-BE49-F238E27FC236}">
                    <a16:creationId xmlns:a16="http://schemas.microsoft.com/office/drawing/2014/main" id="{D0E1AF4B-A7A7-408F-BBF3-703D4169254D}"/>
                  </a:ext>
                </a:extLst>
              </p:cNvPr>
              <p:cNvSpPr/>
              <p:nvPr/>
            </p:nvSpPr>
            <p:spPr>
              <a:xfrm rot="6168132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Star: 4 Points 8">
                <a:extLst>
                  <a:ext uri="{FF2B5EF4-FFF2-40B4-BE49-F238E27FC236}">
                    <a16:creationId xmlns:a16="http://schemas.microsoft.com/office/drawing/2014/main" id="{607680E3-04D7-4DA3-B98D-C5C446491FED}"/>
                  </a:ext>
                </a:extLst>
              </p:cNvPr>
              <p:cNvSpPr/>
              <p:nvPr/>
            </p:nvSpPr>
            <p:spPr>
              <a:xfrm>
                <a:off x="907473" y="694458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Star: 4 Points 9">
                <a:extLst>
                  <a:ext uri="{FF2B5EF4-FFF2-40B4-BE49-F238E27FC236}">
                    <a16:creationId xmlns:a16="http://schemas.microsoft.com/office/drawing/2014/main" id="{B68F7462-56BC-4E1D-BA00-ED04C0580716}"/>
                  </a:ext>
                </a:extLst>
              </p:cNvPr>
              <p:cNvSpPr/>
              <p:nvPr/>
            </p:nvSpPr>
            <p:spPr>
              <a:xfrm rot="1649553">
                <a:off x="907473" y="694457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Star: 4 Points 10">
                <a:extLst>
                  <a:ext uri="{FF2B5EF4-FFF2-40B4-BE49-F238E27FC236}">
                    <a16:creationId xmlns:a16="http://schemas.microsoft.com/office/drawing/2014/main" id="{82262F71-FE68-41B1-8054-87E2DA38AA06}"/>
                  </a:ext>
                </a:extLst>
              </p:cNvPr>
              <p:cNvSpPr/>
              <p:nvPr/>
            </p:nvSpPr>
            <p:spPr>
              <a:xfrm rot="4197730">
                <a:off x="921567" y="694456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Star: 4 Points 11">
                <a:extLst>
                  <a:ext uri="{FF2B5EF4-FFF2-40B4-BE49-F238E27FC236}">
                    <a16:creationId xmlns:a16="http://schemas.microsoft.com/office/drawing/2014/main" id="{7D1C77C7-06D2-4850-AD66-4287C2C2149A}"/>
                  </a:ext>
                </a:extLst>
              </p:cNvPr>
              <p:cNvSpPr/>
              <p:nvPr/>
            </p:nvSpPr>
            <p:spPr>
              <a:xfrm rot="2751814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C8D8F6A-FD18-4D13-9A51-D43182C1106A}"/>
                  </a:ext>
                </a:extLst>
              </p:cNvPr>
              <p:cNvSpPr/>
              <p:nvPr/>
            </p:nvSpPr>
            <p:spPr>
              <a:xfrm>
                <a:off x="1316182" y="1108363"/>
                <a:ext cx="1011381" cy="98367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Africa">
              <a:extLst>
                <a:ext uri="{FF2B5EF4-FFF2-40B4-BE49-F238E27FC236}">
                  <a16:creationId xmlns:a16="http://schemas.microsoft.com/office/drawing/2014/main" id="{0B053D53-7E78-4A99-B5C1-964F99946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41968" y="3606972"/>
              <a:ext cx="914400" cy="9144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2022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CD95CE5-9AA3-483C-A6BD-0C4E9782CD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0272" y="5860646"/>
            <a:ext cx="1614488" cy="6119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7 – 8, 2022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  <p:pic>
        <p:nvPicPr>
          <p:cNvPr id="20" name="Picture 19" descr="A collage of plants&#10;&#10;Description automatically generated with low confidence">
            <a:extLst>
              <a:ext uri="{FF2B5EF4-FFF2-40B4-BE49-F238E27FC236}">
                <a16:creationId xmlns:a16="http://schemas.microsoft.com/office/drawing/2014/main" id="{DB0C6A6B-F3DB-4AC2-9586-8CEDE80ECF06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59" t="142" r="46019"/>
          <a:stretch/>
        </p:blipFill>
        <p:spPr bwMode="auto">
          <a:xfrm>
            <a:off x="9457964" y="4050833"/>
            <a:ext cx="2734036" cy="282334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49887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1320800"/>
          </a:xfrm>
        </p:spPr>
        <p:txBody>
          <a:bodyPr>
            <a:normAutofit/>
          </a:bodyPr>
          <a:lstStyle/>
          <a:p>
            <a:r>
              <a:rPr lang="en-US" u="sng" dirty="0"/>
              <a:t>Introduction</a:t>
            </a:r>
          </a:p>
        </p:txBody>
      </p:sp>
      <p:pic>
        <p:nvPicPr>
          <p:cNvPr id="4" name="Picture 3" descr="A collage of plants&#10;&#10;Description automatically generated with low confidence">
            <a:extLst>
              <a:ext uri="{FF2B5EF4-FFF2-40B4-BE49-F238E27FC236}">
                <a16:creationId xmlns:a16="http://schemas.microsoft.com/office/drawing/2014/main" id="{4C0AE9A5-46E8-44EB-AC9C-E30A93958CD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59" t="142" r="46019"/>
          <a:stretch/>
        </p:blipFill>
        <p:spPr bwMode="auto"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  <a:noFill/>
        </p:spPr>
      </p:pic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EB6743CF-E74B-4A3C-A785-599069DB8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9562" y="2119086"/>
            <a:ext cx="8065182" cy="3922276"/>
          </a:xfrm>
        </p:spPr>
        <p:txBody>
          <a:bodyPr>
            <a:normAutofit/>
          </a:bodyPr>
          <a:lstStyle/>
          <a:p>
            <a:r>
              <a:rPr lang="en-US" b="1" dirty="0"/>
              <a:t>Pumpkin leaves (Cucurbita pepo.), amaranth (Amaranthus spp.), nightshade (Solanum spp.), spider plant (Cleome gynandra), cowpea (Vigna unguiculata), and jute mallow (Corchorus olitorius). </a:t>
            </a:r>
          </a:p>
          <a:p>
            <a:endParaRPr lang="en-US" b="1" dirty="0"/>
          </a:p>
          <a:p>
            <a:r>
              <a:rPr lang="en-US" b="1" dirty="0"/>
              <a:t>AIVs were previously considered a “poor man’s food”</a:t>
            </a:r>
          </a:p>
          <a:p>
            <a:r>
              <a:rPr lang="en-US" b="1" dirty="0"/>
              <a:t>Why AIVs now?</a:t>
            </a:r>
          </a:p>
          <a:p>
            <a:pPr lvl="1"/>
            <a:r>
              <a:rPr lang="en-US" sz="1800" b="1" dirty="0"/>
              <a:t>Grow in natural habitat</a:t>
            </a:r>
          </a:p>
          <a:p>
            <a:pPr lvl="1"/>
            <a:r>
              <a:rPr lang="en-US" sz="1800" b="1" dirty="0"/>
              <a:t>Rich in nutrients</a:t>
            </a:r>
          </a:p>
          <a:p>
            <a:pPr lvl="1"/>
            <a:r>
              <a:rPr lang="en-US" sz="1800" b="1" dirty="0"/>
              <a:t>Short growing periods</a:t>
            </a:r>
          </a:p>
          <a:p>
            <a:pPr lvl="1"/>
            <a:r>
              <a:rPr lang="en-US" sz="1800" b="1" dirty="0"/>
              <a:t>Paradigm shifts in consumer preferences</a:t>
            </a:r>
          </a:p>
          <a:p>
            <a:pPr lvl="3"/>
            <a:endParaRPr lang="en-US" dirty="0"/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27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1320800"/>
          </a:xfrm>
        </p:spPr>
        <p:txBody>
          <a:bodyPr>
            <a:normAutofit/>
          </a:bodyPr>
          <a:lstStyle/>
          <a:p>
            <a:r>
              <a:rPr lang="en-US" u="sng" dirty="0"/>
              <a:t>AIVs Value Chain</a:t>
            </a:r>
          </a:p>
        </p:txBody>
      </p:sp>
      <p:pic>
        <p:nvPicPr>
          <p:cNvPr id="4" name="Picture 3" descr="A collage of plants&#10;&#10;Description automatically generated with low confidence">
            <a:extLst>
              <a:ext uri="{FF2B5EF4-FFF2-40B4-BE49-F238E27FC236}">
                <a16:creationId xmlns:a16="http://schemas.microsoft.com/office/drawing/2014/main" id="{D11B7D9D-1C23-448B-90A4-BBBFDD37DD6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59" t="142" r="46019"/>
          <a:stretch/>
        </p:blipFill>
        <p:spPr bwMode="auto"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  <a:noFill/>
        </p:spPr>
      </p:pic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EB6743CF-E74B-4A3C-A785-599069DB8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0CE6D2-8FAA-405A-8780-B7D5BD2A8F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7999" y="1459352"/>
            <a:ext cx="7953202" cy="508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5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r>
              <a:rPr lang="en-US" u="sng" dirty="0"/>
              <a:t>Context Analysis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0B39FA-F1BA-4CC3-B235-9FEC833D9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 descr="A collage of plants&#10;&#10;Description automatically generated with low confidence">
            <a:extLst>
              <a:ext uri="{FF2B5EF4-FFF2-40B4-BE49-F238E27FC236}">
                <a16:creationId xmlns:a16="http://schemas.microsoft.com/office/drawing/2014/main" id="{0CDF32F3-A00F-44C4-A40C-2B6F639EF1B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87" r="41436"/>
          <a:stretch/>
        </p:blipFill>
        <p:spPr bwMode="auto">
          <a:xfrm>
            <a:off x="20" y="1"/>
            <a:ext cx="2699637" cy="6858000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8094BC-3EF1-401B-95E2-04107925C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658" y="1671209"/>
            <a:ext cx="8573393" cy="4773134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B3EFC5D-765B-4F2C-86BA-30281959E42C}"/>
              </a:ext>
            </a:extLst>
          </p:cNvPr>
          <p:cNvCxnSpPr>
            <a:cxnSpLocks/>
          </p:cNvCxnSpPr>
          <p:nvPr/>
        </p:nvCxnSpPr>
        <p:spPr>
          <a:xfrm>
            <a:off x="7260609" y="1487606"/>
            <a:ext cx="0" cy="22928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7489927-C1D7-46F7-80A1-2252A63EA20D}"/>
              </a:ext>
            </a:extLst>
          </p:cNvPr>
          <p:cNvSpPr/>
          <p:nvPr/>
        </p:nvSpPr>
        <p:spPr>
          <a:xfrm>
            <a:off x="7049549" y="1306499"/>
            <a:ext cx="2099536" cy="19106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Main Problem</a:t>
            </a:r>
          </a:p>
        </p:txBody>
      </p:sp>
    </p:spTree>
    <p:extLst>
      <p:ext uri="{BB962C8B-B14F-4D97-AF65-F5344CB8AC3E}">
        <p14:creationId xmlns:p14="http://schemas.microsoft.com/office/powerpoint/2010/main" val="57836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677" y="609600"/>
            <a:ext cx="8596668" cy="831273"/>
          </a:xfrm>
        </p:spPr>
        <p:txBody>
          <a:bodyPr/>
          <a:lstStyle/>
          <a:p>
            <a:r>
              <a:rPr lang="en-US" u="sng" dirty="0"/>
              <a:t>Value Chain Interventions</a:t>
            </a:r>
          </a:p>
        </p:txBody>
      </p:sp>
      <p:pic>
        <p:nvPicPr>
          <p:cNvPr id="4" name="Picture 3" descr="A collage of plants&#10;&#10;Description automatically generated with low confidence">
            <a:extLst>
              <a:ext uri="{FF2B5EF4-FFF2-40B4-BE49-F238E27FC236}">
                <a16:creationId xmlns:a16="http://schemas.microsoft.com/office/drawing/2014/main" id="{911C216C-38A8-400B-BE89-DAF0EE4429E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59" t="142" r="46019"/>
          <a:stretch/>
        </p:blipFill>
        <p:spPr bwMode="auto"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6256D4-0C98-46CE-8E7F-15432406E8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4056" y="2971087"/>
            <a:ext cx="8657670" cy="32773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4A67DF4-A866-4F29-8742-BFE1A5CE56FE}"/>
              </a:ext>
            </a:extLst>
          </p:cNvPr>
          <p:cNvSpPr txBox="1"/>
          <p:nvPr/>
        </p:nvSpPr>
        <p:spPr>
          <a:xfrm>
            <a:off x="2734056" y="1440873"/>
            <a:ext cx="85966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Intervention 1 – Benchmarking and gap assessment with Vihiga County (already implementing commercialization of AIVs in their operations)</a:t>
            </a:r>
          </a:p>
          <a:p>
            <a:endParaRPr lang="en-US" sz="1800" b="1" dirty="0"/>
          </a:p>
          <a:p>
            <a:r>
              <a:rPr lang="en-US" sz="1800" b="1" dirty="0"/>
              <a:t>Intervention 2 – Leverage existing relationships to improve collaboration and coordination in VC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25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Assessing the Impact of Interventions</a:t>
            </a:r>
            <a:endParaRPr lang="en-US" sz="2800" u="sn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C12023C-5186-4761-A61D-FAAFE3424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1678675"/>
            <a:ext cx="4862485" cy="43626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900" b="1" dirty="0"/>
              <a:t>Relevance: </a:t>
            </a:r>
            <a:r>
              <a:rPr lang="en-US" sz="1900" dirty="0"/>
              <a:t>Mainstreaming of VC approach in the County</a:t>
            </a:r>
          </a:p>
          <a:p>
            <a:pPr>
              <a:lnSpc>
                <a:spcPct val="90000"/>
              </a:lnSpc>
            </a:pPr>
            <a:r>
              <a:rPr lang="en-US" sz="1900" b="1" dirty="0"/>
              <a:t>Effectiveness: </a:t>
            </a:r>
            <a:r>
              <a:rPr lang="en-US" sz="1900" dirty="0"/>
              <a:t>Feasibility of interventions</a:t>
            </a:r>
          </a:p>
          <a:p>
            <a:pPr>
              <a:lnSpc>
                <a:spcPct val="90000"/>
              </a:lnSpc>
            </a:pPr>
            <a:r>
              <a:rPr lang="en-US" sz="1900" b="1" dirty="0"/>
              <a:t>Efficiency: </a:t>
            </a:r>
            <a:r>
              <a:rPr lang="en-US" sz="1900" dirty="0"/>
              <a:t>Partnerships, collaborations and co-ordination in the VC</a:t>
            </a:r>
          </a:p>
          <a:p>
            <a:pPr>
              <a:lnSpc>
                <a:spcPct val="90000"/>
              </a:lnSpc>
            </a:pPr>
            <a:r>
              <a:rPr lang="en-US" sz="1900" b="1" dirty="0"/>
              <a:t>Sustainability: </a:t>
            </a:r>
          </a:p>
          <a:p>
            <a:pPr lvl="1">
              <a:lnSpc>
                <a:spcPct val="90000"/>
              </a:lnSpc>
            </a:pPr>
            <a:r>
              <a:rPr lang="en-US" sz="1900" dirty="0"/>
              <a:t>Can be tailored and replicated within the other VCs</a:t>
            </a:r>
          </a:p>
          <a:p>
            <a:pPr lvl="1">
              <a:lnSpc>
                <a:spcPct val="90000"/>
              </a:lnSpc>
            </a:pPr>
            <a:r>
              <a:rPr lang="en-US" sz="1900" dirty="0"/>
              <a:t>Addresses economic, social and environmental aspects in VC while building partnerships (3Ps)</a:t>
            </a:r>
          </a:p>
          <a:p>
            <a:pPr>
              <a:lnSpc>
                <a:spcPct val="90000"/>
              </a:lnSpc>
            </a:pPr>
            <a:endParaRPr lang="en-US" sz="1500" dirty="0"/>
          </a:p>
        </p:txBody>
      </p:sp>
      <p:pic>
        <p:nvPicPr>
          <p:cNvPr id="6" name="Picture 5" descr="A collage of plants&#10;&#10;Description automatically generated with low confidence">
            <a:extLst>
              <a:ext uri="{FF2B5EF4-FFF2-40B4-BE49-F238E27FC236}">
                <a16:creationId xmlns:a16="http://schemas.microsoft.com/office/drawing/2014/main" id="{A3F932EB-7CFD-449A-A401-740F45454341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87" r="41436"/>
          <a:stretch/>
        </p:blipFill>
        <p:spPr bwMode="auto">
          <a:xfrm>
            <a:off x="21" y="0"/>
            <a:ext cx="3737268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88232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r>
              <a:rPr lang="en-US" sz="3300" u="sng" dirty="0"/>
              <a:t>Conclusion and Recommendations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E263A1F-FC18-43BA-9860-B3C50EB92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2125" y="1930401"/>
            <a:ext cx="5636526" cy="41109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Mainstreaming of the value chain approach requires interventions at personal, organizational and value chain levels.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Centrality of multistakeholder collaboration in mainstreaming the VC approach.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Leverage existing relationships to improve the performance in the value chain.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6" name="Picture 5" descr="A collage of plants&#10;&#10;Description automatically generated with low confidence">
            <a:extLst>
              <a:ext uri="{FF2B5EF4-FFF2-40B4-BE49-F238E27FC236}">
                <a16:creationId xmlns:a16="http://schemas.microsoft.com/office/drawing/2014/main" id="{401D7872-9A83-401B-820B-9F7E7479967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87" r="41436"/>
          <a:stretch/>
        </p:blipFill>
        <p:spPr bwMode="auto">
          <a:xfrm>
            <a:off x="20" y="122830"/>
            <a:ext cx="4531037" cy="6735170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9973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3C431-2788-4046-9749-BE2DDFCF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r>
              <a:rPr lang="en-US" u="sng" dirty="0"/>
              <a:t>Questions and Discussion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CB3FFE-77A2-4B18-98CD-ADA5C7879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 b="1" dirty="0"/>
              <a:t>United Nations Sustainable Development Goals</a:t>
            </a:r>
          </a:p>
          <a:p>
            <a:pPr marL="0" indent="0">
              <a:lnSpc>
                <a:spcPct val="90000"/>
              </a:lnSpc>
              <a:buNone/>
            </a:pPr>
            <a:endParaRPr lang="en-US" sz="1500" b="1" dirty="0"/>
          </a:p>
          <a:p>
            <a:pPr lvl="1">
              <a:lnSpc>
                <a:spcPct val="90000"/>
              </a:lnSpc>
            </a:pPr>
            <a:r>
              <a:rPr lang="en-US" sz="1500" b="1" dirty="0"/>
              <a:t>SDG 1  - No Poverty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500" b="1" dirty="0"/>
          </a:p>
          <a:p>
            <a:pPr lvl="1">
              <a:lnSpc>
                <a:spcPct val="90000"/>
              </a:lnSpc>
            </a:pPr>
            <a:r>
              <a:rPr lang="en-US" sz="1500" b="1" dirty="0"/>
              <a:t>SDG 2 – Zero Hunger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500" b="1" dirty="0"/>
          </a:p>
          <a:p>
            <a:pPr lvl="1">
              <a:lnSpc>
                <a:spcPct val="90000"/>
              </a:lnSpc>
            </a:pPr>
            <a:r>
              <a:rPr lang="en-US" sz="1500" b="1" dirty="0"/>
              <a:t>SDG 5 – Gender Equality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500" b="1" dirty="0"/>
          </a:p>
          <a:p>
            <a:pPr lvl="1">
              <a:lnSpc>
                <a:spcPct val="90000"/>
              </a:lnSpc>
            </a:pPr>
            <a:r>
              <a:rPr lang="en-US" sz="1500" b="1" dirty="0"/>
              <a:t>SDG 13 – Climate Action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500" b="1" dirty="0"/>
          </a:p>
          <a:p>
            <a:pPr lvl="1">
              <a:lnSpc>
                <a:spcPct val="90000"/>
              </a:lnSpc>
            </a:pPr>
            <a:r>
              <a:rPr lang="en-US" sz="1500" b="1" dirty="0"/>
              <a:t>SDG 17 – Partnership for the goals</a:t>
            </a:r>
          </a:p>
          <a:p>
            <a:pPr lvl="1">
              <a:lnSpc>
                <a:spcPct val="90000"/>
              </a:lnSpc>
            </a:pPr>
            <a:endParaRPr lang="en-US" sz="1500" dirty="0"/>
          </a:p>
          <a:p>
            <a:pPr marL="914400" lvl="2" indent="0">
              <a:lnSpc>
                <a:spcPct val="90000"/>
              </a:lnSpc>
              <a:buNone/>
            </a:pPr>
            <a:endParaRPr lang="en-US" sz="1500" dirty="0"/>
          </a:p>
          <a:p>
            <a:pPr marL="0" indent="0">
              <a:lnSpc>
                <a:spcPct val="90000"/>
              </a:lnSpc>
              <a:buNone/>
            </a:pPr>
            <a:endParaRPr lang="en-US" sz="1500" dirty="0"/>
          </a:p>
        </p:txBody>
      </p:sp>
      <p:pic>
        <p:nvPicPr>
          <p:cNvPr id="4" name="Picture 3" descr="A collage of plants&#10;&#10;Description automatically generated with low confidence">
            <a:extLst>
              <a:ext uri="{FF2B5EF4-FFF2-40B4-BE49-F238E27FC236}">
                <a16:creationId xmlns:a16="http://schemas.microsoft.com/office/drawing/2014/main" id="{E6CE5160-2C91-42DD-B5CB-67E942AEC984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87" r="41436"/>
          <a:stretch/>
        </p:blipFill>
        <p:spPr bwMode="auto">
          <a:xfrm>
            <a:off x="20" y="-1"/>
            <a:ext cx="4585628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459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ollage of plants&#10;&#10;Description automatically generated with low confidence">
            <a:extLst>
              <a:ext uri="{FF2B5EF4-FFF2-40B4-BE49-F238E27FC236}">
                <a16:creationId xmlns:a16="http://schemas.microsoft.com/office/drawing/2014/main" id="{E6CE5160-2C91-42DD-B5CB-67E942AEC984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87" r="41436"/>
          <a:stretch/>
        </p:blipFill>
        <p:spPr bwMode="auto">
          <a:xfrm>
            <a:off x="20" y="1"/>
            <a:ext cx="3835001" cy="6858000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4FE405-7CBB-473F-B731-71C1ACB33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2508" y="1146413"/>
            <a:ext cx="7472498" cy="3898663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/>
              <a:t>Thank you!</a:t>
            </a:r>
          </a:p>
          <a:p>
            <a:pPr marL="0" indent="0" algn="ctr">
              <a:buNone/>
            </a:pPr>
            <a:r>
              <a:rPr lang="en-US" sz="4000" b="1" dirty="0"/>
              <a:t>Asante!</a:t>
            </a:r>
          </a:p>
          <a:p>
            <a:pPr marL="0" indent="0" algn="ctr">
              <a:buNone/>
            </a:pPr>
            <a:r>
              <a:rPr lang="en-US" sz="4000" b="1" dirty="0"/>
              <a:t>Bedankt!</a:t>
            </a:r>
          </a:p>
        </p:txBody>
      </p:sp>
    </p:spTree>
    <p:extLst>
      <p:ext uri="{BB962C8B-B14F-4D97-AF65-F5344CB8AC3E}">
        <p14:creationId xmlns:p14="http://schemas.microsoft.com/office/powerpoint/2010/main" val="20520416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239</TotalTime>
  <Words>315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Developing Sustainable Fresh Produce Agriculture Value Chains: Case Study of African Indigenous Vegetables (AIVs) value chain in Uasin Gishu County, Kenya. </vt:lpstr>
      <vt:lpstr>Introduction</vt:lpstr>
      <vt:lpstr>AIVs Value Chain</vt:lpstr>
      <vt:lpstr>Context Analysis</vt:lpstr>
      <vt:lpstr>Value Chain Interventions</vt:lpstr>
      <vt:lpstr>Assessing the Impact of Interventions</vt:lpstr>
      <vt:lpstr>Conclusion and Recommendations</vt:lpstr>
      <vt:lpstr>Questions and Discussion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Shani Carter</dc:creator>
  <cp:lastModifiedBy>Shani Carter</cp:lastModifiedBy>
  <cp:revision>54</cp:revision>
  <dcterms:created xsi:type="dcterms:W3CDTF">2020-02-19T16:22:48Z</dcterms:created>
  <dcterms:modified xsi:type="dcterms:W3CDTF">2022-04-01T00:50:03Z</dcterms:modified>
</cp:coreProperties>
</file>