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14" r:id="rId3"/>
    <p:sldId id="297" r:id="rId4"/>
    <p:sldId id="298" r:id="rId5"/>
    <p:sldId id="324" r:id="rId6"/>
    <p:sldId id="299" r:id="rId7"/>
    <p:sldId id="323" r:id="rId8"/>
    <p:sldId id="300" r:id="rId9"/>
    <p:sldId id="326" r:id="rId10"/>
    <p:sldId id="315" r:id="rId11"/>
    <p:sldId id="327" r:id="rId12"/>
    <p:sldId id="305" r:id="rId13"/>
    <p:sldId id="306" r:id="rId14"/>
    <p:sldId id="307" r:id="rId15"/>
    <p:sldId id="308" r:id="rId16"/>
    <p:sldId id="309" r:id="rId17"/>
    <p:sldId id="310" r:id="rId18"/>
    <p:sldId id="311" r:id="rId19"/>
    <p:sldId id="312" r:id="rId20"/>
    <p:sldId id="320" r:id="rId21"/>
    <p:sldId id="32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5/1/2023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957147" y="1757690"/>
            <a:ext cx="8124076" cy="1877068"/>
          </a:xfrm>
        </p:spPr>
        <p:txBody>
          <a:bodyPr/>
          <a:lstStyle/>
          <a:p>
            <a:pPr algn="just"/>
            <a:r>
              <a:rPr lang="fr-FR" sz="3000" b="1" i="1" dirty="0">
                <a:solidFill>
                  <a:srgbClr val="FF0000"/>
                </a:solidFill>
                <a:effectLst/>
                <a:latin typeface="Times New Roman" panose="02020603050405020304" pitchFamily="18" charset="0"/>
              </a:rPr>
              <a:t>Capital humain, politique d’emploi et attractivité des investissements directs étrangers : cas des pays en développement</a:t>
            </a:r>
            <a:endParaRPr lang="en-US" sz="3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a:bodyPr>
          <a:lstStyle/>
          <a:p>
            <a:pPr algn="r"/>
            <a:r>
              <a:rPr lang="en-US" sz="2400" dirty="0"/>
              <a:t>Ahmed </a:t>
            </a:r>
            <a:r>
              <a:rPr lang="en-US" sz="2400" dirty="0" err="1"/>
              <a:t>Oumohammadine</a:t>
            </a:r>
            <a:r>
              <a:rPr lang="en-US" sz="2400" dirty="0"/>
              <a:t> BELID</a:t>
            </a:r>
          </a:p>
          <a:p>
            <a:pPr algn="r"/>
            <a:r>
              <a:rPr lang="en-US" sz="2400" dirty="0"/>
              <a:t>FSJES D’AGADIR</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332153"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579838"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244412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Méthode</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09349" y="1536123"/>
            <a:ext cx="8776910" cy="5222485"/>
          </a:xfrm>
        </p:spPr>
        <p:txBody>
          <a:bodyPr>
            <a:noAutofit/>
          </a:bodyPr>
          <a:lstStyle/>
          <a:p>
            <a:pPr>
              <a:spcBef>
                <a:spcPts val="0"/>
              </a:spcBef>
            </a:pPr>
            <a:r>
              <a:rPr lang="en-US" sz="2800" b="1" dirty="0" err="1">
                <a:solidFill>
                  <a:schemeClr val="accent1">
                    <a:lumMod val="50000"/>
                  </a:schemeClr>
                </a:solidFill>
              </a:rPr>
              <a:t>Méthodologie</a:t>
            </a:r>
            <a:r>
              <a:rPr lang="en-US" sz="2800" b="1" dirty="0">
                <a:solidFill>
                  <a:schemeClr val="accent1">
                    <a:lumMod val="50000"/>
                  </a:schemeClr>
                </a:solidFill>
              </a:rPr>
              <a:t>:</a:t>
            </a:r>
            <a:endParaRPr lang="en-US" sz="2800" b="1" dirty="0">
              <a:solidFill>
                <a:srgbClr val="FF0000"/>
              </a:solidFill>
            </a:endParaRPr>
          </a:p>
          <a:p>
            <a:pPr lvl="1" algn="just">
              <a:spcBef>
                <a:spcPts val="0"/>
              </a:spcBef>
            </a:pPr>
            <a:r>
              <a:rPr lang="fr-FR" sz="2200" b="1" dirty="0">
                <a:effectLst/>
                <a:latin typeface="Times New Roman" panose="02020603050405020304" pitchFamily="18" charset="0"/>
                <a:ea typeface="Calibri" panose="020F0502020204030204" pitchFamily="34" charset="0"/>
                <a:cs typeface="Arial" panose="020B0604020202020204" pitchFamily="34" charset="0"/>
              </a:rPr>
              <a:t>H1</a:t>
            </a:r>
            <a:r>
              <a:rPr lang="fr-FR" sz="2200" dirty="0">
                <a:effectLst/>
                <a:latin typeface="Times New Roman" panose="02020603050405020304" pitchFamily="18" charset="0"/>
                <a:ea typeface="Calibri" panose="020F0502020204030204" pitchFamily="34" charset="0"/>
                <a:cs typeface="Arial" panose="020B0604020202020204" pitchFamily="34" charset="0"/>
              </a:rPr>
              <a:t>: Le capital humain des pays en développement n’est pas un facteur d’attractivité des IDE</a:t>
            </a:r>
          </a:p>
          <a:p>
            <a:pPr lvl="1" algn="just">
              <a:spcBef>
                <a:spcPts val="0"/>
              </a:spcBef>
            </a:pPr>
            <a:r>
              <a:rPr lang="fr-FR" sz="2200" b="1" dirty="0">
                <a:effectLst/>
                <a:latin typeface="Times New Roman" panose="02020603050405020304" pitchFamily="18" charset="0"/>
                <a:ea typeface="Calibri" panose="020F0502020204030204" pitchFamily="34" charset="0"/>
                <a:cs typeface="Arial" panose="020B0604020202020204" pitchFamily="34" charset="0"/>
              </a:rPr>
              <a:t>H2</a:t>
            </a:r>
            <a:r>
              <a:rPr lang="fr-FR" sz="2200" dirty="0">
                <a:effectLst/>
                <a:latin typeface="Times New Roman" panose="02020603050405020304" pitchFamily="18" charset="0"/>
                <a:ea typeface="Calibri" panose="020F0502020204030204" pitchFamily="34" charset="0"/>
                <a:cs typeface="Arial" panose="020B0604020202020204" pitchFamily="34" charset="0"/>
              </a:rPr>
              <a:t> : Un marché de travail flexible permet d’attirer les investissements directs étrangers des pays en développement.</a:t>
            </a:r>
          </a:p>
          <a:p>
            <a:pPr lvl="1" algn="just">
              <a:spcBef>
                <a:spcPts val="0"/>
              </a:spcBef>
            </a:pPr>
            <a:r>
              <a:rPr lang="fr-FR" sz="2200" b="1" dirty="0">
                <a:effectLst/>
                <a:latin typeface="Times New Roman" panose="02020603050405020304" pitchFamily="18" charset="0"/>
                <a:ea typeface="Calibri" panose="020F0502020204030204" pitchFamily="34" charset="0"/>
                <a:cs typeface="Arial" panose="020B0604020202020204" pitchFamily="34" charset="0"/>
              </a:rPr>
              <a:t>H3</a:t>
            </a:r>
            <a:r>
              <a:rPr lang="fr-FR" sz="2200" dirty="0">
                <a:effectLst/>
                <a:latin typeface="Times New Roman" panose="02020603050405020304" pitchFamily="18" charset="0"/>
                <a:ea typeface="Calibri" panose="020F0502020204030204" pitchFamily="34" charset="0"/>
                <a:cs typeface="Arial" panose="020B0604020202020204" pitchFamily="34" charset="0"/>
              </a:rPr>
              <a:t> : Au </a:t>
            </a:r>
            <a:r>
              <a:rPr lang="fr-FR" sz="2200" dirty="0" err="1">
                <a:effectLst/>
                <a:latin typeface="Times New Roman" panose="02020603050405020304" pitchFamily="18" charset="0"/>
                <a:ea typeface="Calibri" panose="020F0502020204030204" pitchFamily="34" charset="0"/>
                <a:cs typeface="Arial" panose="020B0604020202020204" pitchFamily="34" charset="0"/>
              </a:rPr>
              <a:t>momemnt</a:t>
            </a:r>
            <a:r>
              <a:rPr lang="fr-FR" sz="2200" dirty="0">
                <a:effectLst/>
                <a:latin typeface="Times New Roman" panose="02020603050405020304" pitchFamily="18" charset="0"/>
                <a:ea typeface="Calibri" panose="020F0502020204030204" pitchFamily="34" charset="0"/>
                <a:cs typeface="Arial" panose="020B0604020202020204" pitchFamily="34" charset="0"/>
              </a:rPr>
              <a:t> le pays en développement réduit les rigidités institutionnelles dans son marché de travail, son capital humain deviendrait un facteur d’attractivité. </a:t>
            </a:r>
          </a:p>
          <a:p>
            <a:pPr marL="0" lvl="1" indent="457200" algn="just">
              <a:spcBef>
                <a:spcPts val="0"/>
              </a:spcBef>
            </a:pPr>
            <a:r>
              <a:rPr lang="fr-FR" sz="2200" dirty="0">
                <a:solidFill>
                  <a:schemeClr val="tx1">
                    <a:lumMod val="95000"/>
                    <a:lumOff val="5000"/>
                  </a:schemeClr>
                </a:solidFill>
                <a:latin typeface="Times New Roman" panose="02020603050405020304" pitchFamily="18" charset="0"/>
                <a:ea typeface="Times New Roman" panose="02020603050405020304" pitchFamily="18" charset="0"/>
              </a:rPr>
              <a:t>Les hypothèses seront ensuite testées auprès </a:t>
            </a:r>
            <a:r>
              <a:rPr lang="fr-FR" sz="2200" b="1" dirty="0">
                <a:solidFill>
                  <a:schemeClr val="tx1">
                    <a:lumMod val="95000"/>
                    <a:lumOff val="5000"/>
                  </a:schemeClr>
                </a:solidFill>
                <a:latin typeface="Times New Roman" panose="02020603050405020304" pitchFamily="18" charset="0"/>
                <a:ea typeface="Times New Roman" panose="02020603050405020304" pitchFamily="18" charset="0"/>
              </a:rPr>
              <a:t>des pays en développement</a:t>
            </a:r>
            <a:r>
              <a:rPr lang="fr-FR" sz="2200" dirty="0">
                <a:solidFill>
                  <a:schemeClr val="tx1">
                    <a:lumMod val="95000"/>
                    <a:lumOff val="5000"/>
                  </a:schemeClr>
                </a:solidFill>
                <a:latin typeface="Times New Roman" panose="02020603050405020304" pitchFamily="18" charset="0"/>
                <a:ea typeface="Times New Roman" panose="02020603050405020304" pitchFamily="18" charset="0"/>
              </a:rPr>
              <a:t> (à l’aide d’un modèle économétrique sur données de panel des pays en développement de la période 2006-2016.</a:t>
            </a:r>
            <a:endParaRPr lang="fr-FR" sz="2200" dirty="0">
              <a:solidFill>
                <a:schemeClr val="tx1">
                  <a:lumMod val="95000"/>
                  <a:lumOff val="5000"/>
                </a:schemeClr>
              </a:solidFill>
              <a:latin typeface="Calibri" panose="020F0502020204030204" pitchFamily="34" charset="0"/>
              <a:ea typeface="Calibri" panose="020F0502020204030204" pitchFamily="34" charset="0"/>
              <a:cs typeface="Arial" panose="020B0604020202020204" pitchFamily="34" charset="0"/>
            </a:endParaRPr>
          </a:p>
          <a:p>
            <a:pPr lvl="1" algn="just">
              <a:spcBef>
                <a:spcPts val="0"/>
              </a:spcBef>
            </a:pPr>
            <a:endParaRPr lang="fr-FR" sz="2000" dirty="0">
              <a:effectLst/>
              <a:latin typeface="Times New Roman" panose="02020603050405020304" pitchFamily="18" charset="0"/>
              <a:ea typeface="Calibri" panose="020F0502020204030204" pitchFamily="34" charset="0"/>
              <a:cs typeface="Arial" panose="020B0604020202020204" pitchFamily="34" charset="0"/>
            </a:endParaRPr>
          </a:p>
          <a:p>
            <a:pPr algn="just">
              <a:spcBef>
                <a:spcPts val="0"/>
              </a:spcBef>
            </a:pPr>
            <a:endParaRPr lang="fr-FR" sz="2200" dirty="0">
              <a:solidFill>
                <a:schemeClr val="tx1">
                  <a:lumMod val="95000"/>
                  <a:lumOff val="5000"/>
                </a:schemeClr>
              </a:solidFill>
              <a:effectLst/>
              <a:latin typeface="Times New Roman" panose="02020603050405020304" pitchFamily="18" charset="0"/>
              <a:ea typeface="Times New Roman" panose="02020603050405020304" pitchFamily="18" charset="0"/>
            </a:endParaRPr>
          </a:p>
          <a:p>
            <a:pPr marL="457200" lvl="1" indent="0">
              <a:spcBef>
                <a:spcPts val="0"/>
              </a:spcBef>
              <a:buNone/>
            </a:pPr>
            <a:r>
              <a:rPr lang="fr-FR" sz="2000" dirty="0">
                <a:effectLst/>
                <a:latin typeface="Times New Roman" panose="02020603050405020304" pitchFamily="18" charset="0"/>
                <a:ea typeface="Calibri" panose="020F0502020204030204" pitchFamily="34" charset="0"/>
                <a:cs typeface="Arial" panose="020B0604020202020204" pitchFamily="34" charset="0"/>
              </a:rPr>
              <a:t> </a:t>
            </a:r>
          </a:p>
          <a:p>
            <a:pPr marL="0" indent="0">
              <a:spcBef>
                <a:spcPts val="0"/>
              </a:spcBef>
              <a:buNone/>
            </a:pPr>
            <a:endParaRPr lang="en-US" sz="3200" dirty="0"/>
          </a:p>
        </p:txBody>
      </p:sp>
    </p:spTree>
    <p:extLst>
      <p:ext uri="{BB962C8B-B14F-4D97-AF65-F5344CB8AC3E}">
        <p14:creationId xmlns:p14="http://schemas.microsoft.com/office/powerpoint/2010/main" val="1202948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Méthode</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4"/>
            <a:ext cx="8798681" cy="4862944"/>
          </a:xfrm>
        </p:spPr>
        <p:txBody>
          <a:bodyPr>
            <a:noAutofit/>
          </a:bodyPr>
          <a:lstStyle/>
          <a:p>
            <a:r>
              <a:rPr lang="en-US" sz="2800" b="1" dirty="0" err="1">
                <a:solidFill>
                  <a:schemeClr val="accent1">
                    <a:lumMod val="50000"/>
                  </a:schemeClr>
                </a:solidFill>
              </a:rPr>
              <a:t>Données</a:t>
            </a:r>
            <a:r>
              <a:rPr lang="en-US" sz="2800" b="1" dirty="0">
                <a:solidFill>
                  <a:schemeClr val="accent1">
                    <a:lumMod val="50000"/>
                  </a:schemeClr>
                </a:solidFill>
              </a:rPr>
              <a:t> :</a:t>
            </a:r>
          </a:p>
          <a:p>
            <a:pPr algn="just">
              <a:buFontTx/>
              <a:buChar char="-"/>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Les données sont </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extraites de la banque mondiale et de la </a:t>
            </a:r>
            <a:r>
              <a:rPr lang="fr-FR" sz="2000" b="1" dirty="0" err="1">
                <a:effectLst/>
                <a:latin typeface="Times New Roman" panose="02020603050405020304" pitchFamily="18" charset="0"/>
                <a:ea typeface="Calibri" panose="020F0502020204030204" pitchFamily="34" charset="0"/>
                <a:cs typeface="Times New Roman" panose="02020603050405020304" pitchFamily="18" charset="0"/>
              </a:rPr>
              <a:t>freedom</a:t>
            </a:r>
            <a:r>
              <a:rPr lang="fr-FR" sz="2000" b="1" dirty="0">
                <a:effectLst/>
                <a:latin typeface="Times New Roman" panose="02020603050405020304" pitchFamily="18" charset="0"/>
                <a:ea typeface="Calibri" panose="020F0502020204030204" pitchFamily="34" charset="0"/>
                <a:cs typeface="Times New Roman" panose="02020603050405020304" pitchFamily="18" charset="0"/>
              </a:rPr>
              <a:t> house</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buFontTx/>
              <a:buChar char="-"/>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Le  Panel d’étude contient une base de </a:t>
            </a:r>
            <a:r>
              <a:rPr lang="fr-FR"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996</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pays-années. Les </a:t>
            </a:r>
            <a:r>
              <a:rPr lang="fr-FR"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96</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pays dont l’identité est présentée dans le tableau  sont observés pendant la décennie 2006-2016. </a:t>
            </a:r>
            <a:endParaRPr lang="fr-FR" sz="20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en-US" sz="3200" dirty="0"/>
          </a:p>
        </p:txBody>
      </p:sp>
      <p:graphicFrame>
        <p:nvGraphicFramePr>
          <p:cNvPr id="4" name="Tableau 3">
            <a:extLst>
              <a:ext uri="{FF2B5EF4-FFF2-40B4-BE49-F238E27FC236}">
                <a16:creationId xmlns:a16="http://schemas.microsoft.com/office/drawing/2014/main" id="{BB28FDEE-A1D5-3B8C-3D00-51717CA05288}"/>
              </a:ext>
            </a:extLst>
          </p:cNvPr>
          <p:cNvGraphicFramePr>
            <a:graphicFrameLocks noGrp="1"/>
          </p:cNvGraphicFramePr>
          <p:nvPr>
            <p:extLst>
              <p:ext uri="{D42A27DB-BD31-4B8C-83A1-F6EECF244321}">
                <p14:modId xmlns:p14="http://schemas.microsoft.com/office/powerpoint/2010/main" val="826442450"/>
              </p:ext>
            </p:extLst>
          </p:nvPr>
        </p:nvGraphicFramePr>
        <p:xfrm>
          <a:off x="1442648" y="3869164"/>
          <a:ext cx="8367506" cy="1950488"/>
        </p:xfrm>
        <a:graphic>
          <a:graphicData uri="http://schemas.openxmlformats.org/drawingml/2006/table">
            <a:tbl>
              <a:tblPr firstRow="1" firstCol="1" bandRow="1"/>
              <a:tblGrid>
                <a:gridCol w="949647">
                  <a:extLst>
                    <a:ext uri="{9D8B030D-6E8A-4147-A177-3AD203B41FA5}">
                      <a16:colId xmlns:a16="http://schemas.microsoft.com/office/drawing/2014/main" val="2558452755"/>
                    </a:ext>
                  </a:extLst>
                </a:gridCol>
                <a:gridCol w="1059480">
                  <a:extLst>
                    <a:ext uri="{9D8B030D-6E8A-4147-A177-3AD203B41FA5}">
                      <a16:colId xmlns:a16="http://schemas.microsoft.com/office/drawing/2014/main" val="20645507"/>
                    </a:ext>
                  </a:extLst>
                </a:gridCol>
                <a:gridCol w="814597">
                  <a:extLst>
                    <a:ext uri="{9D8B030D-6E8A-4147-A177-3AD203B41FA5}">
                      <a16:colId xmlns:a16="http://schemas.microsoft.com/office/drawing/2014/main" val="1792254074"/>
                    </a:ext>
                  </a:extLst>
                </a:gridCol>
                <a:gridCol w="1091422">
                  <a:extLst>
                    <a:ext uri="{9D8B030D-6E8A-4147-A177-3AD203B41FA5}">
                      <a16:colId xmlns:a16="http://schemas.microsoft.com/office/drawing/2014/main" val="924348748"/>
                    </a:ext>
                  </a:extLst>
                </a:gridCol>
                <a:gridCol w="741935">
                  <a:extLst>
                    <a:ext uri="{9D8B030D-6E8A-4147-A177-3AD203B41FA5}">
                      <a16:colId xmlns:a16="http://schemas.microsoft.com/office/drawing/2014/main" val="1049085875"/>
                    </a:ext>
                  </a:extLst>
                </a:gridCol>
                <a:gridCol w="940121">
                  <a:extLst>
                    <a:ext uri="{9D8B030D-6E8A-4147-A177-3AD203B41FA5}">
                      <a16:colId xmlns:a16="http://schemas.microsoft.com/office/drawing/2014/main" val="2012526070"/>
                    </a:ext>
                  </a:extLst>
                </a:gridCol>
                <a:gridCol w="1072861">
                  <a:extLst>
                    <a:ext uri="{9D8B030D-6E8A-4147-A177-3AD203B41FA5}">
                      <a16:colId xmlns:a16="http://schemas.microsoft.com/office/drawing/2014/main" val="3249147541"/>
                    </a:ext>
                  </a:extLst>
                </a:gridCol>
                <a:gridCol w="912945">
                  <a:extLst>
                    <a:ext uri="{9D8B030D-6E8A-4147-A177-3AD203B41FA5}">
                      <a16:colId xmlns:a16="http://schemas.microsoft.com/office/drawing/2014/main" val="559173869"/>
                    </a:ext>
                  </a:extLst>
                </a:gridCol>
                <a:gridCol w="784498">
                  <a:extLst>
                    <a:ext uri="{9D8B030D-6E8A-4147-A177-3AD203B41FA5}">
                      <a16:colId xmlns:a16="http://schemas.microsoft.com/office/drawing/2014/main" val="3285837260"/>
                    </a:ext>
                  </a:extLst>
                </a:gridCol>
              </a:tblGrid>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Afrique du Sud</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Algérie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Barbade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Arabie saoudite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Argentine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Azerbaïdjan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Bahreïn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Bangladesh</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Belize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361997"/>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Bhoutan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Bolivie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Botswana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Brunéi </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Brésil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Burkina Faso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Burundi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Bénin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Cabo Verde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7401880"/>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Cambodge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Cameroun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Chili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Hong Kong</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Colombie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Congo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Congo, Dem</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Corée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Costa Rica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417782"/>
                  </a:ext>
                </a:extLst>
              </a:tr>
              <a:tr h="239798">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Côte d'Ivoire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Djibouti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 Salvador</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Fidji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Gambie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Ghana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Guatemala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Guinée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Guinée-Bissau</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0487882"/>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Guyane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Honduras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Indonésie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Iran,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Jamaïque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Jordanie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Kazakhstan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Kenya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881915"/>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Lesotho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Liban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Libéria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Madagascar</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Malaisie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Malawi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Mali</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Maroc</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Maurice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406293"/>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Mauritanie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Mexique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Mongolie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Mozambique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Myanmar</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Namibie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Nigéria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Népal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Ouganda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882243"/>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Pakistan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Panama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Paraguay</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Philippines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Pérou</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Rwanda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Macao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Centre-Afrique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Dominique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9392224"/>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 kirghize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Sainte-Lucie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Seychelles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Soudan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Sri Lanka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Swaziland</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Sénégal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Tadjikistan</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446699"/>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Tanzanie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Tchad</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Thaïlande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Timor-Leste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Togo</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Tunisie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Turquie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Uruguay</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Venezuela</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434405"/>
                  </a:ext>
                </a:extLst>
              </a:tr>
              <a:tr h="170445">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Viet Nam</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Yémen</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Zambie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Égypte</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Équateur</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pPr>
                      <a:r>
                        <a:rPr lang="fr-FR" sz="8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Érythrée</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1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1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100" dirty="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80556"/>
                  </a:ext>
                </a:extLst>
              </a:tr>
            </a:tbl>
          </a:graphicData>
        </a:graphic>
      </p:graphicFrame>
    </p:spTree>
    <p:extLst>
      <p:ext uri="{BB962C8B-B14F-4D97-AF65-F5344CB8AC3E}">
        <p14:creationId xmlns:p14="http://schemas.microsoft.com/office/powerpoint/2010/main" val="127785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Méthode</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4"/>
            <a:ext cx="8885767" cy="4862944"/>
          </a:xfrm>
        </p:spPr>
        <p:txBody>
          <a:bodyPr>
            <a:noAutofit/>
          </a:bodyPr>
          <a:lstStyle/>
          <a:p>
            <a:r>
              <a:rPr lang="en-US" sz="2800" b="1" dirty="0">
                <a:solidFill>
                  <a:schemeClr val="accent1">
                    <a:lumMod val="50000"/>
                  </a:schemeClr>
                </a:solidFill>
              </a:rPr>
              <a:t>Variables  :</a:t>
            </a:r>
          </a:p>
          <a:p>
            <a:pPr marL="0" indent="0" algn="just">
              <a:spcBef>
                <a:spcPts val="0"/>
              </a:spcBef>
              <a:buNone/>
            </a:pPr>
            <a:r>
              <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Nous disposons de </a:t>
            </a:r>
            <a:r>
              <a:rPr lang="fr-FR" sz="22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11 variables </a:t>
            </a:r>
            <a:r>
              <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permettant d’apprécier l’attractivité des investissements directs étrangers.</a:t>
            </a:r>
            <a:endPar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sz="3200" dirty="0"/>
          </a:p>
        </p:txBody>
      </p:sp>
      <p:graphicFrame>
        <p:nvGraphicFramePr>
          <p:cNvPr id="5" name="Tableau 4">
            <a:extLst>
              <a:ext uri="{FF2B5EF4-FFF2-40B4-BE49-F238E27FC236}">
                <a16:creationId xmlns:a16="http://schemas.microsoft.com/office/drawing/2014/main" id="{D455DADF-AAA2-4469-E783-F5A548476E5A}"/>
              </a:ext>
            </a:extLst>
          </p:cNvPr>
          <p:cNvGraphicFramePr>
            <a:graphicFrameLocks noGrp="1"/>
          </p:cNvGraphicFramePr>
          <p:nvPr>
            <p:extLst>
              <p:ext uri="{D42A27DB-BD31-4B8C-83A1-F6EECF244321}">
                <p14:modId xmlns:p14="http://schemas.microsoft.com/office/powerpoint/2010/main" val="4008000920"/>
              </p:ext>
            </p:extLst>
          </p:nvPr>
        </p:nvGraphicFramePr>
        <p:xfrm>
          <a:off x="1715347" y="2778125"/>
          <a:ext cx="8190653" cy="3916680"/>
        </p:xfrm>
        <a:graphic>
          <a:graphicData uri="http://schemas.openxmlformats.org/drawingml/2006/table">
            <a:tbl>
              <a:tblPr firstRow="1" bandRow="1">
                <a:tableStyleId>{5C22544A-7EE6-4342-B048-85BDC9FD1C3A}</a:tableStyleId>
              </a:tblPr>
              <a:tblGrid>
                <a:gridCol w="1524797">
                  <a:extLst>
                    <a:ext uri="{9D8B030D-6E8A-4147-A177-3AD203B41FA5}">
                      <a16:colId xmlns:a16="http://schemas.microsoft.com/office/drawing/2014/main" val="1762323630"/>
                    </a:ext>
                  </a:extLst>
                </a:gridCol>
                <a:gridCol w="6665856">
                  <a:extLst>
                    <a:ext uri="{9D8B030D-6E8A-4147-A177-3AD203B41FA5}">
                      <a16:colId xmlns:a16="http://schemas.microsoft.com/office/drawing/2014/main" val="3916483362"/>
                    </a:ext>
                  </a:extLst>
                </a:gridCol>
              </a:tblGrid>
              <a:tr h="370840">
                <a:tc>
                  <a:txBody>
                    <a:bodyPr/>
                    <a:lstStyle/>
                    <a:p>
                      <a:pPr algn="ctr"/>
                      <a:r>
                        <a:rPr lang="fr-FR" sz="1400" dirty="0">
                          <a:solidFill>
                            <a:schemeClr val="tx1">
                              <a:lumMod val="95000"/>
                              <a:lumOff val="5000"/>
                            </a:schemeClr>
                          </a:solidFill>
                        </a:rPr>
                        <a:t>Variables</a:t>
                      </a:r>
                    </a:p>
                  </a:txBody>
                  <a:tcPr anchor="ctr">
                    <a:solidFill>
                      <a:schemeClr val="accent1">
                        <a:lumMod val="60000"/>
                        <a:lumOff val="40000"/>
                      </a:schemeClr>
                    </a:solidFill>
                  </a:tcPr>
                </a:tc>
                <a:tc>
                  <a:txBody>
                    <a:bodyPr/>
                    <a:lstStyle/>
                    <a:p>
                      <a:pPr algn="ctr"/>
                      <a:r>
                        <a:rPr lang="fr-FR" sz="1400" dirty="0">
                          <a:solidFill>
                            <a:schemeClr val="tx1">
                              <a:lumMod val="95000"/>
                              <a:lumOff val="5000"/>
                            </a:schemeClr>
                          </a:solidFill>
                        </a:rPr>
                        <a:t>Description </a:t>
                      </a:r>
                    </a:p>
                  </a:txBody>
                  <a:tcPr anchor="ctr">
                    <a:solidFill>
                      <a:schemeClr val="accent1">
                        <a:lumMod val="60000"/>
                        <a:lumOff val="40000"/>
                      </a:schemeClr>
                    </a:solidFill>
                  </a:tcPr>
                </a:tc>
                <a:extLst>
                  <a:ext uri="{0D108BD9-81ED-4DB2-BD59-A6C34878D82A}">
                    <a16:rowId xmlns:a16="http://schemas.microsoft.com/office/drawing/2014/main" val="3543980645"/>
                  </a:ext>
                </a:extLst>
              </a:tr>
              <a:tr h="370840">
                <a:tc>
                  <a:txBody>
                    <a:bodyPr/>
                    <a:lstStyle/>
                    <a:p>
                      <a:pPr algn="l"/>
                      <a:r>
                        <a:rPr lang="fr-FR" sz="1600" b="1" dirty="0">
                          <a:effectLst/>
                          <a:latin typeface="Times New Roman" panose="02020603050405020304" pitchFamily="18" charset="0"/>
                          <a:ea typeface="Calibri" panose="020F0502020204030204" pitchFamily="34" charset="0"/>
                          <a:cs typeface="Arial" panose="020B0604020202020204" pitchFamily="34" charset="0"/>
                        </a:rPr>
                        <a:t>L’attractivité</a:t>
                      </a:r>
                      <a:endParaRPr lang="fr-FR" sz="1600" b="1" dirty="0"/>
                    </a:p>
                  </a:txBody>
                  <a:tcPr anchor="ctr"/>
                </a:tc>
                <a:tc>
                  <a:txBody>
                    <a:bodyPr/>
                    <a:lstStyle/>
                    <a:p>
                      <a:pPr algn="just"/>
                      <a:r>
                        <a:rPr lang="fr-FR" sz="1400" dirty="0">
                          <a:effectLst/>
                          <a:latin typeface="Times New Roman" panose="02020603050405020304" pitchFamily="18" charset="0"/>
                          <a:ea typeface="Calibri" panose="020F0502020204030204" pitchFamily="34" charset="0"/>
                          <a:cs typeface="Arial" panose="020B0604020202020204" pitchFamily="34" charset="0"/>
                        </a:rPr>
                        <a:t>Le flux entrant net des investissements directs étrangers en pourcentage du PIB.</a:t>
                      </a:r>
                      <a:endParaRPr lang="fr-FR" sz="1400" dirty="0"/>
                    </a:p>
                  </a:txBody>
                  <a:tcPr/>
                </a:tc>
                <a:extLst>
                  <a:ext uri="{0D108BD9-81ED-4DB2-BD59-A6C34878D82A}">
                    <a16:rowId xmlns:a16="http://schemas.microsoft.com/office/drawing/2014/main" val="3281229013"/>
                  </a:ext>
                </a:extLst>
              </a:tr>
              <a:tr h="370840">
                <a:tc>
                  <a:txBody>
                    <a:bodyPr/>
                    <a:lstStyle/>
                    <a:p>
                      <a:pPr algn="l"/>
                      <a:r>
                        <a:rPr lang="fr-FR" sz="1600" b="1" dirty="0">
                          <a:effectLst/>
                          <a:latin typeface="Times New Roman" panose="02020603050405020304" pitchFamily="18" charset="0"/>
                          <a:ea typeface="Calibri" panose="020F0502020204030204" pitchFamily="34" charset="0"/>
                          <a:cs typeface="Arial" panose="020B0604020202020204" pitchFamily="34" charset="0"/>
                        </a:rPr>
                        <a:t>taux change </a:t>
                      </a:r>
                      <a:endParaRPr lang="fr-FR" sz="1600" b="1" dirty="0"/>
                    </a:p>
                  </a:txBody>
                  <a:tcPr anchor="ctr"/>
                </a:tc>
                <a:tc>
                  <a:txBody>
                    <a:bodyPr/>
                    <a:lstStyle/>
                    <a:p>
                      <a:pPr marL="0" lvl="0" indent="0" algn="just">
                        <a:lnSpc>
                          <a:spcPct val="100000"/>
                        </a:lnSpc>
                        <a:spcBef>
                          <a:spcPts val="0"/>
                        </a:spcBef>
                        <a:buFont typeface="+mj-lt"/>
                        <a:buNone/>
                      </a:pPr>
                      <a:r>
                        <a:rPr lang="fr-FR" sz="1400" dirty="0">
                          <a:effectLst/>
                          <a:latin typeface="Times New Roman" panose="02020603050405020304" pitchFamily="18" charset="0"/>
                          <a:ea typeface="Calibri" panose="020F0502020204030204" pitchFamily="34" charset="0"/>
                          <a:cs typeface="Arial" panose="020B0604020202020204" pitchFamily="34" charset="0"/>
                        </a:rPr>
                        <a:t>Le taux de change en parité de pouvoir d’achat. </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29596317"/>
                  </a:ext>
                </a:extLst>
              </a:tr>
              <a:tr h="370840">
                <a:tc>
                  <a:txBody>
                    <a:bodyPr/>
                    <a:lstStyle/>
                    <a:p>
                      <a:pPr algn="l"/>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Flexmartravail</a:t>
                      </a:r>
                      <a:r>
                        <a:rPr lang="fr-FR" sz="1600" b="1" dirty="0">
                          <a:effectLst/>
                          <a:latin typeface="Times New Roman" panose="02020603050405020304" pitchFamily="18" charset="0"/>
                          <a:ea typeface="Calibri" panose="020F0502020204030204" pitchFamily="34" charset="0"/>
                          <a:cs typeface="Arial" panose="020B0604020202020204" pitchFamily="34" charset="0"/>
                        </a:rPr>
                        <a:t> </a:t>
                      </a:r>
                      <a:endParaRPr lang="fr-FR" sz="1600" b="1" dirty="0"/>
                    </a:p>
                  </a:txBody>
                  <a:tcPr anchor="ctr"/>
                </a:tc>
                <a:tc>
                  <a:txBody>
                    <a:bodyPr/>
                    <a:lstStyle/>
                    <a:p>
                      <a:pPr algn="just">
                        <a:lnSpc>
                          <a:spcPct val="100000"/>
                        </a:lnSpc>
                      </a:pPr>
                      <a:r>
                        <a:rPr lang="fr-FR" sz="1400" dirty="0">
                          <a:effectLst/>
                          <a:latin typeface="Times New Roman" panose="02020603050405020304" pitchFamily="18" charset="0"/>
                          <a:ea typeface="Calibri" panose="020F0502020204030204" pitchFamily="34" charset="0"/>
                          <a:cs typeface="Arial" panose="020B0604020202020204" pitchFamily="34" charset="0"/>
                        </a:rPr>
                        <a:t>La flexibilité du marché du travail est calculée par le score de la Freedom house : ce score varie entre 1 : marché caractérisé par une forte rigidité institutionnelle et 100 : marché de travail libre sans rigidité institutionnelle</a:t>
                      </a:r>
                      <a:endParaRPr lang="fr-FR" sz="1400" dirty="0"/>
                    </a:p>
                  </a:txBody>
                  <a:tcPr/>
                </a:tc>
                <a:extLst>
                  <a:ext uri="{0D108BD9-81ED-4DB2-BD59-A6C34878D82A}">
                    <a16:rowId xmlns:a16="http://schemas.microsoft.com/office/drawing/2014/main" val="965798797"/>
                  </a:ext>
                </a:extLst>
              </a:tr>
              <a:tr h="370840">
                <a:tc>
                  <a:txBody>
                    <a:bodyPr/>
                    <a:lstStyle/>
                    <a:p>
                      <a:pPr algn="l"/>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Deveco</a:t>
                      </a:r>
                      <a:endParaRPr lang="fr-FR" sz="1600" b="1"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fr-FR" sz="1400" dirty="0">
                          <a:effectLst/>
                          <a:latin typeface="Times New Roman" panose="02020603050405020304" pitchFamily="18" charset="0"/>
                          <a:ea typeface="Calibri" panose="020F0502020204030204" pitchFamily="34" charset="0"/>
                          <a:cs typeface="Arial" panose="020B0604020202020204" pitchFamily="34" charset="0"/>
                        </a:rPr>
                        <a:t>Le développement économique </a:t>
                      </a:r>
                      <a:r>
                        <a:rPr lang="fr-FR"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est mesuré par le PIB par habitant en parité de pouvoir d’achat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510289537"/>
                  </a:ext>
                </a:extLst>
              </a:tr>
              <a:tr h="370840">
                <a:tc>
                  <a:txBody>
                    <a:bodyPr/>
                    <a:lstStyle/>
                    <a:p>
                      <a:pPr algn="l"/>
                      <a:r>
                        <a:rPr lang="fr-FR" sz="16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Industrie</a:t>
                      </a:r>
                      <a:r>
                        <a:rPr lang="fr-FR" sz="1600" b="1" dirty="0">
                          <a:effectLst/>
                          <a:latin typeface="Times New Roman" panose="02020603050405020304" pitchFamily="18" charset="0"/>
                          <a:ea typeface="Calibri" panose="020F0502020204030204" pitchFamily="34" charset="0"/>
                          <a:cs typeface="Arial" panose="020B0604020202020204" pitchFamily="34" charset="0"/>
                        </a:rPr>
                        <a:t> </a:t>
                      </a:r>
                      <a:endParaRPr lang="fr-FR" sz="1600" b="1"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fr-FR" sz="1400" dirty="0">
                          <a:effectLst/>
                          <a:latin typeface="Times New Roman" panose="02020603050405020304" pitchFamily="18" charset="0"/>
                          <a:ea typeface="Calibri" panose="020F0502020204030204" pitchFamily="34" charset="0"/>
                          <a:cs typeface="Arial" panose="020B0604020202020204" pitchFamily="34" charset="0"/>
                        </a:rPr>
                        <a:t>L’industrialisation de l’économie est mesurée par la valeur ajoutée des activités industrielles en pourcentage du PIB</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015779566"/>
                  </a:ext>
                </a:extLst>
              </a:tr>
              <a:tr h="370840">
                <a:tc>
                  <a:txBody>
                    <a:bodyPr/>
                    <a:lstStyle/>
                    <a:p>
                      <a:pPr algn="l"/>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Financebq</a:t>
                      </a:r>
                      <a:endParaRPr lang="fr-FR" sz="1600" b="1"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fr-FR" sz="1400" dirty="0">
                          <a:effectLst/>
                          <a:latin typeface="Times New Roman" panose="02020603050405020304" pitchFamily="18" charset="0"/>
                          <a:ea typeface="Calibri" panose="020F0502020204030204" pitchFamily="34" charset="0"/>
                          <a:cs typeface="Arial" panose="020B0604020202020204" pitchFamily="34" charset="0"/>
                        </a:rPr>
                        <a:t>Le financement par crédit renvoie à la valeur des crédits accordés par les banques au secteur privé en pourcentage du PIB</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079016818"/>
                  </a:ext>
                </a:extLst>
              </a:tr>
              <a:tr h="370840">
                <a:tc>
                  <a:txBody>
                    <a:bodyPr/>
                    <a:lstStyle/>
                    <a:p>
                      <a:pPr algn="l"/>
                      <a:r>
                        <a:rPr lang="fr-FR" sz="16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Ouverture</a:t>
                      </a:r>
                      <a:endParaRPr lang="fr-FR" sz="1600" b="1"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fr-FR" sz="1400" dirty="0">
                          <a:effectLst/>
                          <a:latin typeface="Times New Roman" panose="02020603050405020304" pitchFamily="18" charset="0"/>
                          <a:ea typeface="Calibri" panose="020F0502020204030204" pitchFamily="34" charset="0"/>
                          <a:cs typeface="Arial" panose="020B0604020202020204" pitchFamily="34" charset="0"/>
                        </a:rPr>
                        <a:t>L’ouverture commerciale correspond au rapport entre la moyenne des importations et des exportations des biens et services et le PIB</a:t>
                      </a:r>
                      <a:endParaRPr lang="fr-FR" sz="1400" dirty="0"/>
                    </a:p>
                  </a:txBody>
                  <a:tcPr/>
                </a:tc>
                <a:extLst>
                  <a:ext uri="{0D108BD9-81ED-4DB2-BD59-A6C34878D82A}">
                    <a16:rowId xmlns:a16="http://schemas.microsoft.com/office/drawing/2014/main" val="1015868464"/>
                  </a:ext>
                </a:extLst>
              </a:tr>
            </a:tbl>
          </a:graphicData>
        </a:graphic>
      </p:graphicFrame>
    </p:spTree>
    <p:extLst>
      <p:ext uri="{BB962C8B-B14F-4D97-AF65-F5344CB8AC3E}">
        <p14:creationId xmlns:p14="http://schemas.microsoft.com/office/powerpoint/2010/main" val="409864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Méthode</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4"/>
            <a:ext cx="8863996" cy="4862944"/>
          </a:xfrm>
        </p:spPr>
        <p:txBody>
          <a:bodyPr>
            <a:noAutofit/>
          </a:bodyPr>
          <a:lstStyle/>
          <a:p>
            <a:r>
              <a:rPr lang="en-US" sz="2800" b="1" dirty="0">
                <a:solidFill>
                  <a:schemeClr val="accent1">
                    <a:lumMod val="50000"/>
                  </a:schemeClr>
                </a:solidFill>
              </a:rPr>
              <a:t>Variables  :</a:t>
            </a:r>
          </a:p>
          <a:p>
            <a:pPr marL="0" indent="0" algn="just">
              <a:spcBef>
                <a:spcPts val="0"/>
              </a:spcBef>
              <a:buNone/>
            </a:pPr>
            <a:r>
              <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Nous disposons de </a:t>
            </a:r>
            <a:r>
              <a:rPr lang="fr-FR" sz="22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11 variables </a:t>
            </a:r>
            <a:r>
              <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permettant d’apprécier l’attractivité des investissements directs étrangers.</a:t>
            </a:r>
            <a:endParaRPr lang="fr-FR" sz="2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sz="3200" dirty="0"/>
          </a:p>
        </p:txBody>
      </p:sp>
      <p:graphicFrame>
        <p:nvGraphicFramePr>
          <p:cNvPr id="5" name="Tableau 4">
            <a:extLst>
              <a:ext uri="{FF2B5EF4-FFF2-40B4-BE49-F238E27FC236}">
                <a16:creationId xmlns:a16="http://schemas.microsoft.com/office/drawing/2014/main" id="{D455DADF-AAA2-4469-E783-F5A548476E5A}"/>
              </a:ext>
            </a:extLst>
          </p:cNvPr>
          <p:cNvGraphicFramePr>
            <a:graphicFrameLocks noGrp="1"/>
          </p:cNvGraphicFramePr>
          <p:nvPr>
            <p:extLst>
              <p:ext uri="{D42A27DB-BD31-4B8C-83A1-F6EECF244321}">
                <p14:modId xmlns:p14="http://schemas.microsoft.com/office/powerpoint/2010/main" val="3892376738"/>
              </p:ext>
            </p:extLst>
          </p:nvPr>
        </p:nvGraphicFramePr>
        <p:xfrm>
          <a:off x="1715347" y="2778125"/>
          <a:ext cx="8168883" cy="3454400"/>
        </p:xfrm>
        <a:graphic>
          <a:graphicData uri="http://schemas.openxmlformats.org/drawingml/2006/table">
            <a:tbl>
              <a:tblPr firstRow="1" bandRow="1">
                <a:tableStyleId>{5C22544A-7EE6-4342-B048-85BDC9FD1C3A}</a:tableStyleId>
              </a:tblPr>
              <a:tblGrid>
                <a:gridCol w="1520744">
                  <a:extLst>
                    <a:ext uri="{9D8B030D-6E8A-4147-A177-3AD203B41FA5}">
                      <a16:colId xmlns:a16="http://schemas.microsoft.com/office/drawing/2014/main" val="1762323630"/>
                    </a:ext>
                  </a:extLst>
                </a:gridCol>
                <a:gridCol w="6648139">
                  <a:extLst>
                    <a:ext uri="{9D8B030D-6E8A-4147-A177-3AD203B41FA5}">
                      <a16:colId xmlns:a16="http://schemas.microsoft.com/office/drawing/2014/main" val="3916483362"/>
                    </a:ext>
                  </a:extLst>
                </a:gridCol>
              </a:tblGrid>
              <a:tr h="370840">
                <a:tc>
                  <a:txBody>
                    <a:bodyPr/>
                    <a:lstStyle/>
                    <a:p>
                      <a:pPr algn="ctr"/>
                      <a:r>
                        <a:rPr lang="fr-FR" sz="1400" dirty="0">
                          <a:solidFill>
                            <a:schemeClr val="tx1">
                              <a:lumMod val="95000"/>
                              <a:lumOff val="5000"/>
                            </a:schemeClr>
                          </a:solidFill>
                        </a:rPr>
                        <a:t>Variables</a:t>
                      </a:r>
                    </a:p>
                  </a:txBody>
                  <a:tcPr anchor="ctr">
                    <a:solidFill>
                      <a:schemeClr val="accent1">
                        <a:lumMod val="60000"/>
                        <a:lumOff val="40000"/>
                      </a:schemeClr>
                    </a:solidFill>
                  </a:tcPr>
                </a:tc>
                <a:tc>
                  <a:txBody>
                    <a:bodyPr/>
                    <a:lstStyle/>
                    <a:p>
                      <a:pPr algn="ctr"/>
                      <a:r>
                        <a:rPr lang="fr-FR" sz="1400" dirty="0">
                          <a:solidFill>
                            <a:schemeClr val="tx1">
                              <a:lumMod val="95000"/>
                              <a:lumOff val="5000"/>
                            </a:schemeClr>
                          </a:solidFill>
                        </a:rPr>
                        <a:t>Description </a:t>
                      </a:r>
                    </a:p>
                  </a:txBody>
                  <a:tcPr anchor="ctr">
                    <a:solidFill>
                      <a:schemeClr val="accent1">
                        <a:lumMod val="60000"/>
                        <a:lumOff val="40000"/>
                      </a:schemeClr>
                    </a:solidFill>
                  </a:tcPr>
                </a:tc>
                <a:extLst>
                  <a:ext uri="{0D108BD9-81ED-4DB2-BD59-A6C34878D82A}">
                    <a16:rowId xmlns:a16="http://schemas.microsoft.com/office/drawing/2014/main" val="3543980645"/>
                  </a:ext>
                </a:extLst>
              </a:tr>
              <a:tr h="370840">
                <a:tc>
                  <a:txBody>
                    <a:bodyPr/>
                    <a:lstStyle/>
                    <a:p>
                      <a:pPr algn="l">
                        <a:lnSpc>
                          <a:spcPct val="100000"/>
                        </a:lnSpc>
                      </a:pPr>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Endettpub</a:t>
                      </a:r>
                      <a:r>
                        <a:rPr lang="fr-FR" sz="16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fr-FR" sz="1600" dirty="0"/>
                    </a:p>
                  </a:txBody>
                  <a:tcPr anchor="ctr"/>
                </a:tc>
                <a:tc>
                  <a:txBody>
                    <a:bodyPr/>
                    <a:lstStyle/>
                    <a:p>
                      <a:pPr marL="0" lvl="0" indent="0" algn="just">
                        <a:lnSpc>
                          <a:spcPct val="100000"/>
                        </a:lnSpc>
                        <a:spcBef>
                          <a:spcPts val="0"/>
                        </a:spcBef>
                        <a:buFont typeface="+mj-lt"/>
                        <a:buNone/>
                      </a:pPr>
                      <a:r>
                        <a:rPr lang="fr-FR" sz="1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L'endettement public est mesuré par le total des dettes du  gouvernement central en pourcentage du PIB </a:t>
                      </a:r>
                      <a:endParaRPr lang="fr-FR"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281229013"/>
                  </a:ext>
                </a:extLst>
              </a:tr>
              <a:tr h="370840">
                <a:tc>
                  <a:txBody>
                    <a:bodyPr/>
                    <a:lstStyle/>
                    <a:p>
                      <a:pPr algn="l">
                        <a:lnSpc>
                          <a:spcPct val="100000"/>
                        </a:lnSpc>
                      </a:pPr>
                      <a:r>
                        <a:rPr lang="fr-FR" sz="16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Investissement</a:t>
                      </a:r>
                      <a:endParaRPr lang="fr-FR" sz="1600" dirty="0"/>
                    </a:p>
                  </a:txBody>
                  <a:tcPr anchor="ctr"/>
                </a:tc>
                <a:tc>
                  <a:txBody>
                    <a:bodyPr/>
                    <a:lstStyle/>
                    <a:p>
                      <a:pPr marL="0" lvl="0" indent="0" algn="just">
                        <a:lnSpc>
                          <a:spcPct val="100000"/>
                        </a:lnSpc>
                        <a:spcBef>
                          <a:spcPts val="0"/>
                        </a:spcBef>
                        <a:buFont typeface="+mj-lt"/>
                        <a:buNone/>
                      </a:pPr>
                      <a:r>
                        <a:rPr lang="fr-FR" sz="1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Les économies d’agglomération correspondent à la formation brute du capital fixe en pourcentage du PIB</a:t>
                      </a:r>
                      <a:endParaRPr lang="fr-FR"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29596317"/>
                  </a:ext>
                </a:extLst>
              </a:tr>
              <a:tr h="370840">
                <a:tc>
                  <a:txBody>
                    <a:bodyPr/>
                    <a:lstStyle/>
                    <a:p>
                      <a:pPr algn="l">
                        <a:lnSpc>
                          <a:spcPct val="100000"/>
                        </a:lnSpc>
                      </a:pPr>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Croipopulation</a:t>
                      </a:r>
                      <a:endParaRPr lang="fr-FR" sz="1600" dirty="0"/>
                    </a:p>
                  </a:txBody>
                  <a:tcPr anchor="ctr"/>
                </a:tc>
                <a:tc>
                  <a:txBody>
                    <a:bodyPr/>
                    <a:lstStyle/>
                    <a:p>
                      <a:pPr marL="0" lvl="0" indent="0" algn="just">
                        <a:lnSpc>
                          <a:spcPct val="100000"/>
                        </a:lnSpc>
                        <a:spcBef>
                          <a:spcPts val="0"/>
                        </a:spcBef>
                        <a:buFont typeface="+mj-lt"/>
                        <a:buNone/>
                      </a:pPr>
                      <a:r>
                        <a:rPr lang="fr-FR" sz="1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L’économie d’urbanisation renvoie au taux de croissance de la population du pays.</a:t>
                      </a:r>
                      <a:endParaRPr lang="fr-FR"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65798797"/>
                  </a:ext>
                </a:extLst>
              </a:tr>
              <a:tr h="370840">
                <a:tc>
                  <a:txBody>
                    <a:bodyPr/>
                    <a:lstStyle/>
                    <a:p>
                      <a:pPr algn="l">
                        <a:lnSpc>
                          <a:spcPct val="100000"/>
                        </a:lnSpc>
                      </a:pPr>
                      <a:r>
                        <a:rPr lang="fr-FR" sz="16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 </a:t>
                      </a:r>
                      <a:r>
                        <a:rPr lang="fr-FR" sz="16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poids fiscal</a:t>
                      </a:r>
                      <a:r>
                        <a:rPr lang="fr-FR" sz="16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fr-FR" sz="1600" dirty="0"/>
                    </a:p>
                  </a:txBody>
                  <a:tcPr anchor="ctr"/>
                </a:tc>
                <a:tc>
                  <a:txBody>
                    <a:bodyPr/>
                    <a:lstStyle/>
                    <a:p>
                      <a:pPr marL="0" lvl="0" indent="0" algn="just">
                        <a:lnSpc>
                          <a:spcPct val="100000"/>
                        </a:lnSpc>
                        <a:spcBef>
                          <a:spcPts val="0"/>
                        </a:spcBef>
                        <a:buFont typeface="+mj-lt"/>
                        <a:buNone/>
                      </a:pPr>
                      <a:r>
                        <a:rPr lang="fr-FR" sz="1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Elle reflète les taux marginaux d'imposition sur le revenu des particuliers et des sociétés et le niveau global d'imposition (y compris les impôts directs et indirects imposés par tous les niveaux de gouvernement) en pourcentage du produit intérieur brut (PIB). </a:t>
                      </a:r>
                      <a:endParaRPr lang="fr-FR"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510289537"/>
                  </a:ext>
                </a:extLst>
              </a:tr>
              <a:tr h="370840">
                <a:tc>
                  <a:txBody>
                    <a:bodyPr/>
                    <a:lstStyle/>
                    <a:p>
                      <a:pPr algn="l">
                        <a:lnSpc>
                          <a:spcPct val="100000"/>
                        </a:lnSpc>
                      </a:pPr>
                      <a:r>
                        <a:rPr lang="fr-FR" sz="16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Capitalhumain</a:t>
                      </a:r>
                      <a:endParaRPr lang="fr-FR" sz="1600" dirty="0"/>
                    </a:p>
                  </a:txBody>
                  <a:tcPr anchor="ctr"/>
                </a:tc>
                <a:tc>
                  <a:txBody>
                    <a:bodyPr/>
                    <a:lstStyle/>
                    <a:p>
                      <a:pPr marL="0" lvl="0" indent="0" algn="just">
                        <a:lnSpc>
                          <a:spcPct val="100000"/>
                        </a:lnSpc>
                        <a:spcBef>
                          <a:spcPts val="0"/>
                        </a:spcBef>
                        <a:spcAft>
                          <a:spcPts val="800"/>
                        </a:spcAft>
                        <a:buFont typeface="+mj-lt"/>
                        <a:buNone/>
                      </a:pPr>
                      <a:r>
                        <a:rPr lang="fr-FR" sz="1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 capital humain ou taux bruts de scolarisation supérieur. Elle correspond au total des inscriptions dans l'enseignement  supérieur, indépendamment de l'âge, exprimé en pourcentage de la population totale du groupe de cinq ans après la sortie de l'école secondaire.</a:t>
                      </a:r>
                      <a:endParaRPr lang="fr-FR"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015779566"/>
                  </a:ext>
                </a:extLst>
              </a:tr>
            </a:tbl>
          </a:graphicData>
        </a:graphic>
      </p:graphicFrame>
    </p:spTree>
    <p:extLst>
      <p:ext uri="{BB962C8B-B14F-4D97-AF65-F5344CB8AC3E}">
        <p14:creationId xmlns:p14="http://schemas.microsoft.com/office/powerpoint/2010/main" val="1423337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Résultats et discussion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3"/>
            <a:ext cx="10495491" cy="5064701"/>
          </a:xfrm>
        </p:spPr>
        <p:txBody>
          <a:bodyPr>
            <a:noAutofit/>
          </a:bodyPr>
          <a:lstStyle/>
          <a:p>
            <a:r>
              <a:rPr lang="en-US" sz="2800" b="1" dirty="0">
                <a:solidFill>
                  <a:schemeClr val="accent1">
                    <a:lumMod val="50000"/>
                  </a:schemeClr>
                </a:solidFill>
              </a:rPr>
              <a:t>Estimation du modèle </a:t>
            </a:r>
            <a:endParaRPr lang="en-US" sz="2800" b="1" dirty="0">
              <a:solidFill>
                <a:schemeClr val="tx1"/>
              </a:solidFill>
            </a:endParaRPr>
          </a:p>
          <a:p>
            <a:pPr marL="0" indent="0">
              <a:buNone/>
            </a:pPr>
            <a:endParaRPr lang="en-US" sz="3200" dirty="0"/>
          </a:p>
        </p:txBody>
      </p:sp>
      <p:graphicFrame>
        <p:nvGraphicFramePr>
          <p:cNvPr id="4" name="Tableau 3">
            <a:extLst>
              <a:ext uri="{FF2B5EF4-FFF2-40B4-BE49-F238E27FC236}">
                <a16:creationId xmlns:a16="http://schemas.microsoft.com/office/drawing/2014/main" id="{E671B6F1-DDDB-2A6F-F207-24AD947BB97C}"/>
              </a:ext>
            </a:extLst>
          </p:cNvPr>
          <p:cNvGraphicFramePr>
            <a:graphicFrameLocks noGrp="1"/>
          </p:cNvGraphicFramePr>
          <p:nvPr/>
        </p:nvGraphicFramePr>
        <p:xfrm>
          <a:off x="1971674" y="2305050"/>
          <a:ext cx="6471285" cy="4189981"/>
        </p:xfrm>
        <a:graphic>
          <a:graphicData uri="http://schemas.openxmlformats.org/drawingml/2006/table">
            <a:tbl>
              <a:tblPr firstRow="1" firstCol="1" bandRow="1">
                <a:tableStyleId>{5C22544A-7EE6-4342-B048-85BDC9FD1C3A}</a:tableStyleId>
              </a:tblPr>
              <a:tblGrid>
                <a:gridCol w="3654946">
                  <a:extLst>
                    <a:ext uri="{9D8B030D-6E8A-4147-A177-3AD203B41FA5}">
                      <a16:colId xmlns:a16="http://schemas.microsoft.com/office/drawing/2014/main" val="551218202"/>
                    </a:ext>
                  </a:extLst>
                </a:gridCol>
                <a:gridCol w="2816339">
                  <a:extLst>
                    <a:ext uri="{9D8B030D-6E8A-4147-A177-3AD203B41FA5}">
                      <a16:colId xmlns:a16="http://schemas.microsoft.com/office/drawing/2014/main" val="2636704620"/>
                    </a:ext>
                  </a:extLst>
                </a:gridCol>
              </a:tblGrid>
              <a:tr h="322189">
                <a:tc>
                  <a:txBody>
                    <a:bodyPr/>
                    <a:lstStyle/>
                    <a:p>
                      <a:pPr algn="ctr">
                        <a:lnSpc>
                          <a:spcPct val="150000"/>
                        </a:lnSpc>
                      </a:pPr>
                      <a:r>
                        <a:rPr lang="fr-FR" sz="1600" dirty="0">
                          <a:solidFill>
                            <a:schemeClr val="tx1">
                              <a:lumMod val="95000"/>
                              <a:lumOff val="5000"/>
                            </a:schemeClr>
                          </a:solidFill>
                          <a:effectLst/>
                        </a:rPr>
                        <a:t>Attractivité</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60000"/>
                        <a:lumOff val="40000"/>
                      </a:schemeClr>
                    </a:solidFill>
                  </a:tcPr>
                </a:tc>
                <a:tc>
                  <a:txBody>
                    <a:bodyPr/>
                    <a:lstStyle/>
                    <a:p>
                      <a:pPr algn="ctr">
                        <a:lnSpc>
                          <a:spcPct val="150000"/>
                        </a:lnSpc>
                      </a:pPr>
                      <a:r>
                        <a:rPr lang="fr-FR" sz="1600" dirty="0">
                          <a:solidFill>
                            <a:schemeClr val="tx1">
                              <a:lumMod val="95000"/>
                              <a:lumOff val="5000"/>
                            </a:schemeClr>
                          </a:solidFill>
                          <a:effectLst/>
                        </a:rPr>
                        <a:t>Effet</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60000"/>
                        <a:lumOff val="40000"/>
                      </a:schemeClr>
                    </a:solidFill>
                  </a:tcPr>
                </a:tc>
                <a:extLst>
                  <a:ext uri="{0D108BD9-81ED-4DB2-BD59-A6C34878D82A}">
                    <a16:rowId xmlns:a16="http://schemas.microsoft.com/office/drawing/2014/main" val="2996672948"/>
                  </a:ext>
                </a:extLst>
              </a:tr>
              <a:tr h="322316">
                <a:tc>
                  <a:txBody>
                    <a:bodyPr/>
                    <a:lstStyle/>
                    <a:p>
                      <a:pPr algn="just">
                        <a:lnSpc>
                          <a:spcPct val="150000"/>
                        </a:lnSpc>
                      </a:pPr>
                      <a:r>
                        <a:rPr lang="fr-FR" sz="1600" dirty="0">
                          <a:solidFill>
                            <a:schemeClr val="tx1">
                              <a:lumMod val="95000"/>
                              <a:lumOff val="5000"/>
                            </a:schemeClr>
                          </a:solidFill>
                          <a:effectLst/>
                        </a:rPr>
                        <a:t>Taux de change </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l">
                        <a:lnSpc>
                          <a:spcPct val="150000"/>
                        </a:lnSpc>
                      </a:pPr>
                      <a:r>
                        <a:rPr lang="fr-FR" sz="1600" b="1" dirty="0">
                          <a:solidFill>
                            <a:srgbClr val="FF0000"/>
                          </a:solidFill>
                          <a:effectLst/>
                        </a:rPr>
                        <a:t>             8,646594***</a:t>
                      </a:r>
                      <a:endParaRPr lang="fr-FR" sz="1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3508488507"/>
                  </a:ext>
                </a:extLst>
              </a:tr>
              <a:tr h="322316">
                <a:tc>
                  <a:txBody>
                    <a:bodyPr/>
                    <a:lstStyle/>
                    <a:p>
                      <a:pPr algn="just">
                        <a:lnSpc>
                          <a:spcPct val="150000"/>
                        </a:lnSpc>
                      </a:pPr>
                      <a:r>
                        <a:rPr lang="fr-FR" sz="1600">
                          <a:solidFill>
                            <a:schemeClr val="tx1">
                              <a:lumMod val="95000"/>
                              <a:lumOff val="5000"/>
                            </a:schemeClr>
                          </a:solidFill>
                          <a:effectLst/>
                        </a:rPr>
                        <a:t>Flexmartravail</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FF0000"/>
                          </a:solidFill>
                          <a:effectLst/>
                        </a:rPr>
                        <a:t>0,0244322***</a:t>
                      </a:r>
                      <a:endParaRPr lang="fr-FR" sz="1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75149164"/>
                  </a:ext>
                </a:extLst>
              </a:tr>
              <a:tr h="322316">
                <a:tc>
                  <a:txBody>
                    <a:bodyPr/>
                    <a:lstStyle/>
                    <a:p>
                      <a:pPr algn="just">
                        <a:lnSpc>
                          <a:spcPct val="150000"/>
                        </a:lnSpc>
                      </a:pPr>
                      <a:r>
                        <a:rPr lang="fr-FR" sz="1600">
                          <a:solidFill>
                            <a:schemeClr val="tx1">
                              <a:lumMod val="95000"/>
                              <a:lumOff val="5000"/>
                            </a:schemeClr>
                          </a:solidFill>
                          <a:effectLst/>
                        </a:rPr>
                        <a:t>Capitalhumain</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0070C0"/>
                          </a:solidFill>
                          <a:effectLst/>
                        </a:rPr>
                        <a:t>-0,0718538***</a:t>
                      </a:r>
                      <a:endParaRPr lang="fr-FR" sz="1600" b="1"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305806834"/>
                  </a:ext>
                </a:extLst>
              </a:tr>
              <a:tr h="322316">
                <a:tc>
                  <a:txBody>
                    <a:bodyPr/>
                    <a:lstStyle/>
                    <a:p>
                      <a:pPr algn="just">
                        <a:lnSpc>
                          <a:spcPct val="150000"/>
                        </a:lnSpc>
                      </a:pPr>
                      <a:r>
                        <a:rPr lang="fr-FR" sz="1600">
                          <a:solidFill>
                            <a:schemeClr val="tx1">
                              <a:lumMod val="95000"/>
                              <a:lumOff val="5000"/>
                            </a:schemeClr>
                          </a:solidFill>
                          <a:effectLst/>
                        </a:rPr>
                        <a:t>Flexmartravail*capitalhumain</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FF0000"/>
                          </a:solidFill>
                          <a:effectLst/>
                        </a:rPr>
                        <a:t>0,0012571***</a:t>
                      </a:r>
                      <a:endParaRPr lang="fr-FR" sz="1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4029873"/>
                  </a:ext>
                </a:extLst>
              </a:tr>
              <a:tr h="322316">
                <a:tc>
                  <a:txBody>
                    <a:bodyPr/>
                    <a:lstStyle/>
                    <a:p>
                      <a:pPr algn="just">
                        <a:lnSpc>
                          <a:spcPct val="150000"/>
                        </a:lnSpc>
                      </a:pPr>
                      <a:r>
                        <a:rPr lang="fr-FR" sz="1600">
                          <a:solidFill>
                            <a:schemeClr val="tx1">
                              <a:lumMod val="95000"/>
                              <a:lumOff val="5000"/>
                            </a:schemeClr>
                          </a:solidFill>
                          <a:effectLst/>
                        </a:rPr>
                        <a:t>Deveco</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0070C0"/>
                          </a:solidFill>
                          <a:effectLst/>
                        </a:rPr>
                        <a:t>-0,0000693***</a:t>
                      </a:r>
                      <a:endParaRPr lang="fr-FR" sz="1600" b="1"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994028320"/>
                  </a:ext>
                </a:extLst>
              </a:tr>
              <a:tr h="322316">
                <a:tc>
                  <a:txBody>
                    <a:bodyPr/>
                    <a:lstStyle/>
                    <a:p>
                      <a:pPr algn="just">
                        <a:lnSpc>
                          <a:spcPct val="150000"/>
                        </a:lnSpc>
                      </a:pPr>
                      <a:r>
                        <a:rPr lang="fr-FR" sz="1600">
                          <a:solidFill>
                            <a:schemeClr val="tx1">
                              <a:lumMod val="95000"/>
                              <a:lumOff val="5000"/>
                            </a:schemeClr>
                          </a:solidFill>
                          <a:effectLst/>
                        </a:rPr>
                        <a:t>Industrie</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l">
                        <a:lnSpc>
                          <a:spcPct val="150000"/>
                        </a:lnSpc>
                      </a:pPr>
                      <a:r>
                        <a:rPr lang="fr-FR" sz="1600" dirty="0">
                          <a:effectLst/>
                        </a:rPr>
                        <a:t>              0,0052641      </a:t>
                      </a:r>
                      <a:endParaRPr lang="fr-FR" sz="1600" dirty="0">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782933874"/>
                  </a:ext>
                </a:extLst>
              </a:tr>
              <a:tr h="322316">
                <a:tc>
                  <a:txBody>
                    <a:bodyPr/>
                    <a:lstStyle/>
                    <a:p>
                      <a:pPr algn="just">
                        <a:lnSpc>
                          <a:spcPct val="150000"/>
                        </a:lnSpc>
                      </a:pPr>
                      <a:r>
                        <a:rPr lang="fr-FR" sz="1600" dirty="0" err="1">
                          <a:solidFill>
                            <a:schemeClr val="tx1">
                              <a:lumMod val="95000"/>
                              <a:lumOff val="5000"/>
                            </a:schemeClr>
                          </a:solidFill>
                          <a:effectLst/>
                        </a:rPr>
                        <a:t>Financebq</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effectLst/>
                        </a:rPr>
                        <a:t>-</a:t>
                      </a:r>
                      <a:r>
                        <a:rPr lang="fr-FR" sz="1600" b="1" dirty="0">
                          <a:solidFill>
                            <a:srgbClr val="0070C0"/>
                          </a:solidFill>
                          <a:effectLst/>
                        </a:rPr>
                        <a:t>0,0288086***</a:t>
                      </a:r>
                      <a:endParaRPr lang="fr-FR" sz="1600" b="1"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481943762"/>
                  </a:ext>
                </a:extLst>
              </a:tr>
              <a:tr h="322316">
                <a:tc>
                  <a:txBody>
                    <a:bodyPr/>
                    <a:lstStyle/>
                    <a:p>
                      <a:pPr algn="just">
                        <a:lnSpc>
                          <a:spcPct val="150000"/>
                        </a:lnSpc>
                      </a:pPr>
                      <a:r>
                        <a:rPr lang="fr-FR" sz="1600" dirty="0">
                          <a:solidFill>
                            <a:schemeClr val="tx1">
                              <a:lumMod val="95000"/>
                              <a:lumOff val="5000"/>
                            </a:schemeClr>
                          </a:solidFill>
                          <a:effectLst/>
                        </a:rPr>
                        <a:t>Ouverture</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FF0000"/>
                          </a:solidFill>
                          <a:effectLst/>
                        </a:rPr>
                        <a:t>0,0342018***</a:t>
                      </a:r>
                      <a:endParaRPr lang="fr-FR" sz="1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432079921"/>
                  </a:ext>
                </a:extLst>
              </a:tr>
              <a:tr h="322316">
                <a:tc>
                  <a:txBody>
                    <a:bodyPr/>
                    <a:lstStyle/>
                    <a:p>
                      <a:pPr algn="just">
                        <a:lnSpc>
                          <a:spcPct val="150000"/>
                        </a:lnSpc>
                      </a:pPr>
                      <a:r>
                        <a:rPr lang="fr-FR" sz="1600">
                          <a:solidFill>
                            <a:schemeClr val="tx1">
                              <a:lumMod val="95000"/>
                              <a:lumOff val="5000"/>
                            </a:schemeClr>
                          </a:solidFill>
                          <a:effectLst/>
                        </a:rPr>
                        <a:t>Investissement</a:t>
                      </a:r>
                      <a:endParaRPr lang="fr-FR" sz="160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l">
                        <a:lnSpc>
                          <a:spcPct val="150000"/>
                        </a:lnSpc>
                      </a:pPr>
                      <a:r>
                        <a:rPr lang="fr-FR" sz="1600" dirty="0">
                          <a:effectLst/>
                        </a:rPr>
                        <a:t>              0,0102089</a:t>
                      </a:r>
                      <a:endParaRPr lang="fr-FR" sz="1600" dirty="0">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518476946"/>
                  </a:ext>
                </a:extLst>
              </a:tr>
              <a:tr h="322316">
                <a:tc>
                  <a:txBody>
                    <a:bodyPr/>
                    <a:lstStyle/>
                    <a:p>
                      <a:pPr algn="just">
                        <a:lnSpc>
                          <a:spcPct val="150000"/>
                        </a:lnSpc>
                      </a:pPr>
                      <a:r>
                        <a:rPr lang="fr-FR" sz="1600" dirty="0" err="1">
                          <a:solidFill>
                            <a:schemeClr val="tx1">
                              <a:lumMod val="95000"/>
                              <a:lumOff val="5000"/>
                            </a:schemeClr>
                          </a:solidFill>
                          <a:effectLst/>
                        </a:rPr>
                        <a:t>Croipopulation</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l">
                        <a:lnSpc>
                          <a:spcPct val="150000"/>
                        </a:lnSpc>
                      </a:pPr>
                      <a:r>
                        <a:rPr lang="fr-FR" sz="1600" dirty="0">
                          <a:effectLst/>
                        </a:rPr>
                        <a:t>              0,1256743</a:t>
                      </a:r>
                      <a:endParaRPr lang="fr-FR" sz="1600" dirty="0">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249635809"/>
                  </a:ext>
                </a:extLst>
              </a:tr>
              <a:tr h="322316">
                <a:tc>
                  <a:txBody>
                    <a:bodyPr/>
                    <a:lstStyle/>
                    <a:p>
                      <a:pPr algn="just">
                        <a:lnSpc>
                          <a:spcPct val="150000"/>
                        </a:lnSpc>
                      </a:pPr>
                      <a:r>
                        <a:rPr lang="fr-FR" sz="1600" dirty="0" err="1">
                          <a:solidFill>
                            <a:schemeClr val="tx1">
                              <a:lumMod val="95000"/>
                              <a:lumOff val="5000"/>
                            </a:schemeClr>
                          </a:solidFill>
                          <a:effectLst/>
                        </a:rPr>
                        <a:t>Endettpub</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0070C0"/>
                          </a:solidFill>
                          <a:effectLst/>
                        </a:rPr>
                        <a:t>-0,0079556***</a:t>
                      </a:r>
                      <a:endParaRPr lang="fr-FR" sz="1600" b="1"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3677977804"/>
                  </a:ext>
                </a:extLst>
              </a:tr>
              <a:tr h="322316">
                <a:tc>
                  <a:txBody>
                    <a:bodyPr/>
                    <a:lstStyle/>
                    <a:p>
                      <a:pPr algn="just">
                        <a:lnSpc>
                          <a:spcPct val="150000"/>
                        </a:lnSpc>
                      </a:pPr>
                      <a:r>
                        <a:rPr lang="fr-FR" sz="1600" dirty="0">
                          <a:solidFill>
                            <a:schemeClr val="tx1">
                              <a:lumMod val="95000"/>
                              <a:lumOff val="5000"/>
                            </a:schemeClr>
                          </a:solidFill>
                          <a:effectLst/>
                        </a:rPr>
                        <a:t>Taxation</a:t>
                      </a:r>
                      <a:endParaRPr lang="fr-FR" sz="16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solidFill>
                      <a:schemeClr val="accent1">
                        <a:lumMod val="40000"/>
                        <a:lumOff val="60000"/>
                      </a:schemeClr>
                    </a:solidFill>
                  </a:tcPr>
                </a:tc>
                <a:tc>
                  <a:txBody>
                    <a:bodyPr/>
                    <a:lstStyle/>
                    <a:p>
                      <a:pPr indent="5715" algn="ctr">
                        <a:lnSpc>
                          <a:spcPct val="150000"/>
                        </a:lnSpc>
                      </a:pPr>
                      <a:r>
                        <a:rPr lang="fr-FR" sz="1600" b="1" dirty="0">
                          <a:solidFill>
                            <a:srgbClr val="0070C0"/>
                          </a:solidFill>
                          <a:effectLst/>
                        </a:rPr>
                        <a:t>-0,0491554***</a:t>
                      </a:r>
                      <a:endParaRPr lang="fr-FR" sz="1600" b="1"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487698425"/>
                  </a:ext>
                </a:extLst>
              </a:tr>
            </a:tbl>
          </a:graphicData>
        </a:graphic>
      </p:graphicFrame>
      <p:sp>
        <p:nvSpPr>
          <p:cNvPr id="7" name="ZoneTexte 6">
            <a:extLst>
              <a:ext uri="{FF2B5EF4-FFF2-40B4-BE49-F238E27FC236}">
                <a16:creationId xmlns:a16="http://schemas.microsoft.com/office/drawing/2014/main" id="{C69B7296-E502-FFDD-46FE-E2A445C0E9C9}"/>
              </a:ext>
            </a:extLst>
          </p:cNvPr>
          <p:cNvSpPr txBox="1"/>
          <p:nvPr/>
        </p:nvSpPr>
        <p:spPr>
          <a:xfrm>
            <a:off x="4058180" y="6416158"/>
            <a:ext cx="6096000" cy="369332"/>
          </a:xfrm>
          <a:prstGeom prst="rect">
            <a:avLst/>
          </a:prstGeom>
          <a:noFill/>
        </p:spPr>
        <p:txBody>
          <a:bodyPr wrap="square">
            <a:spAutoFit/>
          </a:bodyPr>
          <a:lstStyle/>
          <a:p>
            <a:r>
              <a:rPr lang="fr-FR" sz="1600" b="1" i="0" dirty="0">
                <a:solidFill>
                  <a:srgbClr val="000000"/>
                </a:solidFill>
                <a:effectLst/>
                <a:latin typeface="Times-Bold"/>
                <a:ea typeface="Calibri" panose="020F0502020204030204" pitchFamily="34" charset="0"/>
                <a:cs typeface="Arial" panose="020B0604020202020204" pitchFamily="34" charset="0"/>
              </a:rPr>
              <a:t>Source </a:t>
            </a:r>
            <a:r>
              <a:rPr lang="fr-FR" sz="1800" b="0"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Calculé par l’auteur en utilisant Stata 16.0.</a:t>
            </a:r>
            <a:endParaRPr lang="fr-FR" dirty="0"/>
          </a:p>
        </p:txBody>
      </p:sp>
    </p:spTree>
    <p:extLst>
      <p:ext uri="{BB962C8B-B14F-4D97-AF65-F5344CB8AC3E}">
        <p14:creationId xmlns:p14="http://schemas.microsoft.com/office/powerpoint/2010/main" val="2249675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Résultats et discussion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3"/>
            <a:ext cx="8798681" cy="5064701"/>
          </a:xfrm>
        </p:spPr>
        <p:txBody>
          <a:bodyPr>
            <a:noAutofit/>
          </a:bodyPr>
          <a:lstStyle/>
          <a:p>
            <a:r>
              <a:rPr lang="en-US" sz="2800" b="1" dirty="0">
                <a:solidFill>
                  <a:schemeClr val="accent1">
                    <a:lumMod val="50000"/>
                  </a:schemeClr>
                </a:solidFill>
              </a:rPr>
              <a:t>Estimation du modèle</a:t>
            </a:r>
          </a:p>
          <a:p>
            <a:pPr algn="just"/>
            <a:r>
              <a:rPr lang="fr-FR" dirty="0">
                <a:solidFill>
                  <a:schemeClr val="tx1">
                    <a:lumMod val="95000"/>
                    <a:lumOff val="5000"/>
                  </a:schemeClr>
                </a:solidFill>
                <a:latin typeface="Times New Roman" panose="02020603050405020304" pitchFamily="18" charset="0"/>
                <a:cs typeface="Arial" panose="020B0604020202020204" pitchFamily="34" charset="0"/>
              </a:rPr>
              <a:t>Les</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résultats montrent que les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coefficients</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associés au</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taux de change en PPA</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à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la flexibilité du marché de travail</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au  degré d’ouverture</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au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capital humain, </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au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développement économique</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au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financement du secteur privé</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à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l’endettement public  </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et </a:t>
            </a:r>
            <a:r>
              <a:rPr lang="fr-FR"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au poids fiscal </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sont statistiquement </a:t>
            </a:r>
            <a:r>
              <a:rPr lang="fr-FR"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significatifs</a:t>
            </a:r>
            <a:r>
              <a:rPr lang="fr-FR"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au seuil de 5%.  </a:t>
            </a:r>
            <a:endParaRPr lang="fr-FR"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p>
            <a:pPr lvl="1" algn="just"/>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L'effet  du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taux de change en PPA</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8,646594)</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de la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flexibilité du marché de travail</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0,0244322)</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et du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degré d’ouverture</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0,0342018)</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ont un effet </a:t>
            </a: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positif</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sur l'attractivité des IDE. </a:t>
            </a:r>
          </a:p>
          <a:p>
            <a:pPr lvl="1" algn="just"/>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Par</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contre</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les variables du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capital humain</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-0,0718538)</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le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développement économique</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-0,0000693)</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le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financement du secteur privé</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-0,0288086)</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l’endettement public</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-0,0079556)</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et le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poids fiscal</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-0,0491554)</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ont un effet </a:t>
            </a: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négatif</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sur l’attractivité des IDE. </a:t>
            </a:r>
          </a:p>
          <a:p>
            <a:pPr lvl="1" algn="just"/>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Cependant</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l'industrialisation de l'économie</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l'économie d'urbanisation</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et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l'économie d'agglomération</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présentent un </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effet </a:t>
            </a: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non significatif </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sur l'attractivité des IDE</a:t>
            </a:r>
            <a:r>
              <a:rPr lang="fr-FR" sz="19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19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en-US" sz="3200" dirty="0"/>
          </a:p>
        </p:txBody>
      </p:sp>
    </p:spTree>
    <p:extLst>
      <p:ext uri="{BB962C8B-B14F-4D97-AF65-F5344CB8AC3E}">
        <p14:creationId xmlns:p14="http://schemas.microsoft.com/office/powerpoint/2010/main" val="790968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Résultats et discussion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3"/>
            <a:ext cx="8863996" cy="5064701"/>
          </a:xfrm>
        </p:spPr>
        <p:txBody>
          <a:bodyPr>
            <a:noAutofit/>
          </a:bodyPr>
          <a:lstStyle/>
          <a:p>
            <a:pPr algn="just"/>
            <a:r>
              <a:rPr lang="fr-FR" sz="2200" b="1" dirty="0">
                <a:effectLst/>
                <a:latin typeface="Times New Roman" panose="02020603050405020304" pitchFamily="18" charset="0"/>
                <a:ea typeface="Calibri" panose="020F0502020204030204" pitchFamily="34" charset="0"/>
                <a:cs typeface="Arial" panose="020B0604020202020204" pitchFamily="34" charset="0"/>
              </a:rPr>
              <a:t>l’attractivité des IDE par le capital humain à travers la flexibilité du marché d’emploi</a:t>
            </a:r>
            <a:endParaRPr lang="en-US" sz="2200" dirty="0"/>
          </a:p>
          <a:p>
            <a:pPr marL="0" indent="0">
              <a:buNone/>
            </a:pPr>
            <a:endParaRPr lang="en-US" sz="3200" dirty="0"/>
          </a:p>
        </p:txBody>
      </p:sp>
      <p:pic>
        <p:nvPicPr>
          <p:cNvPr id="4" name="Image 3">
            <a:extLst>
              <a:ext uri="{FF2B5EF4-FFF2-40B4-BE49-F238E27FC236}">
                <a16:creationId xmlns:a16="http://schemas.microsoft.com/office/drawing/2014/main" id="{AD0B159A-6CF6-2AD5-0189-A4FA3A21704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6425" y="2272402"/>
            <a:ext cx="7543799" cy="4071248"/>
          </a:xfrm>
          <a:prstGeom prst="rect">
            <a:avLst/>
          </a:prstGeom>
          <a:noFill/>
        </p:spPr>
      </p:pic>
      <p:sp>
        <p:nvSpPr>
          <p:cNvPr id="6" name="ZoneTexte 5">
            <a:extLst>
              <a:ext uri="{FF2B5EF4-FFF2-40B4-BE49-F238E27FC236}">
                <a16:creationId xmlns:a16="http://schemas.microsoft.com/office/drawing/2014/main" id="{E2986428-A6AE-68B7-BB1C-E3FBAFE671E2}"/>
              </a:ext>
            </a:extLst>
          </p:cNvPr>
          <p:cNvSpPr txBox="1"/>
          <p:nvPr/>
        </p:nvSpPr>
        <p:spPr>
          <a:xfrm>
            <a:off x="4005944" y="6416158"/>
            <a:ext cx="6096000" cy="369332"/>
          </a:xfrm>
          <a:prstGeom prst="rect">
            <a:avLst/>
          </a:prstGeom>
          <a:noFill/>
        </p:spPr>
        <p:txBody>
          <a:bodyPr wrap="square">
            <a:spAutoFit/>
          </a:bodyPr>
          <a:lstStyle/>
          <a:p>
            <a:r>
              <a:rPr lang="fr-FR" sz="1600" b="1" i="0" dirty="0">
                <a:solidFill>
                  <a:srgbClr val="000000"/>
                </a:solidFill>
                <a:effectLst/>
                <a:latin typeface="Times-Bold"/>
                <a:ea typeface="Calibri" panose="020F0502020204030204" pitchFamily="34" charset="0"/>
                <a:cs typeface="Arial" panose="020B0604020202020204" pitchFamily="34" charset="0"/>
              </a:rPr>
              <a:t>Source </a:t>
            </a:r>
            <a:r>
              <a:rPr lang="fr-FR" sz="1800" b="0"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Calculé par l’auteur en utilisant Stata 16.0.</a:t>
            </a:r>
            <a:endParaRPr lang="fr-FR" dirty="0"/>
          </a:p>
        </p:txBody>
      </p:sp>
    </p:spTree>
    <p:extLst>
      <p:ext uri="{BB962C8B-B14F-4D97-AF65-F5344CB8AC3E}">
        <p14:creationId xmlns:p14="http://schemas.microsoft.com/office/powerpoint/2010/main" val="209926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Résultats et discussion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3"/>
            <a:ext cx="8863996" cy="5064701"/>
          </a:xfrm>
        </p:spPr>
        <p:txBody>
          <a:bodyPr>
            <a:noAutofit/>
          </a:bodyPr>
          <a:lstStyle/>
          <a:p>
            <a:pPr algn="just"/>
            <a:r>
              <a:rPr lang="fr-FR" sz="2200" b="1" dirty="0">
                <a:effectLst/>
                <a:latin typeface="Times New Roman" panose="02020603050405020304" pitchFamily="18" charset="0"/>
                <a:ea typeface="Calibri" panose="020F0502020204030204" pitchFamily="34" charset="0"/>
                <a:cs typeface="Arial" panose="020B0604020202020204" pitchFamily="34" charset="0"/>
              </a:rPr>
              <a:t>l’attractivité des IDE par le capital humain à travers la flexibilité du marché d’emploi</a:t>
            </a:r>
          </a:p>
          <a:p>
            <a:pPr algn="just">
              <a:buFontTx/>
              <a:buChar char="-"/>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Un marché d’emploi où les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rigidités</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institutionnelles sont </a:t>
            </a:r>
            <a:r>
              <a:rPr lang="fr-FR"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faibles</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permet </a:t>
            </a:r>
            <a:r>
              <a:rPr lang="fr-FR"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d’augmenter</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l’attractivité des IDE par le capital humain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alors</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qu’un marché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trop rigide</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rend le capital humain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moins attractif.</a:t>
            </a:r>
          </a:p>
          <a:p>
            <a:pPr marL="0" indent="0">
              <a:buNone/>
            </a:pPr>
            <a:endParaRPr lang="en-US" sz="2200" dirty="0"/>
          </a:p>
          <a:p>
            <a:pPr marL="0" indent="0">
              <a:buNone/>
            </a:pPr>
            <a:endParaRPr lang="en-US" sz="3200" dirty="0"/>
          </a:p>
        </p:txBody>
      </p:sp>
    </p:spTree>
    <p:extLst>
      <p:ext uri="{BB962C8B-B14F-4D97-AF65-F5344CB8AC3E}">
        <p14:creationId xmlns:p14="http://schemas.microsoft.com/office/powerpoint/2010/main" val="2246025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Résultats et discussion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3"/>
            <a:ext cx="8798681" cy="5064701"/>
          </a:xfrm>
        </p:spPr>
        <p:txBody>
          <a:bodyPr>
            <a:noAutofit/>
          </a:bodyPr>
          <a:lstStyle/>
          <a:p>
            <a:pPr algn="just">
              <a:lnSpc>
                <a:spcPct val="150000"/>
              </a:lnSpc>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 capital humain du pays en développement n’est pas un facteur d’attractivité des IDE (</a:t>
            </a:r>
            <a:r>
              <a:rPr lang="fr-FR"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-0,0718538)</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hypothèse 1 est vérifiée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600" dirty="0">
                <a:latin typeface="Times New Roman" panose="02020603050405020304" pitchFamily="18" charset="0"/>
                <a:ea typeface="Calibri" panose="020F0502020204030204" pitchFamily="34" charset="0"/>
                <a:cs typeface="Times New Roman" panose="02020603050405020304" pitchFamily="18" charset="0"/>
              </a:rPr>
              <a:t>C</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e capital devient un facteur d’attractivité  une fois que le marché de travail devient plus flexible (</a:t>
            </a:r>
            <a:r>
              <a:rPr lang="fr-FR"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0,0012571)</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hypothèse 3 est vérifiée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L’effet du capital humain sur l’attractivité des IDE est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négatif</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Les investisseurs étrangers </a:t>
            </a:r>
            <a:r>
              <a:rPr lang="fr-FR"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n’afflux</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pas sur le pays en développement en quête de son capital humain.</a:t>
            </a:r>
          </a:p>
          <a:p>
            <a:pPr algn="just">
              <a:lnSpc>
                <a:spcPct val="150000"/>
              </a:lnSpc>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Bien qu’elle constitue un facteur de répulsion des IDE, la flexibilité du marché du travail, améliore l’attractivité des investisseurs étrangers en rendant le capital humain des pays en développement un facteur plus attrayant de ces investisseurs. </a:t>
            </a:r>
          </a:p>
          <a:p>
            <a:pPr algn="just">
              <a:lnSpc>
                <a:spcPct val="150000"/>
              </a:lnSpc>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L’attractivité des IDE par les pays en développement s’améliore au fur et à mesure qu’il s’ouvre sur le commerce international et qu’il promeuve les investissements générateurs d’économies d’agglomération. </a:t>
            </a:r>
          </a:p>
          <a:p>
            <a:pPr algn="just">
              <a:lnSpc>
                <a:spcPct val="150000"/>
              </a:lnSpc>
            </a:pP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6995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Conclusion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3"/>
            <a:ext cx="8842224" cy="5064701"/>
          </a:xfrm>
        </p:spPr>
        <p:txBody>
          <a:bodyPr>
            <a:noAutofit/>
          </a:bodyPr>
          <a:lstStyle/>
          <a:p>
            <a:pPr algn="just"/>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Les pays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en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développement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doivent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investir</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dans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leur</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capital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humain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source de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toute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croissance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économique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par la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biais</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l’éducation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 la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santé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et de la formation.</a:t>
            </a:r>
          </a:p>
          <a:p>
            <a:pPr algn="just"/>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Les pays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en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développement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doivent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améliorer</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aussi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la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qualité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leur</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institution surtout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celle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l’éducation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et de la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santé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et de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l’emploi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Le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marché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 travail plus flexible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joue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un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rôle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primordial dans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l‘attractivité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des IDE par le capital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humain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66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4"/>
            <a:ext cx="8570081" cy="4862944"/>
          </a:xfrm>
        </p:spPr>
        <p:txBody>
          <a:bodyPr>
            <a:noAutofit/>
          </a:bodyPr>
          <a:lstStyle/>
          <a:p>
            <a:pPr algn="just">
              <a:lnSpc>
                <a:spcPct val="150000"/>
              </a:lnSpc>
            </a:pP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Plusieurs recherches ont tenté de découvrir les facteurs qui expliquent les IDE.</a:t>
            </a:r>
          </a:p>
          <a:p>
            <a:pPr algn="just">
              <a:lnSpc>
                <a:spcPct val="150000"/>
              </a:lnSpc>
            </a:pPr>
            <a:r>
              <a:rPr lang="fr-FR" sz="2000" dirty="0">
                <a:solidFill>
                  <a:schemeClr val="tx1">
                    <a:lumMod val="95000"/>
                    <a:lumOff val="5000"/>
                  </a:schemeClr>
                </a:solidFill>
                <a:latin typeface="Times New Roman" panose="02020603050405020304" pitchFamily="18" charset="0"/>
                <a:cs typeface="Arial" panose="020B0604020202020204" pitchFamily="34" charset="0"/>
              </a:rPr>
              <a:t>Le </a:t>
            </a:r>
            <a:r>
              <a:rPr lang="fr-FR" sz="2000" b="1" dirty="0">
                <a:solidFill>
                  <a:schemeClr val="tx1">
                    <a:lumMod val="95000"/>
                    <a:lumOff val="5000"/>
                  </a:schemeClr>
                </a:solidFill>
                <a:latin typeface="Times New Roman" panose="02020603050405020304" pitchFamily="18" charset="0"/>
                <a:cs typeface="Arial" panose="020B0604020202020204" pitchFamily="34" charset="0"/>
              </a:rPr>
              <a:t>capital humain </a:t>
            </a:r>
            <a:r>
              <a:rPr lang="fr-FR" sz="2000" dirty="0">
                <a:solidFill>
                  <a:schemeClr val="tx1">
                    <a:lumMod val="95000"/>
                    <a:lumOff val="5000"/>
                  </a:schemeClr>
                </a:solidFill>
                <a:latin typeface="Times New Roman" panose="02020603050405020304" pitchFamily="18" charset="0"/>
                <a:cs typeface="Arial" panose="020B0604020202020204" pitchFamily="34" charset="0"/>
              </a:rPr>
              <a:t>fait partie des facteurs qui attireraient les investisseurs étrangers </a:t>
            </a:r>
            <a:r>
              <a:rPr lang="fr-FR" sz="2000" b="1" dirty="0">
                <a:solidFill>
                  <a:schemeClr val="tx1">
                    <a:lumMod val="95000"/>
                    <a:lumOff val="5000"/>
                  </a:schemeClr>
                </a:solidFill>
                <a:latin typeface="Times New Roman" panose="02020603050405020304" pitchFamily="18" charset="0"/>
                <a:cs typeface="Arial" panose="020B0604020202020204" pitchFamily="34" charset="0"/>
              </a:rPr>
              <a:t>(Holland, 2017). </a:t>
            </a:r>
          </a:p>
          <a:p>
            <a:pPr algn="just">
              <a:lnSpc>
                <a:spcPct val="150000"/>
              </a:lnSpc>
            </a:pP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Un </a:t>
            </a:r>
            <a:r>
              <a:rPr lang="fr-FR" sz="2000" dirty="0">
                <a:solidFill>
                  <a:schemeClr val="tx1">
                    <a:lumMod val="95000"/>
                    <a:lumOff val="5000"/>
                  </a:schemeClr>
                </a:solidFill>
                <a:latin typeface="Times New Roman" panose="02020603050405020304" pitchFamily="18" charset="0"/>
                <a:cs typeface="Arial" panose="020B0604020202020204" pitchFamily="34" charset="0"/>
              </a:rPr>
              <a:t>employé</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formé est en effet productif </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(Barro, 2013)</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a:t>
            </a:r>
          </a:p>
          <a:p>
            <a:pPr algn="just">
              <a:lnSpc>
                <a:spcPct val="150000"/>
              </a:lnSpc>
            </a:pP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Un employé bénéficiant d’une bonne santé est par ailleurs plus productif </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(Bloom, Canning et al., 2004)</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a:t>
            </a:r>
          </a:p>
          <a:p>
            <a:pPr algn="just">
              <a:lnSpc>
                <a:spcPct val="150000"/>
              </a:lnSpc>
            </a:pPr>
            <a:r>
              <a:rPr lang="fr-FR" sz="2000" dirty="0">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Un employé éduqué serait plus productif </a:t>
            </a:r>
            <a:r>
              <a:rPr lang="fr-FR" sz="2000" b="1" dirty="0">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a:t>
            </a:r>
            <a:r>
              <a:rPr lang="fr-FR" sz="2000" b="1" dirty="0" err="1">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becker</a:t>
            </a:r>
            <a:r>
              <a:rPr lang="fr-FR" sz="2000" b="1" dirty="0">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 1962, 2007)</a:t>
            </a:r>
            <a:endPar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7624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Références</a:t>
            </a:r>
            <a:r>
              <a:rPr lang="en-US" b="1" u="sng" dirty="0"/>
              <a:t> </a:t>
            </a:r>
            <a:r>
              <a:rPr lang="en-US" b="1" u="sng" dirty="0" err="1"/>
              <a:t>bibliographiques</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3"/>
            <a:ext cx="9288537" cy="5064701"/>
          </a:xfrm>
        </p:spPr>
        <p:txBody>
          <a:bodyPr>
            <a:noAutofit/>
          </a:bodyPr>
          <a:lstStyle/>
          <a:p>
            <a:pPr algn="just"/>
            <a:r>
              <a:rPr lang="en-US" sz="1300" dirty="0">
                <a:solidFill>
                  <a:schemeClr val="tx1"/>
                </a:solidFill>
                <a:effectLst/>
                <a:latin typeface="Times New Roman" panose="02020603050405020304" pitchFamily="18" charset="0"/>
                <a:ea typeface="Calibri" panose="020F0502020204030204" pitchFamily="34" charset="0"/>
              </a:rPr>
              <a:t>Aoki, M. (2006). </a:t>
            </a:r>
            <a:r>
              <a:rPr lang="en-US" sz="1300" dirty="0" err="1">
                <a:solidFill>
                  <a:schemeClr val="tx1"/>
                </a:solidFill>
                <a:effectLst/>
                <a:latin typeface="Times New Roman" panose="02020603050405020304" pitchFamily="18" charset="0"/>
                <a:ea typeface="Calibri" panose="020F0502020204030204" pitchFamily="34" charset="0"/>
              </a:rPr>
              <a:t>Fondements</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d'une</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analyse</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institutionnelle</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comparée</a:t>
            </a:r>
            <a:r>
              <a:rPr lang="en-US" sz="1300" dirty="0">
                <a:solidFill>
                  <a:schemeClr val="tx1"/>
                </a:solidFill>
                <a:effectLst/>
                <a:latin typeface="Times New Roman" panose="02020603050405020304" pitchFamily="18" charset="0"/>
                <a:ea typeface="Calibri" panose="020F0502020204030204" pitchFamily="34" charset="0"/>
              </a:rPr>
              <a:t>, Albin Michel.</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Arrow, K. (1962). "The Economic Implication of Learning-by-Doing." Review of Economic Studies </a:t>
            </a:r>
            <a:r>
              <a:rPr lang="en-US" sz="1300" b="1" dirty="0">
                <a:solidFill>
                  <a:schemeClr val="tx1"/>
                </a:solidFill>
                <a:effectLst/>
                <a:latin typeface="Times New Roman" panose="02020603050405020304" pitchFamily="18" charset="0"/>
                <a:ea typeface="Calibri" panose="020F0502020204030204" pitchFamily="34" charset="0"/>
              </a:rPr>
              <a:t>29</a:t>
            </a:r>
            <a:r>
              <a:rPr lang="en-US" sz="1300" dirty="0">
                <a:solidFill>
                  <a:schemeClr val="tx1"/>
                </a:solidFill>
                <a:effectLst/>
                <a:latin typeface="Times New Roman" panose="02020603050405020304" pitchFamily="18" charset="0"/>
                <a:ea typeface="Calibri" panose="020F0502020204030204" pitchFamily="34" charset="0"/>
              </a:rPr>
              <a:t>(2): 73-155.	</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Arrow, K. (1971). The Theory Of Discrimination. Discrimination in Labor Markets. Princeton University.</a:t>
            </a:r>
          </a:p>
          <a:p>
            <a:pPr algn="just"/>
            <a:r>
              <a:rPr lang="en-US" sz="1300" dirty="0">
                <a:solidFill>
                  <a:schemeClr val="tx1"/>
                </a:solidFill>
                <a:effectLst/>
                <a:latin typeface="Times New Roman" panose="02020603050405020304" pitchFamily="18" charset="0"/>
                <a:ea typeface="Calibri" panose="020F0502020204030204" pitchFamily="34" charset="0"/>
              </a:rPr>
              <a:t>Arrow, K. J. (1973). "Higher education as a filter." Journal of public economics </a:t>
            </a:r>
            <a:r>
              <a:rPr lang="en-US" sz="1300" b="1" dirty="0">
                <a:solidFill>
                  <a:schemeClr val="tx1"/>
                </a:solidFill>
                <a:effectLst/>
                <a:latin typeface="Times New Roman" panose="02020603050405020304" pitchFamily="18" charset="0"/>
                <a:ea typeface="Calibri" panose="020F0502020204030204" pitchFamily="34" charset="0"/>
              </a:rPr>
              <a:t>2</a:t>
            </a:r>
            <a:r>
              <a:rPr lang="en-US" sz="1300" dirty="0">
                <a:solidFill>
                  <a:schemeClr val="tx1"/>
                </a:solidFill>
                <a:effectLst/>
                <a:latin typeface="Times New Roman" panose="02020603050405020304" pitchFamily="18" charset="0"/>
                <a:ea typeface="Calibri" panose="020F0502020204030204" pitchFamily="34" charset="0"/>
              </a:rPr>
              <a:t>(3): 193-216.</a:t>
            </a:r>
          </a:p>
          <a:p>
            <a:pPr algn="just"/>
            <a:r>
              <a:rPr lang="en-US" sz="1300" dirty="0" err="1">
                <a:solidFill>
                  <a:schemeClr val="tx1"/>
                </a:solidFill>
                <a:effectLst/>
                <a:latin typeface="Times New Roman" panose="02020603050405020304" pitchFamily="18" charset="0"/>
                <a:ea typeface="Calibri" panose="020F0502020204030204" pitchFamily="34" charset="0"/>
              </a:rPr>
              <a:t>Ascani</a:t>
            </a:r>
            <a:r>
              <a:rPr lang="en-US" sz="1300" dirty="0">
                <a:solidFill>
                  <a:schemeClr val="tx1"/>
                </a:solidFill>
                <a:effectLst/>
                <a:latin typeface="Times New Roman" panose="02020603050405020304" pitchFamily="18" charset="0"/>
                <a:ea typeface="Calibri" panose="020F0502020204030204" pitchFamily="34" charset="0"/>
              </a:rPr>
              <a:t>, A., et al. (2017). "The geography of foreign investments in the EU </a:t>
            </a:r>
            <a:r>
              <a:rPr lang="en-US" sz="1300" dirty="0" err="1">
                <a:solidFill>
                  <a:schemeClr val="tx1"/>
                </a:solidFill>
                <a:effectLst/>
                <a:latin typeface="Times New Roman" panose="02020603050405020304" pitchFamily="18" charset="0"/>
                <a:ea typeface="Calibri" panose="020F0502020204030204" pitchFamily="34" charset="0"/>
              </a:rPr>
              <a:t>neighbourhood</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Tijdschrift</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voor</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economische</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en</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sociale</a:t>
            </a:r>
            <a:r>
              <a:rPr lang="en-US" sz="1300" dirty="0">
                <a:solidFill>
                  <a:schemeClr val="tx1"/>
                </a:solidFill>
                <a:effectLst/>
                <a:latin typeface="Times New Roman" panose="02020603050405020304" pitchFamily="18" charset="0"/>
                <a:ea typeface="Calibri" panose="020F0502020204030204" pitchFamily="34" charset="0"/>
              </a:rPr>
              <a:t> </a:t>
            </a:r>
            <a:r>
              <a:rPr lang="en-US" sz="1300" dirty="0" err="1">
                <a:solidFill>
                  <a:schemeClr val="tx1"/>
                </a:solidFill>
                <a:effectLst/>
                <a:latin typeface="Times New Roman" panose="02020603050405020304" pitchFamily="18" charset="0"/>
                <a:ea typeface="Calibri" panose="020F0502020204030204" pitchFamily="34" charset="0"/>
              </a:rPr>
              <a:t>geografie</a:t>
            </a:r>
            <a:r>
              <a:rPr lang="en-US" sz="1300" dirty="0">
                <a:solidFill>
                  <a:schemeClr val="tx1"/>
                </a:solidFill>
                <a:effectLst/>
                <a:latin typeface="Times New Roman" panose="02020603050405020304" pitchFamily="18" charset="0"/>
                <a:ea typeface="Calibri" panose="020F0502020204030204" pitchFamily="34" charset="0"/>
              </a:rPr>
              <a:t> </a:t>
            </a:r>
            <a:r>
              <a:rPr lang="en-US" sz="1300" b="1" dirty="0">
                <a:solidFill>
                  <a:schemeClr val="tx1"/>
                </a:solidFill>
                <a:effectLst/>
                <a:latin typeface="Times New Roman" panose="02020603050405020304" pitchFamily="18" charset="0"/>
                <a:ea typeface="Calibri" panose="020F0502020204030204" pitchFamily="34" charset="0"/>
              </a:rPr>
              <a:t>108</a:t>
            </a:r>
            <a:r>
              <a:rPr lang="en-US" sz="1300" dirty="0">
                <a:solidFill>
                  <a:schemeClr val="tx1"/>
                </a:solidFill>
                <a:effectLst/>
                <a:latin typeface="Times New Roman" panose="02020603050405020304" pitchFamily="18" charset="0"/>
                <a:ea typeface="Calibri" panose="020F0502020204030204" pitchFamily="34" charset="0"/>
              </a:rPr>
              <a:t>(1): 76-91.</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Barro, R. J. (2013). "Health and economic growth." Annals of Economics and Finance </a:t>
            </a:r>
            <a:r>
              <a:rPr lang="en-US" sz="1300" b="1" dirty="0">
                <a:solidFill>
                  <a:schemeClr val="tx1"/>
                </a:solidFill>
                <a:effectLst/>
                <a:latin typeface="Times New Roman" panose="02020603050405020304" pitchFamily="18" charset="0"/>
                <a:ea typeface="Calibri" panose="020F0502020204030204" pitchFamily="34" charset="0"/>
              </a:rPr>
              <a:t>14</a:t>
            </a:r>
            <a:r>
              <a:rPr lang="en-US" sz="1300" dirty="0">
                <a:solidFill>
                  <a:schemeClr val="tx1"/>
                </a:solidFill>
                <a:effectLst/>
                <a:latin typeface="Times New Roman" panose="02020603050405020304" pitchFamily="18" charset="0"/>
                <a:ea typeface="Calibri" panose="020F0502020204030204" pitchFamily="34" charset="0"/>
              </a:rPr>
              <a:t>(2): 329-366.</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Becker, G. S. (1962). "Investment in human capital: A theoretical analysis." The journal of political economy </a:t>
            </a:r>
            <a:r>
              <a:rPr lang="en-US" sz="1300" b="1" dirty="0">
                <a:solidFill>
                  <a:schemeClr val="tx1"/>
                </a:solidFill>
                <a:effectLst/>
                <a:latin typeface="Times New Roman" panose="02020603050405020304" pitchFamily="18" charset="0"/>
                <a:ea typeface="Calibri" panose="020F0502020204030204" pitchFamily="34" charset="0"/>
              </a:rPr>
              <a:t>70</a:t>
            </a:r>
            <a:r>
              <a:rPr lang="en-US" sz="1300" dirty="0">
                <a:solidFill>
                  <a:schemeClr val="tx1"/>
                </a:solidFill>
                <a:effectLst/>
                <a:latin typeface="Times New Roman" panose="02020603050405020304" pitchFamily="18" charset="0"/>
                <a:ea typeface="Calibri" panose="020F0502020204030204" pitchFamily="34" charset="0"/>
              </a:rPr>
              <a:t>(5): 9-49.</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Becker, G. S. (1994). Human capital revisited. Human Capital: A Theoretical and Empirical Analysis with Special Reference to Education (3rd Edition), The University of Chicago Press</a:t>
            </a:r>
            <a:r>
              <a:rPr lang="en-US" sz="1300" b="1" dirty="0">
                <a:solidFill>
                  <a:schemeClr val="tx1"/>
                </a:solidFill>
                <a:effectLst/>
                <a:latin typeface="Times New Roman" panose="02020603050405020304" pitchFamily="18" charset="0"/>
                <a:ea typeface="Calibri" panose="020F0502020204030204" pitchFamily="34" charset="0"/>
              </a:rPr>
              <a:t>: </a:t>
            </a:r>
            <a:r>
              <a:rPr lang="en-US" sz="1300" dirty="0">
                <a:solidFill>
                  <a:schemeClr val="tx1"/>
                </a:solidFill>
                <a:effectLst/>
                <a:latin typeface="Times New Roman" panose="02020603050405020304" pitchFamily="18" charset="0"/>
                <a:ea typeface="Calibri" panose="020F0502020204030204" pitchFamily="34" charset="0"/>
              </a:rPr>
              <a:t>15-28.</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en-US" sz="1300" dirty="0">
                <a:solidFill>
                  <a:schemeClr val="tx1"/>
                </a:solidFill>
                <a:effectLst/>
                <a:latin typeface="Times New Roman" panose="02020603050405020304" pitchFamily="18" charset="0"/>
                <a:ea typeface="Calibri" panose="020F0502020204030204" pitchFamily="34" charset="0"/>
              </a:rPr>
              <a:t>Becker, G. S. (2007). "Health as human capital: synthesis and extensions." Oxford Economic Papers </a:t>
            </a:r>
            <a:r>
              <a:rPr lang="en-US" sz="1300" b="1" dirty="0">
                <a:solidFill>
                  <a:schemeClr val="tx1"/>
                </a:solidFill>
                <a:effectLst/>
                <a:latin typeface="Times New Roman" panose="02020603050405020304" pitchFamily="18" charset="0"/>
                <a:ea typeface="Calibri" panose="020F0502020204030204" pitchFamily="34" charset="0"/>
              </a:rPr>
              <a:t>59</a:t>
            </a:r>
            <a:r>
              <a:rPr lang="en-US" sz="1300" dirty="0">
                <a:solidFill>
                  <a:schemeClr val="tx1"/>
                </a:solidFill>
                <a:effectLst/>
                <a:latin typeface="Times New Roman" panose="02020603050405020304" pitchFamily="18" charset="0"/>
                <a:ea typeface="Calibri" panose="020F0502020204030204" pitchFamily="34" charset="0"/>
              </a:rPr>
              <a:t>(3): 379-410.</a:t>
            </a:r>
            <a:endParaRPr lang="fr-FR" sz="1300" dirty="0">
              <a:solidFill>
                <a:schemeClr val="tx1"/>
              </a:solidFill>
              <a:effectLst/>
              <a:latin typeface="Times New Roman" panose="02020603050405020304" pitchFamily="18" charset="0"/>
              <a:ea typeface="Calibri" panose="020F0502020204030204" pitchFamily="34" charset="0"/>
            </a:endParaRPr>
          </a:p>
          <a:p>
            <a:pPr algn="just"/>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Becker, G. S. and N. Tomes (1986). "Human capital and the </a:t>
            </a:r>
            <a:r>
              <a:rPr lang="fr-FR" sz="13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rise</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and </a:t>
            </a:r>
            <a:r>
              <a:rPr lang="fr-FR" sz="13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fall</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of </a:t>
            </a:r>
            <a:r>
              <a:rPr lang="fr-FR" sz="13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families</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Journal of </a:t>
            </a:r>
            <a:r>
              <a:rPr lang="fr-FR" sz="13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labor</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13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economics</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13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4</a:t>
            </a:r>
            <a:r>
              <a:rPr lang="fr-FR" sz="13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(3, Part 2): S1-S39 </a:t>
            </a:r>
            <a:r>
              <a:rPr lang="en-US" sz="1300" dirty="0">
                <a:solidFill>
                  <a:schemeClr val="tx1"/>
                </a:solidFill>
                <a:effectLst/>
                <a:latin typeface="Times New Roman" panose="02020603050405020304" pitchFamily="18" charset="0"/>
                <a:ea typeface="Calibri" panose="020F0502020204030204" pitchFamily="34" charset="0"/>
              </a:rPr>
              <a:t>	</a:t>
            </a:r>
          </a:p>
          <a:p>
            <a:pPr algn="just"/>
            <a:r>
              <a:rPr lang="en-US" sz="1300" dirty="0">
                <a:solidFill>
                  <a:schemeClr val="tx1"/>
                </a:solidFill>
                <a:effectLst/>
                <a:latin typeface="Times New Roman" panose="02020603050405020304" pitchFamily="18" charset="0"/>
                <a:ea typeface="Calibri" panose="020F0502020204030204" pitchFamily="34" charset="0"/>
              </a:rPr>
              <a:t>Bloom, D. E., et al. (2004). "The effect of health on economic growth: a production function approach." World development </a:t>
            </a:r>
            <a:r>
              <a:rPr lang="en-US" sz="1300" b="1" dirty="0">
                <a:solidFill>
                  <a:schemeClr val="tx1"/>
                </a:solidFill>
                <a:effectLst/>
                <a:latin typeface="Times New Roman" panose="02020603050405020304" pitchFamily="18" charset="0"/>
                <a:ea typeface="Calibri" panose="020F0502020204030204" pitchFamily="34" charset="0"/>
              </a:rPr>
              <a:t>32</a:t>
            </a:r>
            <a:r>
              <a:rPr lang="en-US" sz="1300" dirty="0">
                <a:solidFill>
                  <a:schemeClr val="tx1"/>
                </a:solidFill>
                <a:effectLst/>
                <a:latin typeface="Times New Roman" panose="02020603050405020304" pitchFamily="18" charset="0"/>
                <a:ea typeface="Calibri" panose="020F0502020204030204" pitchFamily="34" charset="0"/>
              </a:rPr>
              <a:t>(1): 1-13.</a:t>
            </a:r>
          </a:p>
          <a:p>
            <a:pPr algn="just"/>
            <a:r>
              <a:rPr lang="fr-FR" sz="13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Schultz, T.W. (1961). </a:t>
            </a:r>
            <a:r>
              <a:rPr lang="en-US" sz="13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“Investment in human capital."</a:t>
            </a:r>
            <a:r>
              <a:rPr lang="fr-FR" sz="13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 American </a:t>
            </a:r>
            <a:r>
              <a:rPr lang="fr-FR" sz="13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Economic</a:t>
            </a:r>
            <a:r>
              <a:rPr lang="fr-FR" sz="13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3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Review</a:t>
            </a:r>
            <a:r>
              <a:rPr lang="fr-FR" sz="13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3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51</a:t>
            </a:r>
            <a:r>
              <a:rPr lang="fr-FR" sz="1300" b="1" kern="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fr-FR" sz="13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1-17.</a:t>
            </a:r>
          </a:p>
          <a:p>
            <a:pPr algn="just"/>
            <a:r>
              <a:rPr lang="en-US" sz="1300" dirty="0">
                <a:solidFill>
                  <a:schemeClr val="tx1"/>
                </a:solidFill>
                <a:effectLst/>
                <a:latin typeface="Times New Roman" panose="02020603050405020304" pitchFamily="18" charset="0"/>
                <a:ea typeface="Calibri" panose="020F0502020204030204" pitchFamily="34" charset="0"/>
              </a:rPr>
              <a:t>Gao, T. (2005). "Labor quality and the location of foreign direct investment: Evidence from China." China Economic Review </a:t>
            </a:r>
            <a:r>
              <a:rPr lang="en-US" sz="1300" b="1" dirty="0">
                <a:solidFill>
                  <a:schemeClr val="tx1"/>
                </a:solidFill>
                <a:effectLst/>
                <a:latin typeface="Times New Roman" panose="02020603050405020304" pitchFamily="18" charset="0"/>
                <a:ea typeface="Calibri" panose="020F0502020204030204" pitchFamily="34" charset="0"/>
              </a:rPr>
              <a:t>16</a:t>
            </a:r>
            <a:r>
              <a:rPr lang="en-US" sz="1300" dirty="0">
                <a:solidFill>
                  <a:schemeClr val="tx1"/>
                </a:solidFill>
                <a:effectLst/>
                <a:latin typeface="Times New Roman" panose="02020603050405020304" pitchFamily="18" charset="0"/>
                <a:ea typeface="Calibri" panose="020F0502020204030204" pitchFamily="34" charset="0"/>
              </a:rPr>
              <a:t>(3): 274-292.</a:t>
            </a:r>
            <a:endParaRPr lang="fr-FR" sz="1300" dirty="0">
              <a:solidFill>
                <a:schemeClr val="tx1"/>
              </a:solidFill>
              <a:effectLst/>
              <a:latin typeface="Times New Roman" panose="02020603050405020304" pitchFamily="18" charset="0"/>
              <a:ea typeface="Calibri" panose="020F0502020204030204" pitchFamily="34" charset="0"/>
            </a:endParaRPr>
          </a:p>
          <a:p>
            <a:pPr marL="0" indent="0">
              <a:buNone/>
            </a:pPr>
            <a:endParaRPr lang="en-US" sz="1300" dirty="0">
              <a:solidFill>
                <a:schemeClr val="tx1"/>
              </a:solidFill>
            </a:endParaRPr>
          </a:p>
          <a:p>
            <a:pPr marL="0" indent="0">
              <a:buNone/>
            </a:pPr>
            <a:endParaRPr lang="en-US" sz="1300" dirty="0">
              <a:solidFill>
                <a:schemeClr val="tx1"/>
              </a:solidFill>
            </a:endParaRPr>
          </a:p>
        </p:txBody>
      </p:sp>
    </p:spTree>
    <p:extLst>
      <p:ext uri="{BB962C8B-B14F-4D97-AF65-F5344CB8AC3E}">
        <p14:creationId xmlns:p14="http://schemas.microsoft.com/office/powerpoint/2010/main" val="1325079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Références</a:t>
            </a:r>
            <a:r>
              <a:rPr lang="en-US" b="1" u="sng" dirty="0"/>
              <a:t> </a:t>
            </a:r>
            <a:r>
              <a:rPr lang="en-US" b="1" u="sng" dirty="0" err="1"/>
              <a:t>bibliographiques</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3"/>
            <a:ext cx="9462710" cy="5064701"/>
          </a:xfrm>
        </p:spPr>
        <p:txBody>
          <a:bodyPr>
            <a:noAutofit/>
          </a:bodyPr>
          <a:lstStyle/>
          <a:p>
            <a:pPr algn="just"/>
            <a:r>
              <a:rPr lang="en-US" sz="1200" dirty="0">
                <a:solidFill>
                  <a:schemeClr val="tx1"/>
                </a:solidFill>
                <a:effectLst/>
                <a:latin typeface="Times New Roman" panose="02020603050405020304" pitchFamily="18" charset="0"/>
                <a:ea typeface="Calibri" panose="020F0502020204030204" pitchFamily="34" charset="0"/>
              </a:rPr>
              <a:t>Head, K. and J. </a:t>
            </a:r>
            <a:r>
              <a:rPr lang="en-US" sz="1200" dirty="0" err="1">
                <a:solidFill>
                  <a:schemeClr val="tx1"/>
                </a:solidFill>
                <a:effectLst/>
                <a:latin typeface="Times New Roman" panose="02020603050405020304" pitchFamily="18" charset="0"/>
                <a:ea typeface="Calibri" panose="020F0502020204030204" pitchFamily="34" charset="0"/>
              </a:rPr>
              <a:t>Ries</a:t>
            </a:r>
            <a:r>
              <a:rPr lang="en-US" sz="1200" dirty="0">
                <a:solidFill>
                  <a:schemeClr val="tx1"/>
                </a:solidFill>
                <a:effectLst/>
                <a:latin typeface="Times New Roman" panose="02020603050405020304" pitchFamily="18" charset="0"/>
                <a:ea typeface="Calibri" panose="020F0502020204030204" pitchFamily="34" charset="0"/>
              </a:rPr>
              <a:t> (1996). "Inter-city competition for foreign investment: static and dynamic effects of China's incentive areas." Journal of Urban Economics </a:t>
            </a:r>
            <a:r>
              <a:rPr lang="en-US" sz="1200" b="1" dirty="0">
                <a:solidFill>
                  <a:schemeClr val="tx1"/>
                </a:solidFill>
                <a:effectLst/>
                <a:latin typeface="Times New Roman" panose="02020603050405020304" pitchFamily="18" charset="0"/>
                <a:ea typeface="Calibri" panose="020F0502020204030204" pitchFamily="34" charset="0"/>
              </a:rPr>
              <a:t>40</a:t>
            </a:r>
            <a:r>
              <a:rPr lang="en-US" sz="1200" dirty="0">
                <a:solidFill>
                  <a:schemeClr val="tx1"/>
                </a:solidFill>
                <a:effectLst/>
                <a:latin typeface="Times New Roman" panose="02020603050405020304" pitchFamily="18" charset="0"/>
                <a:ea typeface="Calibri" panose="020F0502020204030204" pitchFamily="34" charset="0"/>
              </a:rPr>
              <a:t>(1): 38-60.</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Holland, S. B. (2017). "Firm investment in human health capital." Journal of Corporate Finance </a:t>
            </a:r>
            <a:r>
              <a:rPr lang="en-US" sz="1200" b="1" dirty="0">
                <a:solidFill>
                  <a:schemeClr val="tx1"/>
                </a:solidFill>
                <a:effectLst/>
                <a:latin typeface="Times New Roman" panose="02020603050405020304" pitchFamily="18" charset="0"/>
                <a:ea typeface="Calibri" panose="020F0502020204030204" pitchFamily="34" charset="0"/>
              </a:rPr>
              <a:t>46</a:t>
            </a:r>
            <a:r>
              <a:rPr lang="en-US" sz="1200" dirty="0">
                <a:solidFill>
                  <a:schemeClr val="tx1"/>
                </a:solidFill>
                <a:effectLst/>
                <a:latin typeface="Times New Roman" panose="02020603050405020304" pitchFamily="18" charset="0"/>
                <a:ea typeface="Calibri" panose="020F0502020204030204" pitchFamily="34" charset="0"/>
              </a:rPr>
              <a:t>: 374-390.</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Krugman, P. (1979). "A Model of Innovation, Technology Transfer, and the World Distribution of Income." Journal of political economy </a:t>
            </a:r>
            <a:r>
              <a:rPr lang="en-US" sz="1200" b="1" dirty="0">
                <a:solidFill>
                  <a:schemeClr val="tx1"/>
                </a:solidFill>
                <a:effectLst/>
                <a:latin typeface="Times New Roman" panose="02020603050405020304" pitchFamily="18" charset="0"/>
                <a:ea typeface="Calibri" panose="020F0502020204030204" pitchFamily="34" charset="0"/>
              </a:rPr>
              <a:t>87</a:t>
            </a:r>
            <a:r>
              <a:rPr lang="en-US" sz="1200" dirty="0">
                <a:solidFill>
                  <a:schemeClr val="tx1"/>
                </a:solidFill>
                <a:effectLst/>
                <a:latin typeface="Times New Roman" panose="02020603050405020304" pitchFamily="18" charset="0"/>
                <a:ea typeface="Calibri" panose="020F0502020204030204" pitchFamily="34" charset="0"/>
              </a:rPr>
              <a:t>(2): 253-266.</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Mina, W. (2007). "The location determinants of FDI in the GCC countries." Journal of Multinational Financial Management </a:t>
            </a:r>
            <a:r>
              <a:rPr lang="en-US" sz="1200" b="1" dirty="0">
                <a:solidFill>
                  <a:schemeClr val="tx1"/>
                </a:solidFill>
                <a:effectLst/>
                <a:latin typeface="Times New Roman" panose="02020603050405020304" pitchFamily="18" charset="0"/>
                <a:ea typeface="Calibri" panose="020F0502020204030204" pitchFamily="34" charset="0"/>
              </a:rPr>
              <a:t>17</a:t>
            </a:r>
            <a:r>
              <a:rPr lang="en-US" sz="1200" dirty="0">
                <a:solidFill>
                  <a:schemeClr val="tx1"/>
                </a:solidFill>
                <a:effectLst/>
                <a:latin typeface="Times New Roman" panose="02020603050405020304" pitchFamily="18" charset="0"/>
                <a:ea typeface="Calibri" panose="020F0502020204030204" pitchFamily="34" charset="0"/>
              </a:rPr>
              <a:t>(4): 336-348.</a:t>
            </a:r>
          </a:p>
          <a:p>
            <a:pPr algn="just"/>
            <a:r>
              <a:rPr lang="fr-FR"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Mucchielli, J.L. (1992). </a:t>
            </a:r>
            <a:r>
              <a:rPr lang="en-US"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lang="fr-FR"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Déterminants de la délocalisation et firmes multinationales: Analyse synthétique et application aux firmes japonaises en Europe.</a:t>
            </a:r>
            <a:r>
              <a:rPr lang="en-US"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Revue économique, </a:t>
            </a:r>
            <a:r>
              <a:rPr lang="fr-FR" sz="1200" b="1"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43</a:t>
            </a:r>
            <a:r>
              <a:rPr lang="fr-FR" sz="1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(4), 647-659.</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North, D. C. (1989). "Institutions and economic growth: An historical introduction." World Development </a:t>
            </a:r>
            <a:r>
              <a:rPr lang="en-US" sz="1200" b="1" dirty="0">
                <a:solidFill>
                  <a:schemeClr val="tx1"/>
                </a:solidFill>
                <a:effectLst/>
                <a:latin typeface="Times New Roman" panose="02020603050405020304" pitchFamily="18" charset="0"/>
                <a:ea typeface="Calibri" panose="020F0502020204030204" pitchFamily="34" charset="0"/>
              </a:rPr>
              <a:t>17</a:t>
            </a:r>
            <a:r>
              <a:rPr lang="en-US" sz="1200" dirty="0">
                <a:solidFill>
                  <a:schemeClr val="tx1"/>
                </a:solidFill>
                <a:effectLst/>
                <a:latin typeface="Times New Roman" panose="02020603050405020304" pitchFamily="18" charset="0"/>
                <a:ea typeface="Calibri" panose="020F0502020204030204" pitchFamily="34" charset="0"/>
              </a:rPr>
              <a:t>(9): 1319-1332.</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North, D. C. (1991). "Institutions." Journal of economic perspectives </a:t>
            </a:r>
            <a:r>
              <a:rPr lang="en-US" sz="1200" b="1" dirty="0">
                <a:solidFill>
                  <a:schemeClr val="tx1"/>
                </a:solidFill>
                <a:effectLst/>
                <a:latin typeface="Times New Roman" panose="02020603050405020304" pitchFamily="18" charset="0"/>
                <a:ea typeface="Calibri" panose="020F0502020204030204" pitchFamily="34" charset="0"/>
              </a:rPr>
              <a:t>5</a:t>
            </a:r>
            <a:r>
              <a:rPr lang="en-US" sz="1200" dirty="0">
                <a:solidFill>
                  <a:schemeClr val="tx1"/>
                </a:solidFill>
                <a:effectLst/>
                <a:latin typeface="Times New Roman" panose="02020603050405020304" pitchFamily="18" charset="0"/>
                <a:ea typeface="Calibri" panose="020F0502020204030204" pitchFamily="34" charset="0"/>
              </a:rPr>
              <a:t>(1): 97-112.	</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North, D. C. (1993). "Institutions and credible commitment." Journal of Institutional and Theoretical Economics (JITE)/</a:t>
            </a:r>
            <a:r>
              <a:rPr lang="en-US" sz="1200" dirty="0" err="1">
                <a:solidFill>
                  <a:schemeClr val="tx1"/>
                </a:solidFill>
                <a:effectLst/>
                <a:latin typeface="Times New Roman" panose="02020603050405020304" pitchFamily="18" charset="0"/>
                <a:ea typeface="Calibri" panose="020F0502020204030204" pitchFamily="34" charset="0"/>
              </a:rPr>
              <a:t>Zeitschrift</a:t>
            </a:r>
            <a:r>
              <a:rPr lang="en-US" sz="1200" dirty="0">
                <a:solidFill>
                  <a:schemeClr val="tx1"/>
                </a:solidFill>
                <a:effectLst/>
                <a:latin typeface="Times New Roman" panose="02020603050405020304" pitchFamily="18" charset="0"/>
                <a:ea typeface="Calibri" panose="020F0502020204030204" pitchFamily="34" charset="0"/>
              </a:rPr>
              <a:t> für die </a:t>
            </a:r>
            <a:r>
              <a:rPr lang="en-US" sz="1200" dirty="0" err="1">
                <a:solidFill>
                  <a:schemeClr val="tx1"/>
                </a:solidFill>
                <a:effectLst/>
                <a:latin typeface="Times New Roman" panose="02020603050405020304" pitchFamily="18" charset="0"/>
                <a:ea typeface="Calibri" panose="020F0502020204030204" pitchFamily="34" charset="0"/>
              </a:rPr>
              <a:t>gesamte</a:t>
            </a:r>
            <a:r>
              <a:rPr lang="en-US" sz="1200" dirty="0">
                <a:solidFill>
                  <a:schemeClr val="tx1"/>
                </a:solidFill>
                <a:effectLst/>
                <a:latin typeface="Times New Roman" panose="02020603050405020304" pitchFamily="18" charset="0"/>
                <a:ea typeface="Calibri" panose="020F0502020204030204" pitchFamily="34" charset="0"/>
              </a:rPr>
              <a:t> </a:t>
            </a:r>
            <a:r>
              <a:rPr lang="en-US" sz="1200" dirty="0" err="1">
                <a:solidFill>
                  <a:schemeClr val="tx1"/>
                </a:solidFill>
                <a:effectLst/>
                <a:latin typeface="Times New Roman" panose="02020603050405020304" pitchFamily="18" charset="0"/>
                <a:ea typeface="Calibri" panose="020F0502020204030204" pitchFamily="34" charset="0"/>
              </a:rPr>
              <a:t>Staatswissenschaft</a:t>
            </a:r>
            <a:r>
              <a:rPr lang="en-US" sz="1200" dirty="0">
                <a:solidFill>
                  <a:schemeClr val="tx1"/>
                </a:solidFill>
                <a:effectLst/>
                <a:latin typeface="Times New Roman" panose="02020603050405020304" pitchFamily="18" charset="0"/>
                <a:ea typeface="Calibri" panose="020F0502020204030204" pitchFamily="34" charset="0"/>
              </a:rPr>
              <a:t> </a:t>
            </a:r>
            <a:r>
              <a:rPr lang="en-US" sz="1200" b="1" dirty="0">
                <a:solidFill>
                  <a:schemeClr val="tx1"/>
                </a:solidFill>
                <a:effectLst/>
                <a:latin typeface="Times New Roman" panose="02020603050405020304" pitchFamily="18" charset="0"/>
                <a:ea typeface="Calibri" panose="020F0502020204030204" pitchFamily="34" charset="0"/>
              </a:rPr>
              <a:t>149</a:t>
            </a:r>
            <a:r>
              <a:rPr lang="en-US" sz="1200" dirty="0">
                <a:solidFill>
                  <a:schemeClr val="tx1"/>
                </a:solidFill>
                <a:effectLst/>
                <a:latin typeface="Times New Roman" panose="02020603050405020304" pitchFamily="18" charset="0"/>
                <a:ea typeface="Calibri" panose="020F0502020204030204" pitchFamily="34" charset="0"/>
              </a:rPr>
              <a:t>(1): 11-23.</a:t>
            </a:r>
          </a:p>
          <a:p>
            <a:pPr algn="just"/>
            <a:r>
              <a:rPr lang="en-US" sz="1200" dirty="0">
                <a:solidFill>
                  <a:schemeClr val="tx1"/>
                </a:solidFill>
                <a:effectLst/>
                <a:latin typeface="Times New Roman" panose="02020603050405020304" pitchFamily="18" charset="0"/>
                <a:ea typeface="Calibri" panose="020F0502020204030204" pitchFamily="34" charset="0"/>
              </a:rPr>
              <a:t>Narula, R. and A. Marin (2003). FDI spillovers, absorptive capacities and human capital development: evidence from Argentina, </a:t>
            </a:r>
            <a:r>
              <a:rPr lang="en-US" sz="1200" dirty="0" err="1">
                <a:solidFill>
                  <a:schemeClr val="tx1"/>
                </a:solidFill>
                <a:effectLst/>
                <a:latin typeface="Times New Roman" panose="02020603050405020304" pitchFamily="18" charset="0"/>
                <a:ea typeface="Calibri" panose="020F0502020204030204" pitchFamily="34" charset="0"/>
              </a:rPr>
              <a:t>Infonomics</a:t>
            </a:r>
            <a:r>
              <a:rPr lang="en-US" sz="1200" dirty="0">
                <a:solidFill>
                  <a:schemeClr val="tx1"/>
                </a:solidFill>
                <a:effectLst/>
                <a:latin typeface="Times New Roman" panose="02020603050405020304" pitchFamily="18" charset="0"/>
                <a:ea typeface="Calibri" panose="020F0502020204030204" pitchFamily="34" charset="0"/>
              </a:rPr>
              <a:t> research Memorandum series.</a:t>
            </a:r>
          </a:p>
          <a:p>
            <a:pPr algn="just"/>
            <a:r>
              <a:rPr lang="en-US" sz="1200" dirty="0" err="1">
                <a:solidFill>
                  <a:schemeClr val="tx1"/>
                </a:solidFill>
                <a:effectLst/>
                <a:latin typeface="Times New Roman" panose="02020603050405020304" pitchFamily="18" charset="0"/>
                <a:ea typeface="Calibri" panose="020F0502020204030204" pitchFamily="34" charset="0"/>
              </a:rPr>
              <a:t>Noorbakhsh</a:t>
            </a:r>
            <a:r>
              <a:rPr lang="en-US" sz="1200" dirty="0">
                <a:solidFill>
                  <a:schemeClr val="tx1"/>
                </a:solidFill>
                <a:effectLst/>
                <a:latin typeface="Times New Roman" panose="02020603050405020304" pitchFamily="18" charset="0"/>
                <a:ea typeface="Calibri" panose="020F0502020204030204" pitchFamily="34" charset="0"/>
              </a:rPr>
              <a:t>, F., et al. (2001). "Human capital and FDI inflows to developing countries: New empirical evidence." World development </a:t>
            </a:r>
            <a:r>
              <a:rPr lang="en-US" sz="1200" b="1" dirty="0">
                <a:solidFill>
                  <a:schemeClr val="tx1"/>
                </a:solidFill>
                <a:effectLst/>
                <a:latin typeface="Times New Roman" panose="02020603050405020304" pitchFamily="18" charset="0"/>
                <a:ea typeface="Calibri" panose="020F0502020204030204" pitchFamily="34" charset="0"/>
              </a:rPr>
              <a:t>29</a:t>
            </a:r>
            <a:r>
              <a:rPr lang="en-US" sz="1200" dirty="0">
                <a:solidFill>
                  <a:schemeClr val="tx1"/>
                </a:solidFill>
                <a:effectLst/>
                <a:latin typeface="Times New Roman" panose="02020603050405020304" pitchFamily="18" charset="0"/>
                <a:ea typeface="Calibri" panose="020F0502020204030204" pitchFamily="34" charset="0"/>
              </a:rPr>
              <a:t>(9): 1593-1610.</a:t>
            </a:r>
          </a:p>
          <a:p>
            <a:pPr algn="just"/>
            <a:r>
              <a:rPr lang="en-US" sz="1200" dirty="0">
                <a:solidFill>
                  <a:schemeClr val="tx1"/>
                </a:solidFill>
                <a:effectLst/>
                <a:latin typeface="Times New Roman" panose="02020603050405020304" pitchFamily="18" charset="0"/>
                <a:ea typeface="Calibri" panose="020F0502020204030204" pitchFamily="34" charset="0"/>
              </a:rPr>
              <a:t>Romer, P. (1991). "</a:t>
            </a:r>
            <a:r>
              <a:rPr lang="en-US" sz="1200" dirty="0" err="1">
                <a:solidFill>
                  <a:schemeClr val="tx1"/>
                </a:solidFill>
                <a:effectLst/>
                <a:latin typeface="Times New Roman" panose="02020603050405020304" pitchFamily="18" charset="0"/>
                <a:ea typeface="Calibri" panose="020F0502020204030204" pitchFamily="34" charset="0"/>
              </a:rPr>
              <a:t>Progrès</a:t>
            </a:r>
            <a:r>
              <a:rPr lang="en-US" sz="1200" dirty="0">
                <a:solidFill>
                  <a:schemeClr val="tx1"/>
                </a:solidFill>
                <a:effectLst/>
                <a:latin typeface="Times New Roman" panose="02020603050405020304" pitchFamily="18" charset="0"/>
                <a:ea typeface="Calibri" panose="020F0502020204030204" pitchFamily="34" charset="0"/>
              </a:rPr>
              <a:t> technique </a:t>
            </a:r>
            <a:r>
              <a:rPr lang="en-US" sz="1200" dirty="0" err="1">
                <a:solidFill>
                  <a:schemeClr val="tx1"/>
                </a:solidFill>
                <a:effectLst/>
                <a:latin typeface="Times New Roman" panose="02020603050405020304" pitchFamily="18" charset="0"/>
                <a:ea typeface="Calibri" panose="020F0502020204030204" pitchFamily="34" charset="0"/>
              </a:rPr>
              <a:t>endogène</a:t>
            </a:r>
            <a:r>
              <a:rPr lang="en-US" sz="1200" dirty="0">
                <a:solidFill>
                  <a:schemeClr val="tx1"/>
                </a:solidFill>
                <a:effectLst/>
                <a:latin typeface="Times New Roman" panose="02020603050405020304" pitchFamily="18" charset="0"/>
                <a:ea typeface="Calibri" panose="020F0502020204030204" pitchFamily="34" charset="0"/>
              </a:rPr>
              <a:t>." Annales </a:t>
            </a:r>
            <a:r>
              <a:rPr lang="en-US" sz="1200" dirty="0" err="1">
                <a:solidFill>
                  <a:schemeClr val="tx1"/>
                </a:solidFill>
                <a:effectLst/>
                <a:latin typeface="Times New Roman" panose="02020603050405020304" pitchFamily="18" charset="0"/>
                <a:ea typeface="Calibri" panose="020F0502020204030204" pitchFamily="34" charset="0"/>
              </a:rPr>
              <a:t>d'Économie</a:t>
            </a:r>
            <a:r>
              <a:rPr lang="en-US" sz="1200" dirty="0">
                <a:solidFill>
                  <a:schemeClr val="tx1"/>
                </a:solidFill>
                <a:effectLst/>
                <a:latin typeface="Times New Roman" panose="02020603050405020304" pitchFamily="18" charset="0"/>
                <a:ea typeface="Calibri" panose="020F0502020204030204" pitchFamily="34" charset="0"/>
              </a:rPr>
              <a:t> et de </a:t>
            </a:r>
            <a:r>
              <a:rPr lang="en-US" sz="1200" dirty="0" err="1">
                <a:solidFill>
                  <a:schemeClr val="tx1"/>
                </a:solidFill>
                <a:effectLst/>
                <a:latin typeface="Times New Roman" panose="02020603050405020304" pitchFamily="18" charset="0"/>
                <a:ea typeface="Calibri" panose="020F0502020204030204" pitchFamily="34" charset="0"/>
              </a:rPr>
              <a:t>Statistique</a:t>
            </a:r>
            <a:r>
              <a:rPr lang="en-US" sz="1200" dirty="0">
                <a:solidFill>
                  <a:schemeClr val="tx1"/>
                </a:solidFill>
                <a:effectLst/>
                <a:latin typeface="Times New Roman" panose="02020603050405020304" pitchFamily="18" charset="0"/>
                <a:ea typeface="Calibri" panose="020F0502020204030204" pitchFamily="34" charset="0"/>
              </a:rPr>
              <a:t>(22): 1-32.</a:t>
            </a:r>
          </a:p>
          <a:p>
            <a:pPr algn="just"/>
            <a:r>
              <a:rPr lang="en-US" sz="1200" dirty="0">
                <a:solidFill>
                  <a:schemeClr val="tx1"/>
                </a:solidFill>
                <a:effectLst/>
                <a:latin typeface="Times New Roman" panose="02020603050405020304" pitchFamily="18" charset="0"/>
                <a:ea typeface="Calibri" panose="020F0502020204030204" pitchFamily="34" charset="0"/>
              </a:rPr>
              <a:t>Simeon </a:t>
            </a:r>
            <a:r>
              <a:rPr lang="en-US" sz="1200" dirty="0" err="1">
                <a:solidFill>
                  <a:schemeClr val="tx1"/>
                </a:solidFill>
                <a:effectLst/>
                <a:latin typeface="Times New Roman" panose="02020603050405020304" pitchFamily="18" charset="0"/>
                <a:ea typeface="Calibri" panose="020F0502020204030204" pitchFamily="34" charset="0"/>
              </a:rPr>
              <a:t>Oludiran</a:t>
            </a:r>
            <a:r>
              <a:rPr lang="en-US" sz="1200" dirty="0">
                <a:solidFill>
                  <a:schemeClr val="tx1"/>
                </a:solidFill>
                <a:effectLst/>
                <a:latin typeface="Times New Roman" panose="02020603050405020304" pitchFamily="18" charset="0"/>
                <a:ea typeface="Calibri" panose="020F0502020204030204" pitchFamily="34" charset="0"/>
              </a:rPr>
              <a:t>, A. and L. Nicaise Abimbola (2018). "Major Determinants of Foreign Direct Investment in the West African Economic and Monetary Region." Iranian Economic Review </a:t>
            </a:r>
            <a:r>
              <a:rPr lang="en-US" sz="1200" b="1" dirty="0">
                <a:solidFill>
                  <a:schemeClr val="tx1"/>
                </a:solidFill>
                <a:effectLst/>
                <a:latin typeface="Times New Roman" panose="02020603050405020304" pitchFamily="18" charset="0"/>
                <a:ea typeface="Calibri" panose="020F0502020204030204" pitchFamily="34" charset="0"/>
              </a:rPr>
              <a:t>22</a:t>
            </a:r>
            <a:r>
              <a:rPr lang="en-US" sz="1200" dirty="0">
                <a:solidFill>
                  <a:schemeClr val="tx1"/>
                </a:solidFill>
                <a:effectLst/>
                <a:latin typeface="Times New Roman" panose="02020603050405020304" pitchFamily="18" charset="0"/>
                <a:ea typeface="Calibri" panose="020F0502020204030204" pitchFamily="34" charset="0"/>
              </a:rPr>
              <a:t>(1): 121-162.</a:t>
            </a:r>
            <a:endParaRPr lang="fr-FR" sz="1200" dirty="0">
              <a:solidFill>
                <a:schemeClr val="tx1"/>
              </a:solidFill>
              <a:effectLst/>
              <a:latin typeface="Times New Roman" panose="02020603050405020304" pitchFamily="18" charset="0"/>
              <a:ea typeface="Calibri" panose="020F0502020204030204" pitchFamily="34" charset="0"/>
            </a:endParaRPr>
          </a:p>
          <a:p>
            <a:pPr algn="just"/>
            <a:r>
              <a:rPr lang="en-US" sz="1200" dirty="0">
                <a:solidFill>
                  <a:schemeClr val="tx1"/>
                </a:solidFill>
                <a:effectLst/>
                <a:latin typeface="Times New Roman" panose="02020603050405020304" pitchFamily="18" charset="0"/>
                <a:ea typeface="Calibri" panose="020F0502020204030204" pitchFamily="34" charset="0"/>
              </a:rPr>
              <a:t>Vernon, R. (1966). "International Investment and International Trade in the Product Cycle." The Quarterly Journal of Economics </a:t>
            </a:r>
            <a:r>
              <a:rPr lang="en-US" sz="1200" b="1" dirty="0">
                <a:solidFill>
                  <a:schemeClr val="tx1"/>
                </a:solidFill>
                <a:effectLst/>
                <a:latin typeface="Times New Roman" panose="02020603050405020304" pitchFamily="18" charset="0"/>
                <a:ea typeface="Calibri" panose="020F0502020204030204" pitchFamily="34" charset="0"/>
              </a:rPr>
              <a:t>80</a:t>
            </a:r>
            <a:r>
              <a:rPr lang="en-US" sz="1200" dirty="0">
                <a:solidFill>
                  <a:schemeClr val="tx1"/>
                </a:solidFill>
                <a:effectLst/>
                <a:latin typeface="Times New Roman" panose="02020603050405020304" pitchFamily="18" charset="0"/>
                <a:ea typeface="Calibri" panose="020F0502020204030204" pitchFamily="34" charset="0"/>
              </a:rPr>
              <a:t>(2): 190-207.</a:t>
            </a:r>
            <a:endParaRPr lang="fr-FR" sz="1200" dirty="0">
              <a:solidFill>
                <a:schemeClr val="tx1"/>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7459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4"/>
            <a:ext cx="8809567" cy="4862944"/>
          </a:xfrm>
        </p:spPr>
        <p:txBody>
          <a:bodyPr>
            <a:noAutofit/>
          </a:bodyPr>
          <a:lstStyle/>
          <a:p>
            <a:pPr algn="just">
              <a:lnSpc>
                <a:spcPct val="150000"/>
              </a:lnSpc>
            </a:pP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Donc les investisseurs étrangers cherchent une main d’œuvre qualifiée (</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Gao, 2005)</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dépensent plus que les entreprises nationales dans la formation et la rémunération de leur personnel (</a:t>
            </a:r>
            <a:r>
              <a:rPr lang="fr-FR" sz="2000" b="1" dirty="0" err="1">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Narula</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&amp; Marin, 2003).</a:t>
            </a:r>
            <a:endPar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Les</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résultats des recherches qui ont examiné l’effet du capital humain sur l’attractivité des IDE</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ne font pourtant pas l’objet d’un consensus établi.</a:t>
            </a:r>
          </a:p>
          <a:p>
            <a:pPr lvl="1" algn="just">
              <a:lnSpc>
                <a:spcPct val="150000"/>
              </a:lnSpc>
            </a:pPr>
            <a:r>
              <a:rPr lang="fr-FR" sz="1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Des études établissent </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le rôle de ce capital dans l’afflux des IDE </a:t>
            </a:r>
            <a:r>
              <a:rPr lang="fr-FR" sz="1800" dirty="0">
                <a:effectLst/>
                <a:latin typeface="Times New Roman" panose="02020603050405020304" pitchFamily="18" charset="0"/>
                <a:ea typeface="Calibri" panose="020F0502020204030204" pitchFamily="34" charset="0"/>
                <a:cs typeface="Arial" panose="020B0604020202020204" pitchFamily="34" charset="0"/>
              </a:rPr>
              <a:t>(</a:t>
            </a:r>
            <a:r>
              <a:rPr lang="fr-FR" sz="18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Noorbakhsh</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Paloni</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et al., 2001</a:t>
            </a:r>
            <a:r>
              <a:rPr lang="fr-FR" sz="1800" dirty="0">
                <a:effectLst/>
                <a:latin typeface="Times New Roman" panose="02020603050405020304" pitchFamily="18" charset="0"/>
                <a:ea typeface="Calibri" panose="020F0502020204030204" pitchFamily="34" charset="0"/>
                <a:cs typeface="Arial" panose="020B0604020202020204" pitchFamily="34" charset="0"/>
              </a:rPr>
              <a:t>)</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a:t>
            </a:r>
          </a:p>
          <a:p>
            <a:pPr lvl="1" algn="just">
              <a:lnSpc>
                <a:spcPct val="150000"/>
              </a:lnSpc>
            </a:pP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En revanche font </a:t>
            </a:r>
            <a:r>
              <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état d’absence de sa contribution à </a:t>
            </a:r>
            <a:r>
              <a:rPr lang="fr-FR" sz="20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l’attractivité de ces investissements </a:t>
            </a:r>
            <a:r>
              <a:rPr lang="fr-FR" sz="18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a:t>
            </a:r>
            <a:r>
              <a:rPr lang="fr-FR" sz="18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Head &amp; Ries, 1996, Mina, 2007)</a:t>
            </a:r>
            <a:endParaRPr lang="fr-FR" sz="2000" b="1"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63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4"/>
            <a:ext cx="8853110" cy="4862944"/>
          </a:xfrm>
        </p:spPr>
        <p:txBody>
          <a:bodyPr>
            <a:noAutofit/>
          </a:bodyPr>
          <a:lstStyle/>
          <a:p>
            <a:pPr algn="just">
              <a:lnSpc>
                <a:spcPct val="150000"/>
              </a:lnSpc>
            </a:pPr>
            <a:r>
              <a:rPr lang="fr-FR" sz="2000" dirty="0">
                <a:effectLst/>
                <a:latin typeface="Times New Roman" panose="02020603050405020304" pitchFamily="18" charset="0"/>
                <a:ea typeface="Calibri" panose="020F0502020204030204" pitchFamily="34" charset="0"/>
                <a:cs typeface="Arial" panose="020B0604020202020204" pitchFamily="34" charset="0"/>
              </a:rPr>
              <a:t>La plupart des études où le capital humain du pays d’accueil ne favorise pas son attractivité des IDE sont menées </a:t>
            </a:r>
            <a:r>
              <a:rPr lang="fr-FR" sz="2000" b="1" dirty="0">
                <a:effectLst/>
                <a:latin typeface="Times New Roman" panose="02020603050405020304" pitchFamily="18" charset="0"/>
                <a:ea typeface="Calibri" panose="020F0502020204030204" pitchFamily="34" charset="0"/>
                <a:cs typeface="Arial" panose="020B0604020202020204" pitchFamily="34" charset="0"/>
              </a:rPr>
              <a:t>auprès des pays en développement (</a:t>
            </a:r>
            <a:r>
              <a:rPr lang="fr-FR" sz="2000" b="1" dirty="0" err="1">
                <a:effectLst/>
                <a:latin typeface="Times New Roman" panose="02020603050405020304" pitchFamily="18" charset="0"/>
                <a:ea typeface="Calibri" panose="020F0502020204030204" pitchFamily="34" charset="0"/>
                <a:cs typeface="Arial" panose="020B0604020202020204" pitchFamily="34" charset="0"/>
              </a:rPr>
              <a:t>Ascani</a:t>
            </a:r>
            <a:r>
              <a:rPr lang="fr-FR" sz="2000" b="1" dirty="0">
                <a:effectLst/>
                <a:latin typeface="Times New Roman" panose="02020603050405020304" pitchFamily="18" charset="0"/>
                <a:ea typeface="Calibri" panose="020F0502020204030204" pitchFamily="34" charset="0"/>
                <a:cs typeface="Arial" panose="020B0604020202020204" pitchFamily="34" charset="0"/>
              </a:rPr>
              <a:t>, </a:t>
            </a:r>
            <a:r>
              <a:rPr lang="fr-FR" sz="2000" b="1" dirty="0" err="1">
                <a:effectLst/>
                <a:latin typeface="Times New Roman" panose="02020603050405020304" pitchFamily="18" charset="0"/>
                <a:ea typeface="Calibri" panose="020F0502020204030204" pitchFamily="34" charset="0"/>
                <a:cs typeface="Arial" panose="020B0604020202020204" pitchFamily="34" charset="0"/>
              </a:rPr>
              <a:t>Crescenzi</a:t>
            </a:r>
            <a:r>
              <a:rPr lang="fr-FR" sz="2000" b="1" dirty="0">
                <a:effectLst/>
                <a:latin typeface="Times New Roman" panose="02020603050405020304" pitchFamily="18" charset="0"/>
                <a:ea typeface="Calibri" panose="020F0502020204030204" pitchFamily="34" charset="0"/>
                <a:cs typeface="Arial" panose="020B0604020202020204" pitchFamily="34" charset="0"/>
              </a:rPr>
              <a:t> et al., 2017)</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p>
          <a:p>
            <a:pPr algn="just">
              <a:lnSpc>
                <a:spcPct val="150000"/>
              </a:lnSpc>
            </a:pPr>
            <a:r>
              <a:rPr lang="fr-FR" sz="2000" b="1" dirty="0">
                <a:latin typeface="Times New Roman" panose="02020603050405020304" pitchFamily="18" charset="0"/>
                <a:ea typeface="Calibri" panose="020F0502020204030204" pitchFamily="34" charset="0"/>
                <a:cs typeface="Arial" panose="020B0604020202020204" pitchFamily="34" charset="0"/>
              </a:rPr>
              <a:t>C</a:t>
            </a:r>
            <a:r>
              <a:rPr lang="fr-FR" sz="2000" b="1" dirty="0">
                <a:effectLst/>
                <a:latin typeface="Times New Roman" panose="02020603050405020304" pitchFamily="18" charset="0"/>
                <a:ea typeface="Calibri" panose="020F0502020204030204" pitchFamily="34" charset="0"/>
                <a:cs typeface="Arial" panose="020B0604020202020204" pitchFamily="34" charset="0"/>
              </a:rPr>
              <a:t>e capital humain de ces pays n’aurait pas les compétences requises par les investisseurs étrangers</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r>
              <a:rPr lang="fr-FR" sz="2000" b="1" dirty="0">
                <a:effectLst/>
                <a:latin typeface="Times New Roman" panose="02020603050405020304" pitchFamily="18" charset="0"/>
                <a:ea typeface="Calibri" panose="020F0502020204030204" pitchFamily="34" charset="0"/>
                <a:cs typeface="Arial" panose="020B0604020202020204" pitchFamily="34" charset="0"/>
              </a:rPr>
              <a:t>(Mina, 2007)</a:t>
            </a:r>
            <a:r>
              <a:rPr lang="fr-FR" sz="2000" b="1" dirty="0">
                <a:latin typeface="Times New Roman" panose="02020603050405020304" pitchFamily="18" charset="0"/>
                <a:ea typeface="Calibri" panose="020F0502020204030204" pitchFamily="34" charset="0"/>
                <a:cs typeface="Arial" panose="020B0604020202020204" pitchFamily="34" charset="0"/>
              </a:rPr>
              <a:t>.</a:t>
            </a:r>
          </a:p>
          <a:p>
            <a:pPr algn="just">
              <a:lnSpc>
                <a:spcPct val="150000"/>
              </a:lnSpc>
            </a:pPr>
            <a:r>
              <a:rPr lang="fr-FR" sz="2000" dirty="0">
                <a:effectLst/>
                <a:latin typeface="Times New Roman" panose="02020603050405020304" pitchFamily="18" charset="0"/>
                <a:ea typeface="Calibri" panose="020F0502020204030204" pitchFamily="34" charset="0"/>
                <a:cs typeface="Arial" panose="020B0604020202020204" pitchFamily="34" charset="0"/>
              </a:rPr>
              <a:t>Le capital humain nécessite un </a:t>
            </a:r>
            <a:r>
              <a:rPr lang="fr-FR" sz="2000" b="1" dirty="0">
                <a:effectLst/>
                <a:latin typeface="Times New Roman" panose="02020603050405020304" pitchFamily="18" charset="0"/>
                <a:ea typeface="Calibri" panose="020F0502020204030204" pitchFamily="34" charset="0"/>
                <a:cs typeface="Arial" panose="020B0604020202020204" pitchFamily="34" charset="0"/>
              </a:rPr>
              <a:t>marché de travail qui </a:t>
            </a:r>
            <a:r>
              <a:rPr lang="fr-FR" sz="2000" dirty="0">
                <a:effectLst/>
                <a:latin typeface="Times New Roman" panose="02020603050405020304" pitchFamily="18" charset="0"/>
                <a:ea typeface="Calibri" panose="020F0502020204030204" pitchFamily="34" charset="0"/>
                <a:cs typeface="Arial" panose="020B0604020202020204" pitchFamily="34" charset="0"/>
              </a:rPr>
              <a:t>lui garantit une rémunération satisfaisante. </a:t>
            </a:r>
          </a:p>
          <a:p>
            <a:pPr algn="just">
              <a:lnSpc>
                <a:spcPct val="150000"/>
              </a:lnSpc>
            </a:pPr>
            <a:r>
              <a:rPr lang="fr-FR" sz="2000" dirty="0">
                <a:effectLst/>
                <a:latin typeface="Times New Roman" panose="02020603050405020304" pitchFamily="18" charset="0"/>
                <a:ea typeface="Calibri" panose="020F0502020204030204" pitchFamily="34" charset="0"/>
                <a:cs typeface="Arial" panose="020B0604020202020204" pitchFamily="34" charset="0"/>
              </a:rPr>
              <a:t>Plus ce marché est flexible, plus il favorisera l’attrait des IDE par le capital humain</a:t>
            </a:r>
            <a:r>
              <a:rPr lang="fr-FR" sz="1800" dirty="0">
                <a:effectLst/>
                <a:latin typeface="Times New Roman" panose="02020603050405020304" pitchFamily="18" charset="0"/>
                <a:ea typeface="Calibri" panose="020F0502020204030204" pitchFamily="34" charset="0"/>
                <a:cs typeface="Arial" panose="020B0604020202020204" pitchFamily="34" charset="0"/>
              </a:rPr>
              <a:t>. </a:t>
            </a:r>
            <a:endParaRPr lang="fr-FR" sz="2000" dirty="0">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en-US" sz="2000" dirty="0">
              <a:solidFill>
                <a:schemeClr val="accent1">
                  <a:lumMod val="50000"/>
                </a:schemeClr>
              </a:solidFill>
            </a:endParaRPr>
          </a:p>
        </p:txBody>
      </p:sp>
    </p:spTree>
    <p:extLst>
      <p:ext uri="{BB962C8B-B14F-4D97-AF65-F5344CB8AC3E}">
        <p14:creationId xmlns:p14="http://schemas.microsoft.com/office/powerpoint/2010/main" val="1000811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Problématique</a:t>
            </a:r>
            <a:r>
              <a:rPr lang="en-US" b="1" u="sng" dirty="0"/>
              <a:t>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3" y="1536124"/>
            <a:ext cx="8820453" cy="4862944"/>
          </a:xfrm>
        </p:spPr>
        <p:txBody>
          <a:bodyPr>
            <a:noAutofit/>
          </a:bodyPr>
          <a:lstStyle/>
          <a:p>
            <a:pPr marL="0" indent="0" algn="just">
              <a:lnSpc>
                <a:spcPct val="150000"/>
              </a:lnSpc>
              <a:buNone/>
            </a:pPr>
            <a:r>
              <a:rPr lang="fr-FR" sz="3000" kern="100" dirty="0">
                <a:solidFill>
                  <a:srgbClr val="FF0000"/>
                </a:solidFill>
                <a:latin typeface="Tahoma" panose="020B0604030504040204" pitchFamily="34" charset="0"/>
                <a:ea typeface="Tahoma" panose="020B0604030504040204" pitchFamily="34" charset="0"/>
                <a:cs typeface="Tahoma" panose="020B0604030504040204" pitchFamily="34" charset="0"/>
              </a:rPr>
              <a:t>Quel est donc l ’effet du capital humain sur les IDE dans les pays en développement? Et quelle est la contribution de la politique d’emploi à cet effet?</a:t>
            </a:r>
            <a:endParaRPr lang="en-US" sz="3000" dirty="0">
              <a:solidFill>
                <a:srgbClr val="FF0000"/>
              </a:solidFill>
            </a:endParaRPr>
          </a:p>
        </p:txBody>
      </p:sp>
    </p:spTree>
    <p:extLst>
      <p:ext uri="{BB962C8B-B14F-4D97-AF65-F5344CB8AC3E}">
        <p14:creationId xmlns:p14="http://schemas.microsoft.com/office/powerpoint/2010/main" val="92175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Revue de littérature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4"/>
            <a:ext cx="8831338" cy="4862944"/>
          </a:xfrm>
        </p:spPr>
        <p:txBody>
          <a:bodyPr>
            <a:noAutofit/>
          </a:bodyPr>
          <a:lstStyle/>
          <a:p>
            <a:r>
              <a:rPr lang="en-US" sz="2400" b="1" dirty="0">
                <a:solidFill>
                  <a:schemeClr val="accent1">
                    <a:lumMod val="50000"/>
                  </a:schemeClr>
                </a:solidFill>
                <a:latin typeface="Times New Roman" panose="02020603050405020304" pitchFamily="18" charset="0"/>
                <a:ea typeface="Tahoma" panose="020B0604030504040204" pitchFamily="34" charset="0"/>
                <a:cs typeface="Times New Roman" panose="02020603050405020304" pitchFamily="18" charset="0"/>
              </a:rPr>
              <a:t>CAPITAL HUMAIN</a:t>
            </a:r>
          </a:p>
          <a:p>
            <a:pPr lvl="1"/>
            <a:r>
              <a:rPr lang="en-US" sz="24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Théorie standard</a:t>
            </a:r>
          </a:p>
          <a:p>
            <a:pPr algn="just">
              <a:lnSpc>
                <a:spcPct val="115000"/>
              </a:lnSpc>
              <a:spcBef>
                <a:spcPts val="600"/>
              </a:spcBef>
              <a:spcAft>
                <a:spcPts val="600"/>
              </a:spcAft>
            </a:pP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 théorie du capital humain, initiée par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 Schultz (1961)</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développée par </a:t>
            </a:r>
            <a:r>
              <a:rPr lang="fr-FR" sz="15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t>
            </a:r>
            <a:r>
              <a:rPr lang="fr-FR" sz="15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Becker</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(1962) </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et </a:t>
            </a:r>
            <a:r>
              <a:rPr lang="fr-FR" sz="15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a:t>
            </a:r>
            <a:r>
              <a:rPr lang="fr-FR" sz="15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Mincer</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(1974</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considère que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l'investissement</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dans le capital humain  est une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source</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productivité</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permet à l'individu qui le détient d'être  mieux rémunéré.</a:t>
            </a:r>
          </a:p>
          <a:p>
            <a:pPr algn="just">
              <a:lnSpc>
                <a:spcPct val="115000"/>
              </a:lnSpc>
              <a:spcBef>
                <a:spcPts val="600"/>
              </a:spcBef>
              <a:spcAft>
                <a:spcPts val="600"/>
              </a:spcAft>
            </a:pP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Cette théorie suppose  que la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productivité</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des individus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est directement observable </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et que les employeurs peuvent connaitre  parfaitement les compétences cognitives de chaque individu dans un monde parfait où les coûts d'acquisition de l'information sont trop faibles.</a:t>
            </a:r>
          </a:p>
          <a:p>
            <a:pPr algn="just">
              <a:lnSpc>
                <a:spcPct val="115000"/>
              </a:lnSpc>
              <a:spcAft>
                <a:spcPts val="1000"/>
              </a:spcAft>
            </a:pP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Schultz</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considère l'investissement dans la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formation</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l'éducation</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comme un dispositif  qui permet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d'augmenter</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productivité</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par conséquent améliore le revenu agricole. </a:t>
            </a:r>
            <a:endParaRPr lang="fr-FR" sz="15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 sa part,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Becker</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considère que l'investissement des individus dans la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formation</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est le résultat d'un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arbitrage</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entre les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bénéfices</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attendus de la période de l'éducation et les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coûts</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qu'elle implique.</a:t>
            </a:r>
          </a:p>
          <a:p>
            <a:pPr algn="just">
              <a:lnSpc>
                <a:spcPct val="115000"/>
              </a:lnSpc>
              <a:spcAft>
                <a:spcPts val="1000"/>
              </a:spcAft>
            </a:pP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Mincer</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suppose  que l'investissement dans le capital humain  se fait à travers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l'éducation</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a:t>
            </a:r>
            <a:r>
              <a:rPr lang="fr-FR" sz="15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l'expérience</a:t>
            </a:r>
            <a:r>
              <a:rPr lang="fr-FR"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Les gens les mieux éduqués et expérimentés sont les mieux productifs et par conséquent les mieux rémunérés. </a:t>
            </a:r>
          </a:p>
          <a:p>
            <a:pPr algn="just">
              <a:lnSpc>
                <a:spcPct val="115000"/>
              </a:lnSpc>
              <a:spcBef>
                <a:spcPts val="600"/>
              </a:spcBef>
              <a:spcAft>
                <a:spcPts val="600"/>
              </a:spcAft>
            </a:pPr>
            <a:endParaRPr lang="en-US" sz="16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4567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Revue de littérature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4"/>
            <a:ext cx="8787796" cy="4862944"/>
          </a:xfrm>
        </p:spPr>
        <p:txBody>
          <a:bodyPr>
            <a:noAutofit/>
          </a:bodyPr>
          <a:lstStyle/>
          <a:p>
            <a:r>
              <a:rPr lang="en-US" sz="2400" b="1" dirty="0">
                <a:solidFill>
                  <a:schemeClr val="accent1">
                    <a:lumMod val="50000"/>
                  </a:schemeClr>
                </a:solidFill>
                <a:latin typeface="Times New Roman" panose="02020603050405020304" pitchFamily="18" charset="0"/>
                <a:ea typeface="Tahoma" panose="020B0604030504040204" pitchFamily="34" charset="0"/>
                <a:cs typeface="Times New Roman" panose="02020603050405020304" pitchFamily="18" charset="0"/>
              </a:rPr>
              <a:t>CAPITAL HUMAIN</a:t>
            </a:r>
          </a:p>
          <a:p>
            <a:pPr lvl="1"/>
            <a:r>
              <a:rPr lang="en-US" sz="24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Théorie alternative</a:t>
            </a:r>
          </a:p>
          <a:p>
            <a:pPr algn="just">
              <a:lnSpc>
                <a:spcPct val="115000"/>
              </a:lnSpc>
              <a:spcAft>
                <a:spcPts val="1000"/>
              </a:spcAft>
            </a:pP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Les auteurs de la théorie </a:t>
            </a:r>
            <a:r>
              <a:rPr lang="fr-FR" b="1" dirty="0">
                <a:solidFill>
                  <a:schemeClr val="tx1"/>
                </a:solidFill>
                <a:latin typeface="Times New Roman" panose="02020603050405020304" pitchFamily="18" charset="0"/>
                <a:ea typeface="Calibri" panose="020F0502020204030204" pitchFamily="34" charset="0"/>
                <a:cs typeface="Arial" panose="020B0604020202020204" pitchFamily="34" charset="0"/>
              </a:rPr>
              <a:t>alternative du capital humain ont </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souligné que le modèle standard a négligé les  questions  relatives à la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diffusion de l'information sur le marché du travail </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et pour cela  ils ont pris en considération cette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nature imparfaite de l'information </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liée à la productivité des individus et ont </a:t>
            </a:r>
            <a:r>
              <a:rPr lang="fr-FR"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supposé que dans ce monde imparfait, le choix d'un candidat plus productif présente un </a:t>
            </a: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risque</a:t>
            </a:r>
            <a:r>
              <a:rPr lang="fr-FR"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pour l'employeur puisque sa </a:t>
            </a:r>
            <a:r>
              <a:rPr lang="fr-FR"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productivité est difficilement observable.</a:t>
            </a:r>
            <a:r>
              <a:rPr lang="fr-FR"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fr-FR"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En effet,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Arrow</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(théorie du filtre) et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Spence</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(théorie du signal) ont étudié les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effets</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de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l'asymétrie de l'information </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sur les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comportements</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des agents économiques et ont considéré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l'éducation</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comme un mécanisme qui agit pour </a:t>
            </a:r>
            <a:r>
              <a:rPr lang="fr-FR" sz="1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sélectionner</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les individus. Donc les individus, pour révéler leurs capacités productives réelles,  vont investir dans l'éducation ce qui permet aux employés d'évaluer leur productivité. L'éducation constitue alors un moyen pour signaler leur productivité.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921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a:t>Revue de littérature </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20234" y="1536123"/>
            <a:ext cx="8907538" cy="5183653"/>
          </a:xfrm>
        </p:spPr>
        <p:txBody>
          <a:bodyPr>
            <a:noAutofit/>
          </a:bodyPr>
          <a:lstStyle/>
          <a:p>
            <a:pPr>
              <a:spcBef>
                <a:spcPts val="0"/>
              </a:spcBef>
            </a:pPr>
            <a:r>
              <a:rPr lang="en-US" sz="2400" b="1" dirty="0">
                <a:solidFill>
                  <a:schemeClr val="tx1"/>
                </a:solidFill>
              </a:rPr>
              <a:t>INSTITUTION </a:t>
            </a:r>
          </a:p>
          <a:p>
            <a:pPr>
              <a:lnSpc>
                <a:spcPct val="107000"/>
              </a:lnSpc>
              <a:spcBef>
                <a:spcPts val="0"/>
              </a:spcBef>
            </a:pP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U</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n ensemble de </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contraintes</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conçues par l’homme pour façonner les interactions humaines (</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North, 1990</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Elle permet de  </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réduire l’incertitude </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en structurant la vie quotidienne. Ils servent de guide de l'interaction humaine</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t>
            </a:r>
          </a:p>
          <a:p>
            <a:pPr marL="0" indent="0">
              <a:lnSpc>
                <a:spcPct val="107000"/>
              </a:lnSpc>
              <a:spcBef>
                <a:spcPts val="0"/>
              </a:spcBef>
              <a:buNone/>
            </a:pPr>
            <a:endPar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lnSpc>
                <a:spcPct val="107000"/>
              </a:lnSpc>
              <a:spcBef>
                <a:spcPts val="0"/>
              </a:spcBef>
              <a:spcAft>
                <a:spcPts val="800"/>
              </a:spcAft>
            </a:pP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es règles, des réglementations, des lois et des politiques qui influencent les </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incitations </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économiques et donc les incitations à investir dans la technologie, le capital physique et le capital humain (</a:t>
            </a:r>
            <a:r>
              <a:rPr lang="fr-FR" b="1" kern="100" dirty="0" err="1">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Acemoglu</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2009</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t>
            </a:r>
          </a:p>
          <a:p>
            <a:pPr algn="just">
              <a:lnSpc>
                <a:spcPct val="107000"/>
              </a:lnSpc>
              <a:spcBef>
                <a:spcPts val="0"/>
              </a:spcBef>
              <a:spcAft>
                <a:spcPts val="800"/>
              </a:spcAft>
            </a:pP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Il existe </a:t>
            </a:r>
            <a:r>
              <a:rPr lang="fr-FR" b="1"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deux</a:t>
            </a: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types d’institutions </a:t>
            </a:r>
            <a:r>
              <a:rPr lang="fr-FR" b="1" kern="1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formelles</a:t>
            </a: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(politiques, économiques et les contrats) et </a:t>
            </a:r>
            <a:r>
              <a:rPr lang="fr-FR" b="1" kern="1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informelles</a:t>
            </a:r>
            <a:r>
              <a:rPr lang="fr-FR" kern="1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(coutumes, traditions et les codes de conduite)</a:t>
            </a:r>
          </a:p>
          <a:p>
            <a:pPr algn="just">
              <a:lnSpc>
                <a:spcPct val="107000"/>
              </a:lnSpc>
              <a:spcBef>
                <a:spcPts val="0"/>
              </a:spcBef>
              <a:spcAft>
                <a:spcPts val="800"/>
              </a:spcAft>
            </a:pP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Les </a:t>
            </a:r>
            <a:r>
              <a:rPr lang="fr-FR" b="1"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caractéristiques</a:t>
            </a:r>
            <a:r>
              <a:rPr lang="fr-FR"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des institutions selon North (1990) :</a:t>
            </a:r>
          </a:p>
          <a:p>
            <a:pPr lvl="1" indent="-342900">
              <a:lnSpc>
                <a:spcPct val="107000"/>
              </a:lnSpc>
              <a:spcBef>
                <a:spcPts val="0"/>
              </a:spcBef>
              <a:buFont typeface="Calibri" panose="020F0502020204030204" pitchFamily="34" charset="0"/>
              <a:buChar char="-"/>
            </a:pPr>
            <a:r>
              <a:rPr lang="fr-FR" sz="1800"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Elles sont humainement conçues</a:t>
            </a:r>
          </a:p>
          <a:p>
            <a:pPr lvl="1" indent="-342900">
              <a:lnSpc>
                <a:spcPct val="107000"/>
              </a:lnSpc>
              <a:spcBef>
                <a:spcPts val="0"/>
              </a:spcBef>
              <a:buFont typeface="Calibri" panose="020F0502020204030204" pitchFamily="34" charset="0"/>
              <a:buChar char="-"/>
            </a:pPr>
            <a:r>
              <a:rPr lang="fr-FR" sz="1800"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Elles imposent des contraintes sur le comportement individuel.</a:t>
            </a:r>
          </a:p>
          <a:p>
            <a:pPr lvl="1" indent="-342900">
              <a:lnSpc>
                <a:spcPct val="107000"/>
              </a:lnSpc>
              <a:spcBef>
                <a:spcPts val="0"/>
              </a:spcBef>
              <a:spcAft>
                <a:spcPts val="800"/>
              </a:spcAft>
              <a:buFont typeface="Calibri" panose="020F0502020204030204" pitchFamily="34" charset="0"/>
              <a:buChar char="-"/>
            </a:pPr>
            <a:r>
              <a:rPr lang="fr-FR" sz="1800" kern="1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Les contraintes imposées par les institutions sur les individus façonnent l’interaction humain et affectent les incitations.  </a:t>
            </a:r>
          </a:p>
          <a:p>
            <a:pPr algn="just">
              <a:lnSpc>
                <a:spcPct val="107000"/>
              </a:lnSpc>
              <a:spcBef>
                <a:spcPts val="0"/>
              </a:spcBef>
              <a:spcAft>
                <a:spcPts val="800"/>
              </a:spcAft>
            </a:pPr>
            <a:endParaRPr lang="fr-FR" sz="1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en-US" sz="2400" dirty="0">
              <a:solidFill>
                <a:schemeClr val="tx1"/>
              </a:solidFill>
            </a:endParaRPr>
          </a:p>
        </p:txBody>
      </p:sp>
    </p:spTree>
    <p:extLst>
      <p:ext uri="{BB962C8B-B14F-4D97-AF65-F5344CB8AC3E}">
        <p14:creationId xmlns:p14="http://schemas.microsoft.com/office/powerpoint/2010/main" val="395492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809750" y="609600"/>
            <a:ext cx="7464252" cy="831273"/>
          </a:xfrm>
        </p:spPr>
        <p:txBody>
          <a:bodyPr/>
          <a:lstStyle/>
          <a:p>
            <a:r>
              <a:rPr lang="en-US" b="1" u="sng" dirty="0" err="1"/>
              <a:t>Méthode</a:t>
            </a:r>
            <a:endParaRPr lang="en-US" b="1"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09349" y="1536123"/>
            <a:ext cx="8776910" cy="5222485"/>
          </a:xfrm>
        </p:spPr>
        <p:txBody>
          <a:bodyPr>
            <a:noAutofit/>
          </a:bodyPr>
          <a:lstStyle/>
          <a:p>
            <a:pPr>
              <a:spcBef>
                <a:spcPts val="0"/>
              </a:spcBef>
            </a:pPr>
            <a:r>
              <a:rPr lang="en-US" sz="2800" b="1" dirty="0" err="1">
                <a:solidFill>
                  <a:schemeClr val="accent1">
                    <a:lumMod val="50000"/>
                  </a:schemeClr>
                </a:solidFill>
              </a:rPr>
              <a:t>Méthodologie</a:t>
            </a:r>
            <a:r>
              <a:rPr lang="en-US" sz="2800" b="1" dirty="0">
                <a:solidFill>
                  <a:schemeClr val="accent1">
                    <a:lumMod val="50000"/>
                  </a:schemeClr>
                </a:solidFill>
              </a:rPr>
              <a:t>:</a:t>
            </a:r>
            <a:endParaRPr lang="en-US" sz="2800" b="1" dirty="0">
              <a:solidFill>
                <a:srgbClr val="FF0000"/>
              </a:solidFill>
            </a:endParaRPr>
          </a:p>
          <a:p>
            <a:pPr algn="just">
              <a:spcAft>
                <a:spcPts val="0"/>
              </a:spcAft>
            </a:pPr>
            <a:r>
              <a:rPr lang="fr-FR" sz="2400" dirty="0">
                <a:solidFill>
                  <a:schemeClr val="tx1">
                    <a:lumMod val="95000"/>
                    <a:lumOff val="5000"/>
                  </a:schemeClr>
                </a:solidFill>
                <a:effectLst/>
                <a:latin typeface="Times New Roman" panose="02020603050405020304" pitchFamily="18" charset="0"/>
                <a:ea typeface="Times New Roman" panose="02020603050405020304" pitchFamily="18" charset="0"/>
              </a:rPr>
              <a:t>Ce travail adoptera une </a:t>
            </a:r>
            <a:r>
              <a:rPr lang="fr-FR" sz="2400" b="1" dirty="0">
                <a:solidFill>
                  <a:schemeClr val="tx1">
                    <a:lumMod val="95000"/>
                    <a:lumOff val="5000"/>
                  </a:schemeClr>
                </a:solidFill>
                <a:effectLst/>
                <a:latin typeface="Times New Roman" panose="02020603050405020304" pitchFamily="18" charset="0"/>
                <a:ea typeface="Times New Roman" panose="02020603050405020304" pitchFamily="18" charset="0"/>
              </a:rPr>
              <a:t>approche hypothético-déductive</a:t>
            </a:r>
            <a:endParaRPr lang="fr-FR" sz="2400" dirty="0">
              <a:solidFill>
                <a:schemeClr val="tx1">
                  <a:lumMod val="95000"/>
                  <a:lumOff val="5000"/>
                </a:schemeClr>
              </a:solidFill>
              <a:effectLst/>
              <a:latin typeface="Times New Roman" panose="02020603050405020304" pitchFamily="18" charset="0"/>
              <a:ea typeface="Times New Roman" panose="02020603050405020304" pitchFamily="18" charset="0"/>
            </a:endParaRPr>
          </a:p>
          <a:p>
            <a:pPr algn="just"/>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A partir d’un cadre de référence composé des théories et modèles suivants : </a:t>
            </a:r>
            <a:r>
              <a:rPr lang="fr-FR" sz="2400" b="1" dirty="0">
                <a:solidFill>
                  <a:srgbClr val="FF0000"/>
                </a:solidFill>
                <a:latin typeface="Times New Roman" panose="02020603050405020304" pitchFamily="18" charset="0"/>
                <a:ea typeface="Times New Roman" panose="02020603050405020304" pitchFamily="18" charset="0"/>
              </a:rPr>
              <a:t>Approches du capital humain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Schultz. Becker, Mincer, Arrow, Spence,..</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 </a:t>
            </a:r>
            <a:r>
              <a:rPr lang="fr-FR" sz="2400" b="1" dirty="0">
                <a:solidFill>
                  <a:srgbClr val="FF0000"/>
                </a:solidFill>
                <a:latin typeface="Times New Roman" panose="02020603050405020304" pitchFamily="18" charset="0"/>
                <a:ea typeface="Times New Roman" panose="02020603050405020304" pitchFamily="18" charset="0"/>
              </a:rPr>
              <a:t>modèle théorique du cycle de vie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Vernon</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 la </a:t>
            </a:r>
            <a:r>
              <a:rPr lang="fr-FR" sz="2400" b="1" dirty="0">
                <a:solidFill>
                  <a:srgbClr val="FF0000"/>
                </a:solidFill>
                <a:latin typeface="Times New Roman" panose="02020603050405020304" pitchFamily="18" charset="0"/>
                <a:ea typeface="Times New Roman" panose="02020603050405020304" pitchFamily="18" charset="0"/>
              </a:rPr>
              <a:t>théorie éclectique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de </a:t>
            </a:r>
            <a:r>
              <a:rPr lang="fr-FR" sz="2400" b="1" dirty="0" err="1">
                <a:solidFill>
                  <a:schemeClr val="tx1">
                    <a:lumMod val="95000"/>
                    <a:lumOff val="5000"/>
                  </a:schemeClr>
                </a:solidFill>
                <a:latin typeface="Times New Roman" panose="02020603050405020304" pitchFamily="18" charset="0"/>
                <a:ea typeface="Times New Roman" panose="02020603050405020304" pitchFamily="18" charset="0"/>
              </a:rPr>
              <a:t>Dunning</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 la </a:t>
            </a:r>
            <a:r>
              <a:rPr lang="fr-FR" sz="2400" b="1" dirty="0">
                <a:solidFill>
                  <a:srgbClr val="FF0000"/>
                </a:solidFill>
                <a:latin typeface="Times New Roman" panose="02020603050405020304" pitchFamily="18" charset="0"/>
                <a:ea typeface="Times New Roman" panose="02020603050405020304" pitchFamily="18" charset="0"/>
              </a:rPr>
              <a:t>nouvelle économique géographique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et les </a:t>
            </a:r>
            <a:r>
              <a:rPr lang="fr-FR" sz="2400" b="1" dirty="0">
                <a:solidFill>
                  <a:srgbClr val="FF0000"/>
                </a:solidFill>
                <a:latin typeface="Times New Roman" panose="02020603050405020304" pitchFamily="18" charset="0"/>
                <a:ea typeface="Times New Roman" panose="02020603050405020304" pitchFamily="18" charset="0"/>
              </a:rPr>
              <a:t>approches institutionnelles </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(North et </a:t>
            </a:r>
            <a:r>
              <a:rPr lang="fr-FR" sz="2400" b="1" dirty="0" err="1">
                <a:solidFill>
                  <a:schemeClr val="tx1">
                    <a:lumMod val="95000"/>
                    <a:lumOff val="5000"/>
                  </a:schemeClr>
                </a:solidFill>
                <a:latin typeface="Times New Roman" panose="02020603050405020304" pitchFamily="18" charset="0"/>
                <a:ea typeface="Times New Roman" panose="02020603050405020304" pitchFamily="18" charset="0"/>
              </a:rPr>
              <a:t>Acemoglu</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nous</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avons déduit</a:t>
            </a:r>
            <a:r>
              <a:rPr lang="fr-FR" sz="2400" b="1" dirty="0">
                <a:solidFill>
                  <a:schemeClr val="tx1">
                    <a:lumMod val="95000"/>
                    <a:lumOff val="5000"/>
                  </a:schemeClr>
                </a:solidFill>
                <a:latin typeface="Times New Roman" panose="02020603050405020304" pitchFamily="18" charset="0"/>
                <a:ea typeface="Times New Roman" panose="02020603050405020304" pitchFamily="18" charset="0"/>
              </a:rPr>
              <a:t> </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l</a:t>
            </a:r>
            <a:r>
              <a:rPr lang="fr-FR" sz="2400" dirty="0">
                <a:solidFill>
                  <a:schemeClr val="tx1">
                    <a:lumMod val="95000"/>
                    <a:lumOff val="5000"/>
                  </a:schemeClr>
                </a:solidFill>
                <a:latin typeface="Times New Roman" panose="02020603050405020304" pitchFamily="18" charset="0"/>
              </a:rPr>
              <a:t>es</a:t>
            </a:r>
            <a:r>
              <a:rPr lang="fr-FR" sz="2400" dirty="0">
                <a:solidFill>
                  <a:schemeClr val="tx1">
                    <a:lumMod val="95000"/>
                    <a:lumOff val="5000"/>
                  </a:schemeClr>
                </a:solidFill>
                <a:latin typeface="Times New Roman" panose="02020603050405020304" pitchFamily="18" charset="0"/>
                <a:ea typeface="Times New Roman" panose="02020603050405020304" pitchFamily="18" charset="0"/>
              </a:rPr>
              <a:t> hypothèses suivantes:</a:t>
            </a:r>
          </a:p>
          <a:p>
            <a:pPr lvl="1" algn="just">
              <a:spcBef>
                <a:spcPts val="0"/>
              </a:spcBef>
            </a:pPr>
            <a:endParaRPr lang="fr-FR" sz="2000" dirty="0">
              <a:effectLst/>
              <a:latin typeface="Times New Roman" panose="02020603050405020304" pitchFamily="18" charset="0"/>
              <a:ea typeface="Calibri" panose="020F0502020204030204" pitchFamily="34" charset="0"/>
              <a:cs typeface="Arial" panose="020B0604020202020204" pitchFamily="34" charset="0"/>
            </a:endParaRPr>
          </a:p>
          <a:p>
            <a:pPr algn="just">
              <a:spcBef>
                <a:spcPts val="0"/>
              </a:spcBef>
            </a:pPr>
            <a:endParaRPr lang="fr-FR" sz="2200" dirty="0">
              <a:solidFill>
                <a:schemeClr val="tx1">
                  <a:lumMod val="95000"/>
                  <a:lumOff val="5000"/>
                </a:schemeClr>
              </a:solidFill>
              <a:effectLst/>
              <a:latin typeface="Times New Roman" panose="02020603050405020304" pitchFamily="18" charset="0"/>
              <a:ea typeface="Times New Roman" panose="02020603050405020304" pitchFamily="18" charset="0"/>
            </a:endParaRPr>
          </a:p>
          <a:p>
            <a:pPr marL="457200" lvl="1" indent="0">
              <a:spcBef>
                <a:spcPts val="0"/>
              </a:spcBef>
              <a:buNone/>
            </a:pPr>
            <a:r>
              <a:rPr lang="fr-FR" sz="2000" dirty="0">
                <a:effectLst/>
                <a:latin typeface="Times New Roman" panose="02020603050405020304" pitchFamily="18" charset="0"/>
                <a:ea typeface="Calibri" panose="020F0502020204030204" pitchFamily="34" charset="0"/>
                <a:cs typeface="Arial" panose="020B0604020202020204" pitchFamily="34" charset="0"/>
              </a:rPr>
              <a:t> </a:t>
            </a:r>
          </a:p>
          <a:p>
            <a:pPr marL="0" indent="0">
              <a:spcBef>
                <a:spcPts val="0"/>
              </a:spcBef>
              <a:buNone/>
            </a:pPr>
            <a:endParaRPr lang="en-US" sz="3200" dirty="0"/>
          </a:p>
        </p:txBody>
      </p:sp>
    </p:spTree>
    <p:extLst>
      <p:ext uri="{BB962C8B-B14F-4D97-AF65-F5344CB8AC3E}">
        <p14:creationId xmlns:p14="http://schemas.microsoft.com/office/powerpoint/2010/main" val="19367426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215</TotalTime>
  <Words>2733</Words>
  <Application>Microsoft Office PowerPoint</Application>
  <PresentationFormat>Widescreen</PresentationFormat>
  <Paragraphs>277</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Tahoma</vt:lpstr>
      <vt:lpstr>Times New Roman</vt:lpstr>
      <vt:lpstr>Times-Bold</vt:lpstr>
      <vt:lpstr>Trebuchet MS</vt:lpstr>
      <vt:lpstr>Wingdings 3</vt:lpstr>
      <vt:lpstr>Facet</vt:lpstr>
      <vt:lpstr>Capital humain, politique d’emploi et attractivité des investissements directs étrangers : cas des pays en développement</vt:lpstr>
      <vt:lpstr>Introduction</vt:lpstr>
      <vt:lpstr>Introduction</vt:lpstr>
      <vt:lpstr>Introduction</vt:lpstr>
      <vt:lpstr>Problématique </vt:lpstr>
      <vt:lpstr>Revue de littérature </vt:lpstr>
      <vt:lpstr>Revue de littérature </vt:lpstr>
      <vt:lpstr>Revue de littérature </vt:lpstr>
      <vt:lpstr>Méthode</vt:lpstr>
      <vt:lpstr>Méthode</vt:lpstr>
      <vt:lpstr>Méthode</vt:lpstr>
      <vt:lpstr>Méthode</vt:lpstr>
      <vt:lpstr>Méthode</vt:lpstr>
      <vt:lpstr>Résultats et discussion </vt:lpstr>
      <vt:lpstr>Résultats et discussion </vt:lpstr>
      <vt:lpstr>Résultats et discussion </vt:lpstr>
      <vt:lpstr>Résultats et discussion </vt:lpstr>
      <vt:lpstr>Résultats et discussion </vt:lpstr>
      <vt:lpstr>Conclusion  </vt:lpstr>
      <vt:lpstr>Références bibliographiques</vt:lpstr>
      <vt:lpstr>Références bibliographiques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35</cp:revision>
  <dcterms:created xsi:type="dcterms:W3CDTF">2020-02-19T16:22:48Z</dcterms:created>
  <dcterms:modified xsi:type="dcterms:W3CDTF">2023-05-01T14:59:32Z</dcterms:modified>
</cp:coreProperties>
</file>