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81" r:id="rId4"/>
    <p:sldId id="283" r:id="rId5"/>
    <p:sldId id="282" r:id="rId6"/>
    <p:sldId id="275" r:id="rId7"/>
    <p:sldId id="280" r:id="rId8"/>
    <p:sldId id="276" r:id="rId9"/>
    <p:sldId id="277" r:id="rId10"/>
    <p:sldId id="278" r:id="rId11"/>
    <p:sldId id="279" r:id="rId12"/>
    <p:sldId id="273"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486113"/>
    <a:srgbClr val="FFC000"/>
    <a:srgbClr val="052C34"/>
    <a:srgbClr val="0844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94299" autoAdjust="0"/>
  </p:normalViewPr>
  <p:slideViewPr>
    <p:cSldViewPr snapToGrid="0">
      <p:cViewPr varScale="1">
        <p:scale>
          <a:sx n="75" d="100"/>
          <a:sy n="75" d="100"/>
        </p:scale>
        <p:origin x="898"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B583D7-BDD9-4366-B8D5-FB59E2CAAF52}"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514D577D-32ED-4C7A-B8A2-CCCAFA9409F2}">
      <dgm:prSet/>
      <dgm:spPr/>
      <dgm:t>
        <a:bodyPr/>
        <a:lstStyle/>
        <a:p>
          <a:r>
            <a:rPr lang="fr-FR" b="1"/>
            <a:t>Introduction</a:t>
          </a:r>
          <a:endParaRPr lang="en-US"/>
        </a:p>
      </dgm:t>
    </dgm:pt>
    <dgm:pt modelId="{F9256A5B-37A9-460F-B68D-5DCB6F9FFA0C}" type="parTrans" cxnId="{26D57672-9B23-4188-91A9-39B0E6415E0D}">
      <dgm:prSet/>
      <dgm:spPr/>
      <dgm:t>
        <a:bodyPr/>
        <a:lstStyle/>
        <a:p>
          <a:endParaRPr lang="en-US"/>
        </a:p>
      </dgm:t>
    </dgm:pt>
    <dgm:pt modelId="{418E8841-90B9-42EA-89FF-CFE22727EFA3}" type="sibTrans" cxnId="{26D57672-9B23-4188-91A9-39B0E6415E0D}">
      <dgm:prSet/>
      <dgm:spPr/>
      <dgm:t>
        <a:bodyPr/>
        <a:lstStyle/>
        <a:p>
          <a:endParaRPr lang="en-US"/>
        </a:p>
      </dgm:t>
    </dgm:pt>
    <dgm:pt modelId="{C43D7BEB-1BE1-4434-BC5A-3FFCD50CCF69}">
      <dgm:prSet/>
      <dgm:spPr/>
      <dgm:t>
        <a:bodyPr/>
        <a:lstStyle/>
        <a:p>
          <a:r>
            <a:rPr lang="fr-FR" b="1"/>
            <a:t>Mobilisation des ressources locales</a:t>
          </a:r>
          <a:endParaRPr lang="en-US"/>
        </a:p>
      </dgm:t>
    </dgm:pt>
    <dgm:pt modelId="{D42E8D5B-C69C-4A93-839B-74C474D7F471}" type="parTrans" cxnId="{97498441-8770-4B03-BFE7-82BE56ABC420}">
      <dgm:prSet/>
      <dgm:spPr/>
      <dgm:t>
        <a:bodyPr/>
        <a:lstStyle/>
        <a:p>
          <a:endParaRPr lang="en-US"/>
        </a:p>
      </dgm:t>
    </dgm:pt>
    <dgm:pt modelId="{CE4997BF-5D3D-411D-9E8A-48D37609FD59}" type="sibTrans" cxnId="{97498441-8770-4B03-BFE7-82BE56ABC420}">
      <dgm:prSet/>
      <dgm:spPr/>
      <dgm:t>
        <a:bodyPr/>
        <a:lstStyle/>
        <a:p>
          <a:endParaRPr lang="en-US"/>
        </a:p>
      </dgm:t>
    </dgm:pt>
    <dgm:pt modelId="{415F4527-23E0-480F-BD81-5A072A9F20D3}">
      <dgm:prSet/>
      <dgm:spPr/>
      <dgm:t>
        <a:bodyPr/>
        <a:lstStyle/>
        <a:p>
          <a:r>
            <a:rPr lang="fr-FR" b="1"/>
            <a:t>Implication de tous les acteurs</a:t>
          </a:r>
          <a:endParaRPr lang="en-US"/>
        </a:p>
      </dgm:t>
    </dgm:pt>
    <dgm:pt modelId="{8AF1B803-F266-4B42-B5E4-286383772357}" type="parTrans" cxnId="{26261363-CBBD-4157-B307-666AC1719A58}">
      <dgm:prSet/>
      <dgm:spPr/>
      <dgm:t>
        <a:bodyPr/>
        <a:lstStyle/>
        <a:p>
          <a:endParaRPr lang="en-US"/>
        </a:p>
      </dgm:t>
    </dgm:pt>
    <dgm:pt modelId="{EF4379E8-CBFD-4C3A-8000-FF13A82A4DB4}" type="sibTrans" cxnId="{26261363-CBBD-4157-B307-666AC1719A58}">
      <dgm:prSet/>
      <dgm:spPr/>
      <dgm:t>
        <a:bodyPr/>
        <a:lstStyle/>
        <a:p>
          <a:endParaRPr lang="en-US"/>
        </a:p>
      </dgm:t>
    </dgm:pt>
    <dgm:pt modelId="{144D0F17-EC6E-4A7E-B68E-44B580E1ED9B}">
      <dgm:prSet/>
      <dgm:spPr/>
      <dgm:t>
        <a:bodyPr/>
        <a:lstStyle/>
        <a:p>
          <a:r>
            <a:rPr lang="fr-FR" b="1"/>
            <a:t>Appropriation locale </a:t>
          </a:r>
          <a:endParaRPr lang="en-US"/>
        </a:p>
      </dgm:t>
    </dgm:pt>
    <dgm:pt modelId="{964E7116-B617-4C80-8B94-5554DA0BF037}" type="parTrans" cxnId="{DA76E249-8754-4EE5-812D-41532986997B}">
      <dgm:prSet/>
      <dgm:spPr/>
      <dgm:t>
        <a:bodyPr/>
        <a:lstStyle/>
        <a:p>
          <a:endParaRPr lang="en-US"/>
        </a:p>
      </dgm:t>
    </dgm:pt>
    <dgm:pt modelId="{FA948D79-996A-4197-BA55-A4C8AEB49411}" type="sibTrans" cxnId="{DA76E249-8754-4EE5-812D-41532986997B}">
      <dgm:prSet/>
      <dgm:spPr/>
      <dgm:t>
        <a:bodyPr/>
        <a:lstStyle/>
        <a:p>
          <a:endParaRPr lang="en-US"/>
        </a:p>
      </dgm:t>
    </dgm:pt>
    <dgm:pt modelId="{C6844230-E812-426A-BA38-C44848E0E319}">
      <dgm:prSet/>
      <dgm:spPr/>
      <dgm:t>
        <a:bodyPr/>
        <a:lstStyle/>
        <a:p>
          <a:r>
            <a:rPr lang="fr-FR" b="1"/>
            <a:t>Sensibilisation &amp; Education </a:t>
          </a:r>
          <a:endParaRPr lang="en-US"/>
        </a:p>
      </dgm:t>
    </dgm:pt>
    <dgm:pt modelId="{F1C9D365-3DC7-4A1A-BCC3-893943E5BDC8}" type="parTrans" cxnId="{E2CD4C00-6372-4772-8271-2327A6E2925D}">
      <dgm:prSet/>
      <dgm:spPr/>
      <dgm:t>
        <a:bodyPr/>
        <a:lstStyle/>
        <a:p>
          <a:endParaRPr lang="en-US"/>
        </a:p>
      </dgm:t>
    </dgm:pt>
    <dgm:pt modelId="{F7B86796-1E84-4B68-87EB-1F18215DA350}" type="sibTrans" cxnId="{E2CD4C00-6372-4772-8271-2327A6E2925D}">
      <dgm:prSet/>
      <dgm:spPr/>
      <dgm:t>
        <a:bodyPr/>
        <a:lstStyle/>
        <a:p>
          <a:endParaRPr lang="en-US"/>
        </a:p>
      </dgm:t>
    </dgm:pt>
    <dgm:pt modelId="{66C4EE19-07CF-4D1A-871E-63D994FD719D}">
      <dgm:prSet/>
      <dgm:spPr/>
      <dgm:t>
        <a:bodyPr/>
        <a:lstStyle/>
        <a:p>
          <a:r>
            <a:rPr lang="fr-FR" b="1"/>
            <a:t>Conclusion</a:t>
          </a:r>
          <a:endParaRPr lang="en-US"/>
        </a:p>
      </dgm:t>
    </dgm:pt>
    <dgm:pt modelId="{D1A4FA69-9986-49FC-8DCE-4B2F29B4FB36}" type="parTrans" cxnId="{A1B607BC-B240-4601-9362-E65ADD9C3392}">
      <dgm:prSet/>
      <dgm:spPr/>
      <dgm:t>
        <a:bodyPr/>
        <a:lstStyle/>
        <a:p>
          <a:endParaRPr lang="en-US"/>
        </a:p>
      </dgm:t>
    </dgm:pt>
    <dgm:pt modelId="{DDE8B2BF-0CB1-41FB-8123-915524FC29DF}" type="sibTrans" cxnId="{A1B607BC-B240-4601-9362-E65ADD9C3392}">
      <dgm:prSet/>
      <dgm:spPr/>
      <dgm:t>
        <a:bodyPr/>
        <a:lstStyle/>
        <a:p>
          <a:endParaRPr lang="en-US"/>
        </a:p>
      </dgm:t>
    </dgm:pt>
    <dgm:pt modelId="{5350FEB0-E491-B947-8D82-9FEEB953AE7F}" type="pres">
      <dgm:prSet presAssocID="{ADB583D7-BDD9-4366-B8D5-FB59E2CAAF52}" presName="diagram" presStyleCnt="0">
        <dgm:presLayoutVars>
          <dgm:dir/>
          <dgm:resizeHandles val="exact"/>
        </dgm:presLayoutVars>
      </dgm:prSet>
      <dgm:spPr/>
    </dgm:pt>
    <dgm:pt modelId="{E1C709E9-E9C7-E645-BE2F-960F9FE7F87C}" type="pres">
      <dgm:prSet presAssocID="{514D577D-32ED-4C7A-B8A2-CCCAFA9409F2}" presName="node" presStyleLbl="node1" presStyleIdx="0" presStyleCnt="6">
        <dgm:presLayoutVars>
          <dgm:bulletEnabled val="1"/>
        </dgm:presLayoutVars>
      </dgm:prSet>
      <dgm:spPr/>
    </dgm:pt>
    <dgm:pt modelId="{B1F3B247-ED47-B345-A6AC-060FD68450D2}" type="pres">
      <dgm:prSet presAssocID="{418E8841-90B9-42EA-89FF-CFE22727EFA3}" presName="sibTrans" presStyleCnt="0"/>
      <dgm:spPr/>
    </dgm:pt>
    <dgm:pt modelId="{9BD00BC9-BACE-6B4F-A60C-F2E7777CA178}" type="pres">
      <dgm:prSet presAssocID="{C43D7BEB-1BE1-4434-BC5A-3FFCD50CCF69}" presName="node" presStyleLbl="node1" presStyleIdx="1" presStyleCnt="6">
        <dgm:presLayoutVars>
          <dgm:bulletEnabled val="1"/>
        </dgm:presLayoutVars>
      </dgm:prSet>
      <dgm:spPr/>
    </dgm:pt>
    <dgm:pt modelId="{E14057A9-613B-C343-ABC4-FF10E6F355FA}" type="pres">
      <dgm:prSet presAssocID="{CE4997BF-5D3D-411D-9E8A-48D37609FD59}" presName="sibTrans" presStyleCnt="0"/>
      <dgm:spPr/>
    </dgm:pt>
    <dgm:pt modelId="{BB9FE1E9-11A4-C944-901F-D758BC6834A1}" type="pres">
      <dgm:prSet presAssocID="{415F4527-23E0-480F-BD81-5A072A9F20D3}" presName="node" presStyleLbl="node1" presStyleIdx="2" presStyleCnt="6">
        <dgm:presLayoutVars>
          <dgm:bulletEnabled val="1"/>
        </dgm:presLayoutVars>
      </dgm:prSet>
      <dgm:spPr/>
    </dgm:pt>
    <dgm:pt modelId="{9EE84F25-A5AE-6B40-B239-13326725A986}" type="pres">
      <dgm:prSet presAssocID="{EF4379E8-CBFD-4C3A-8000-FF13A82A4DB4}" presName="sibTrans" presStyleCnt="0"/>
      <dgm:spPr/>
    </dgm:pt>
    <dgm:pt modelId="{BE485804-C993-6E4B-93EA-91EAFF532669}" type="pres">
      <dgm:prSet presAssocID="{144D0F17-EC6E-4A7E-B68E-44B580E1ED9B}" presName="node" presStyleLbl="node1" presStyleIdx="3" presStyleCnt="6">
        <dgm:presLayoutVars>
          <dgm:bulletEnabled val="1"/>
        </dgm:presLayoutVars>
      </dgm:prSet>
      <dgm:spPr/>
    </dgm:pt>
    <dgm:pt modelId="{984E0EA2-B581-1146-9F2A-8B9CA72586C8}" type="pres">
      <dgm:prSet presAssocID="{FA948D79-996A-4197-BA55-A4C8AEB49411}" presName="sibTrans" presStyleCnt="0"/>
      <dgm:spPr/>
    </dgm:pt>
    <dgm:pt modelId="{1BB81E50-1CFB-5845-9BB5-3859B9DD7702}" type="pres">
      <dgm:prSet presAssocID="{C6844230-E812-426A-BA38-C44848E0E319}" presName="node" presStyleLbl="node1" presStyleIdx="4" presStyleCnt="6">
        <dgm:presLayoutVars>
          <dgm:bulletEnabled val="1"/>
        </dgm:presLayoutVars>
      </dgm:prSet>
      <dgm:spPr/>
    </dgm:pt>
    <dgm:pt modelId="{F2AFD3AE-A85F-194C-873D-8000F1343A9F}" type="pres">
      <dgm:prSet presAssocID="{F7B86796-1E84-4B68-87EB-1F18215DA350}" presName="sibTrans" presStyleCnt="0"/>
      <dgm:spPr/>
    </dgm:pt>
    <dgm:pt modelId="{9D52AABC-32CA-E34F-89CA-BD758F27DE7B}" type="pres">
      <dgm:prSet presAssocID="{66C4EE19-07CF-4D1A-871E-63D994FD719D}" presName="node" presStyleLbl="node1" presStyleIdx="5" presStyleCnt="6">
        <dgm:presLayoutVars>
          <dgm:bulletEnabled val="1"/>
        </dgm:presLayoutVars>
      </dgm:prSet>
      <dgm:spPr/>
    </dgm:pt>
  </dgm:ptLst>
  <dgm:cxnLst>
    <dgm:cxn modelId="{E2CD4C00-6372-4772-8271-2327A6E2925D}" srcId="{ADB583D7-BDD9-4366-B8D5-FB59E2CAAF52}" destId="{C6844230-E812-426A-BA38-C44848E0E319}" srcOrd="4" destOrd="0" parTransId="{F1C9D365-3DC7-4A1A-BCC3-893943E5BDC8}" sibTransId="{F7B86796-1E84-4B68-87EB-1F18215DA350}"/>
    <dgm:cxn modelId="{B0C08840-4596-0344-AEF5-92FCDA041CD7}" type="presOf" srcId="{C43D7BEB-1BE1-4434-BC5A-3FFCD50CCF69}" destId="{9BD00BC9-BACE-6B4F-A60C-F2E7777CA178}" srcOrd="0" destOrd="0" presId="urn:microsoft.com/office/officeart/2005/8/layout/default"/>
    <dgm:cxn modelId="{97498441-8770-4B03-BFE7-82BE56ABC420}" srcId="{ADB583D7-BDD9-4366-B8D5-FB59E2CAAF52}" destId="{C43D7BEB-1BE1-4434-BC5A-3FFCD50CCF69}" srcOrd="1" destOrd="0" parTransId="{D42E8D5B-C69C-4A93-839B-74C474D7F471}" sibTransId="{CE4997BF-5D3D-411D-9E8A-48D37609FD59}"/>
    <dgm:cxn modelId="{26261363-CBBD-4157-B307-666AC1719A58}" srcId="{ADB583D7-BDD9-4366-B8D5-FB59E2CAAF52}" destId="{415F4527-23E0-480F-BD81-5A072A9F20D3}" srcOrd="2" destOrd="0" parTransId="{8AF1B803-F266-4B42-B5E4-286383772357}" sibTransId="{EF4379E8-CBFD-4C3A-8000-FF13A82A4DB4}"/>
    <dgm:cxn modelId="{DA76E249-8754-4EE5-812D-41532986997B}" srcId="{ADB583D7-BDD9-4366-B8D5-FB59E2CAAF52}" destId="{144D0F17-EC6E-4A7E-B68E-44B580E1ED9B}" srcOrd="3" destOrd="0" parTransId="{964E7116-B617-4C80-8B94-5554DA0BF037}" sibTransId="{FA948D79-996A-4197-BA55-A4C8AEB49411}"/>
    <dgm:cxn modelId="{DC75F371-7235-3746-AB73-84BF79C2BE5E}" type="presOf" srcId="{144D0F17-EC6E-4A7E-B68E-44B580E1ED9B}" destId="{BE485804-C993-6E4B-93EA-91EAFF532669}" srcOrd="0" destOrd="0" presId="urn:microsoft.com/office/officeart/2005/8/layout/default"/>
    <dgm:cxn modelId="{26D57672-9B23-4188-91A9-39B0E6415E0D}" srcId="{ADB583D7-BDD9-4366-B8D5-FB59E2CAAF52}" destId="{514D577D-32ED-4C7A-B8A2-CCCAFA9409F2}" srcOrd="0" destOrd="0" parTransId="{F9256A5B-37A9-460F-B68D-5DCB6F9FFA0C}" sibTransId="{418E8841-90B9-42EA-89FF-CFE22727EFA3}"/>
    <dgm:cxn modelId="{037BFC87-5EB0-8941-B7C8-FC84DEC416AF}" type="presOf" srcId="{66C4EE19-07CF-4D1A-871E-63D994FD719D}" destId="{9D52AABC-32CA-E34F-89CA-BD758F27DE7B}" srcOrd="0" destOrd="0" presId="urn:microsoft.com/office/officeart/2005/8/layout/default"/>
    <dgm:cxn modelId="{CAB065A2-3EF0-6D41-A703-4565D0C419E1}" type="presOf" srcId="{415F4527-23E0-480F-BD81-5A072A9F20D3}" destId="{BB9FE1E9-11A4-C944-901F-D758BC6834A1}" srcOrd="0" destOrd="0" presId="urn:microsoft.com/office/officeart/2005/8/layout/default"/>
    <dgm:cxn modelId="{A1B607BC-B240-4601-9362-E65ADD9C3392}" srcId="{ADB583D7-BDD9-4366-B8D5-FB59E2CAAF52}" destId="{66C4EE19-07CF-4D1A-871E-63D994FD719D}" srcOrd="5" destOrd="0" parTransId="{D1A4FA69-9986-49FC-8DCE-4B2F29B4FB36}" sibTransId="{DDE8B2BF-0CB1-41FB-8123-915524FC29DF}"/>
    <dgm:cxn modelId="{6C3C1BC5-7314-054D-8809-DC3DD90FEB56}" type="presOf" srcId="{ADB583D7-BDD9-4366-B8D5-FB59E2CAAF52}" destId="{5350FEB0-E491-B947-8D82-9FEEB953AE7F}" srcOrd="0" destOrd="0" presId="urn:microsoft.com/office/officeart/2005/8/layout/default"/>
    <dgm:cxn modelId="{53DB08C7-9FEC-D943-8B44-6610AC8A5176}" type="presOf" srcId="{C6844230-E812-426A-BA38-C44848E0E319}" destId="{1BB81E50-1CFB-5845-9BB5-3859B9DD7702}" srcOrd="0" destOrd="0" presId="urn:microsoft.com/office/officeart/2005/8/layout/default"/>
    <dgm:cxn modelId="{A33D4FE9-4144-0B47-9E07-4852C4708DEE}" type="presOf" srcId="{514D577D-32ED-4C7A-B8A2-CCCAFA9409F2}" destId="{E1C709E9-E9C7-E645-BE2F-960F9FE7F87C}" srcOrd="0" destOrd="0" presId="urn:microsoft.com/office/officeart/2005/8/layout/default"/>
    <dgm:cxn modelId="{A95A13C6-55C9-8842-9EC6-232939EB9BD4}" type="presParOf" srcId="{5350FEB0-E491-B947-8D82-9FEEB953AE7F}" destId="{E1C709E9-E9C7-E645-BE2F-960F9FE7F87C}" srcOrd="0" destOrd="0" presId="urn:microsoft.com/office/officeart/2005/8/layout/default"/>
    <dgm:cxn modelId="{A00C5D6F-B90D-BE44-9376-E0FF8EF525A0}" type="presParOf" srcId="{5350FEB0-E491-B947-8D82-9FEEB953AE7F}" destId="{B1F3B247-ED47-B345-A6AC-060FD68450D2}" srcOrd="1" destOrd="0" presId="urn:microsoft.com/office/officeart/2005/8/layout/default"/>
    <dgm:cxn modelId="{90F3DAF7-2116-F94D-9AB7-E87577164F28}" type="presParOf" srcId="{5350FEB0-E491-B947-8D82-9FEEB953AE7F}" destId="{9BD00BC9-BACE-6B4F-A60C-F2E7777CA178}" srcOrd="2" destOrd="0" presId="urn:microsoft.com/office/officeart/2005/8/layout/default"/>
    <dgm:cxn modelId="{B6AF4CF8-0237-174B-AF36-640C694162F4}" type="presParOf" srcId="{5350FEB0-E491-B947-8D82-9FEEB953AE7F}" destId="{E14057A9-613B-C343-ABC4-FF10E6F355FA}" srcOrd="3" destOrd="0" presId="urn:microsoft.com/office/officeart/2005/8/layout/default"/>
    <dgm:cxn modelId="{0FD73B41-1639-364C-B89B-39C1BAE7710B}" type="presParOf" srcId="{5350FEB0-E491-B947-8D82-9FEEB953AE7F}" destId="{BB9FE1E9-11A4-C944-901F-D758BC6834A1}" srcOrd="4" destOrd="0" presId="urn:microsoft.com/office/officeart/2005/8/layout/default"/>
    <dgm:cxn modelId="{19124B62-709F-9B49-96D3-9A9BCF8BBE12}" type="presParOf" srcId="{5350FEB0-E491-B947-8D82-9FEEB953AE7F}" destId="{9EE84F25-A5AE-6B40-B239-13326725A986}" srcOrd="5" destOrd="0" presId="urn:microsoft.com/office/officeart/2005/8/layout/default"/>
    <dgm:cxn modelId="{B0B2C505-785C-AD44-B38F-421BA62534ED}" type="presParOf" srcId="{5350FEB0-E491-B947-8D82-9FEEB953AE7F}" destId="{BE485804-C993-6E4B-93EA-91EAFF532669}" srcOrd="6" destOrd="0" presId="urn:microsoft.com/office/officeart/2005/8/layout/default"/>
    <dgm:cxn modelId="{1B245DA6-0577-0544-BFA2-B996AEBCE042}" type="presParOf" srcId="{5350FEB0-E491-B947-8D82-9FEEB953AE7F}" destId="{984E0EA2-B581-1146-9F2A-8B9CA72586C8}" srcOrd="7" destOrd="0" presId="urn:microsoft.com/office/officeart/2005/8/layout/default"/>
    <dgm:cxn modelId="{DC6DB26F-EEF5-EA49-8936-56294119700A}" type="presParOf" srcId="{5350FEB0-E491-B947-8D82-9FEEB953AE7F}" destId="{1BB81E50-1CFB-5845-9BB5-3859B9DD7702}" srcOrd="8" destOrd="0" presId="urn:microsoft.com/office/officeart/2005/8/layout/default"/>
    <dgm:cxn modelId="{423691A3-C75E-7745-992D-584D521F398F}" type="presParOf" srcId="{5350FEB0-E491-B947-8D82-9FEEB953AE7F}" destId="{F2AFD3AE-A85F-194C-873D-8000F1343A9F}" srcOrd="9" destOrd="0" presId="urn:microsoft.com/office/officeart/2005/8/layout/default"/>
    <dgm:cxn modelId="{66C49673-A5D6-114A-A0C2-B7EF43F8E737}" type="presParOf" srcId="{5350FEB0-E491-B947-8D82-9FEEB953AE7F}" destId="{9D52AABC-32CA-E34F-89CA-BD758F27DE7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709E9-E9C7-E645-BE2F-960F9FE7F87C}">
      <dsp:nvSpPr>
        <dsp:cNvPr id="0" name=""/>
        <dsp:cNvSpPr/>
      </dsp:nvSpPr>
      <dsp:spPr>
        <a:xfrm>
          <a:off x="0" y="194592"/>
          <a:ext cx="2686347" cy="1611808"/>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a:t>Introduction</a:t>
          </a:r>
          <a:endParaRPr lang="en-US" sz="2800" kern="1200"/>
        </a:p>
      </dsp:txBody>
      <dsp:txXfrm>
        <a:off x="0" y="194592"/>
        <a:ext cx="2686347" cy="1611808"/>
      </dsp:txXfrm>
    </dsp:sp>
    <dsp:sp modelId="{9BD00BC9-BACE-6B4F-A60C-F2E7777CA178}">
      <dsp:nvSpPr>
        <dsp:cNvPr id="0" name=""/>
        <dsp:cNvSpPr/>
      </dsp:nvSpPr>
      <dsp:spPr>
        <a:xfrm>
          <a:off x="2954982" y="194592"/>
          <a:ext cx="2686347" cy="1611808"/>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a:t>Mobilisation des ressources locales</a:t>
          </a:r>
          <a:endParaRPr lang="en-US" sz="2800" kern="1200"/>
        </a:p>
      </dsp:txBody>
      <dsp:txXfrm>
        <a:off x="2954982" y="194592"/>
        <a:ext cx="2686347" cy="1611808"/>
      </dsp:txXfrm>
    </dsp:sp>
    <dsp:sp modelId="{BB9FE1E9-11A4-C944-901F-D758BC6834A1}">
      <dsp:nvSpPr>
        <dsp:cNvPr id="0" name=""/>
        <dsp:cNvSpPr/>
      </dsp:nvSpPr>
      <dsp:spPr>
        <a:xfrm>
          <a:off x="5909964" y="194592"/>
          <a:ext cx="2686347" cy="1611808"/>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a:t>Implication de tous les acteurs</a:t>
          </a:r>
          <a:endParaRPr lang="en-US" sz="2800" kern="1200"/>
        </a:p>
      </dsp:txBody>
      <dsp:txXfrm>
        <a:off x="5909964" y="194592"/>
        <a:ext cx="2686347" cy="1611808"/>
      </dsp:txXfrm>
    </dsp:sp>
    <dsp:sp modelId="{BE485804-C993-6E4B-93EA-91EAFF532669}">
      <dsp:nvSpPr>
        <dsp:cNvPr id="0" name=""/>
        <dsp:cNvSpPr/>
      </dsp:nvSpPr>
      <dsp:spPr>
        <a:xfrm>
          <a:off x="0" y="2075035"/>
          <a:ext cx="2686347" cy="1611808"/>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a:t>Appropriation locale </a:t>
          </a:r>
          <a:endParaRPr lang="en-US" sz="2800" kern="1200"/>
        </a:p>
      </dsp:txBody>
      <dsp:txXfrm>
        <a:off x="0" y="2075035"/>
        <a:ext cx="2686347" cy="1611808"/>
      </dsp:txXfrm>
    </dsp:sp>
    <dsp:sp modelId="{1BB81E50-1CFB-5845-9BB5-3859B9DD7702}">
      <dsp:nvSpPr>
        <dsp:cNvPr id="0" name=""/>
        <dsp:cNvSpPr/>
      </dsp:nvSpPr>
      <dsp:spPr>
        <a:xfrm>
          <a:off x="2954982" y="2075035"/>
          <a:ext cx="2686347" cy="1611808"/>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a:t>Sensibilisation &amp; Education </a:t>
          </a:r>
          <a:endParaRPr lang="en-US" sz="2800" kern="1200"/>
        </a:p>
      </dsp:txBody>
      <dsp:txXfrm>
        <a:off x="2954982" y="2075035"/>
        <a:ext cx="2686347" cy="1611808"/>
      </dsp:txXfrm>
    </dsp:sp>
    <dsp:sp modelId="{9D52AABC-32CA-E34F-89CA-BD758F27DE7B}">
      <dsp:nvSpPr>
        <dsp:cNvPr id="0" name=""/>
        <dsp:cNvSpPr/>
      </dsp:nvSpPr>
      <dsp:spPr>
        <a:xfrm>
          <a:off x="5909964" y="2075035"/>
          <a:ext cx="2686347" cy="1611808"/>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a:t>Conclusion</a:t>
          </a:r>
          <a:endParaRPr lang="en-US" sz="2800" kern="1200"/>
        </a:p>
      </dsp:txBody>
      <dsp:txXfrm>
        <a:off x="5909964" y="2075035"/>
        <a:ext cx="2686347" cy="16118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767AB-BE27-0940-80C6-0A9EDAACE6F6}" type="datetimeFigureOut">
              <a:rPr lang="en-US" smtClean="0"/>
              <a:t>5/1/2023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0FB27-4EAA-F645-8C68-6633FE499995}" type="slidenum">
              <a:rPr lang="en-US" smtClean="0"/>
              <a:t>‹#›</a:t>
            </a:fld>
            <a:endParaRPr lang="en-US"/>
          </a:p>
        </p:txBody>
      </p:sp>
    </p:spTree>
    <p:extLst>
      <p:ext uri="{BB962C8B-B14F-4D97-AF65-F5344CB8AC3E}">
        <p14:creationId xmlns:p14="http://schemas.microsoft.com/office/powerpoint/2010/main" val="2180370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B0FB27-4EAA-F645-8C68-6633FE499995}" type="slidenum">
              <a:rPr lang="en-US" smtClean="0"/>
              <a:t>3</a:t>
            </a:fld>
            <a:endParaRPr lang="en-US"/>
          </a:p>
        </p:txBody>
      </p:sp>
    </p:spTree>
    <p:extLst>
      <p:ext uri="{BB962C8B-B14F-4D97-AF65-F5344CB8AC3E}">
        <p14:creationId xmlns:p14="http://schemas.microsoft.com/office/powerpoint/2010/main" val="103418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8445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rgbClr val="084450">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52C34">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84450">
              <a:alpha val="64706"/>
            </a:srgb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rgbClr val="084450">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rgbClr val="052C34">
              <a:alpha val="84706"/>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052C34"/>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rgbClr val="052C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75143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61317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81639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475591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79568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1296006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168547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04734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52C34"/>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52C3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138964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87507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70812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4949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43738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87752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49296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57735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8"/>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8445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rgbClr val="084450">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84450">
              <a:alpha val="65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5" y="3589867"/>
            <a:ext cx="1817159" cy="3268133"/>
          </a:xfrm>
          <a:prstGeom prst="triangle">
            <a:avLst>
              <a:gd name="adj" fmla="val 100000"/>
            </a:avLst>
          </a:prstGeom>
          <a:solidFill>
            <a:srgbClr val="084450">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rgbClr val="08445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5DEF1B-B4B9-4258-9044-B025F3EAA999}" type="datetimeFigureOut">
              <a:rPr lang="en-US" smtClean="0"/>
              <a:t>5/1/2023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C4AC45-F167-457F-AF5A-70E55A853683}" type="slidenum">
              <a:rPr lang="en-US" smtClean="0"/>
              <a:t>‹#›</a:t>
            </a:fld>
            <a:endParaRPr lang="en-US" dirty="0"/>
          </a:p>
        </p:txBody>
      </p:sp>
    </p:spTree>
    <p:extLst>
      <p:ext uri="{BB962C8B-B14F-4D97-AF65-F5344CB8AC3E}">
        <p14:creationId xmlns:p14="http://schemas.microsoft.com/office/powerpoint/2010/main" val="383167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rgbClr val="052C34"/>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52C34"/>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2835-EF54-43E3-B71C-DF722C15A1D8}"/>
              </a:ext>
            </a:extLst>
          </p:cNvPr>
          <p:cNvSpPr>
            <a:spLocks noGrp="1"/>
          </p:cNvSpPr>
          <p:nvPr>
            <p:ph type="ctrTitle"/>
          </p:nvPr>
        </p:nvSpPr>
        <p:spPr>
          <a:xfrm>
            <a:off x="1328497" y="1148090"/>
            <a:ext cx="8124076" cy="1877068"/>
          </a:xfrm>
        </p:spPr>
        <p:txBody>
          <a:bodyPr/>
          <a:lstStyle/>
          <a:p>
            <a:pPr marL="0" marR="0" algn="l">
              <a:spcBef>
                <a:spcPts val="0"/>
              </a:spcBef>
              <a:spcAft>
                <a:spcPts val="0"/>
              </a:spcAft>
            </a:pPr>
            <a:r>
              <a:rPr lang="fr-FR" sz="3600"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 </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fr-FR" sz="3600" b="1"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L'engagement communautaire est essentiel pour le développement durable.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C717C95-9903-4188-8F64-626D1C4CB9CB}"/>
              </a:ext>
            </a:extLst>
          </p:cNvPr>
          <p:cNvSpPr>
            <a:spLocks noGrp="1"/>
          </p:cNvSpPr>
          <p:nvPr>
            <p:ph type="subTitle" idx="1"/>
          </p:nvPr>
        </p:nvSpPr>
        <p:spPr/>
        <p:txBody>
          <a:bodyPr>
            <a:noAutofit/>
          </a:bodyPr>
          <a:lstStyle/>
          <a:p>
            <a:r>
              <a:rPr lang="en-US" sz="2400" b="1" dirty="0"/>
              <a:t>Abou Sy Diakhate, MSW- TS</a:t>
            </a:r>
          </a:p>
          <a:p>
            <a:r>
              <a:rPr lang="en-US" sz="2400" b="1" dirty="0"/>
              <a:t>Community Organizer &amp; Advocate</a:t>
            </a:r>
          </a:p>
          <a:p>
            <a:r>
              <a:rPr lang="en-US" sz="2400" b="1" dirty="0"/>
              <a:t>Wagner College</a:t>
            </a:r>
          </a:p>
        </p:txBody>
      </p:sp>
      <p:grpSp>
        <p:nvGrpSpPr>
          <p:cNvPr id="4" name="Group 3">
            <a:extLst>
              <a:ext uri="{FF2B5EF4-FFF2-40B4-BE49-F238E27FC236}">
                <a16:creationId xmlns:a16="http://schemas.microsoft.com/office/drawing/2014/main" id="{CB8848C2-59F6-4E68-BA29-10277D305B91}"/>
              </a:ext>
            </a:extLst>
          </p:cNvPr>
          <p:cNvGrpSpPr>
            <a:grpSpLocks noChangeAspect="1"/>
          </p:cNvGrpSpPr>
          <p:nvPr/>
        </p:nvGrpSpPr>
        <p:grpSpPr>
          <a:xfrm>
            <a:off x="-20272" y="0"/>
            <a:ext cx="1257300" cy="1226820"/>
            <a:chOff x="3736278" y="3130586"/>
            <a:chExt cx="1842894" cy="1852413"/>
          </a:xfrm>
        </p:grpSpPr>
        <p:grpSp>
          <p:nvGrpSpPr>
            <p:cNvPr id="5" name="Group 4">
              <a:extLst>
                <a:ext uri="{FF2B5EF4-FFF2-40B4-BE49-F238E27FC236}">
                  <a16:creationId xmlns:a16="http://schemas.microsoft.com/office/drawing/2014/main" id="{A37BC240-7993-412A-91E6-CF44D7F66547}"/>
                </a:ext>
              </a:extLst>
            </p:cNvPr>
            <p:cNvGrpSpPr/>
            <p:nvPr/>
          </p:nvGrpSpPr>
          <p:grpSpPr>
            <a:xfrm>
              <a:off x="3736278" y="3130586"/>
              <a:ext cx="1842894" cy="1852413"/>
              <a:chOff x="907473" y="684700"/>
              <a:chExt cx="1842894" cy="1852413"/>
            </a:xfrm>
          </p:grpSpPr>
          <p:sp>
            <p:nvSpPr>
              <p:cNvPr id="7" name="Star: 4 Points 6">
                <a:extLst>
                  <a:ext uri="{FF2B5EF4-FFF2-40B4-BE49-F238E27FC236}">
                    <a16:creationId xmlns:a16="http://schemas.microsoft.com/office/drawing/2014/main" id="{3ED85B3E-F034-4B30-88E6-E8D6B97634A3}"/>
                  </a:ext>
                </a:extLst>
              </p:cNvPr>
              <p:cNvSpPr/>
              <p:nvPr/>
            </p:nvSpPr>
            <p:spPr>
              <a:xfrm rot="3473835">
                <a:off x="921567" y="705361"/>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tar: 4 Points 7">
                <a:extLst>
                  <a:ext uri="{FF2B5EF4-FFF2-40B4-BE49-F238E27FC236}">
                    <a16:creationId xmlns:a16="http://schemas.microsoft.com/office/drawing/2014/main" id="{D0E1AF4B-A7A7-408F-BBF3-703D4169254D}"/>
                  </a:ext>
                </a:extLst>
              </p:cNvPr>
              <p:cNvSpPr/>
              <p:nvPr/>
            </p:nvSpPr>
            <p:spPr>
              <a:xfrm rot="6168132">
                <a:off x="921566" y="670845"/>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4 Points 8">
                <a:extLst>
                  <a:ext uri="{FF2B5EF4-FFF2-40B4-BE49-F238E27FC236}">
                    <a16:creationId xmlns:a16="http://schemas.microsoft.com/office/drawing/2014/main" id="{607680E3-04D7-4DA3-B98D-C5C446491FED}"/>
                  </a:ext>
                </a:extLst>
              </p:cNvPr>
              <p:cNvSpPr/>
              <p:nvPr/>
            </p:nvSpPr>
            <p:spPr>
              <a:xfrm>
                <a:off x="907473" y="694458"/>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4 Points 9">
                <a:extLst>
                  <a:ext uri="{FF2B5EF4-FFF2-40B4-BE49-F238E27FC236}">
                    <a16:creationId xmlns:a16="http://schemas.microsoft.com/office/drawing/2014/main" id="{B68F7462-56BC-4E1D-BA00-ED04C0580716}"/>
                  </a:ext>
                </a:extLst>
              </p:cNvPr>
              <p:cNvSpPr/>
              <p:nvPr/>
            </p:nvSpPr>
            <p:spPr>
              <a:xfrm rot="1649553">
                <a:off x="907473" y="694457"/>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4 Points 10">
                <a:extLst>
                  <a:ext uri="{FF2B5EF4-FFF2-40B4-BE49-F238E27FC236}">
                    <a16:creationId xmlns:a16="http://schemas.microsoft.com/office/drawing/2014/main" id="{82262F71-FE68-41B1-8054-87E2DA38AA06}"/>
                  </a:ext>
                </a:extLst>
              </p:cNvPr>
              <p:cNvSpPr/>
              <p:nvPr/>
            </p:nvSpPr>
            <p:spPr>
              <a:xfrm rot="4197730">
                <a:off x="921567" y="694456"/>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4 Points 11">
                <a:extLst>
                  <a:ext uri="{FF2B5EF4-FFF2-40B4-BE49-F238E27FC236}">
                    <a16:creationId xmlns:a16="http://schemas.microsoft.com/office/drawing/2014/main" id="{7D1C77C7-06D2-4850-AD66-4287C2C2149A}"/>
                  </a:ext>
                </a:extLst>
              </p:cNvPr>
              <p:cNvSpPr/>
              <p:nvPr/>
            </p:nvSpPr>
            <p:spPr>
              <a:xfrm rot="2751814">
                <a:off x="921566" y="670845"/>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C8D8F6A-FD18-4D13-9A51-D43182C1106A}"/>
                  </a:ext>
                </a:extLst>
              </p:cNvPr>
              <p:cNvSpPr/>
              <p:nvPr/>
            </p:nvSpPr>
            <p:spPr>
              <a:xfrm>
                <a:off x="1316182" y="1108363"/>
                <a:ext cx="1011381" cy="9836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Graphic 5" descr="Africa">
              <a:extLst>
                <a:ext uri="{FF2B5EF4-FFF2-40B4-BE49-F238E27FC236}">
                  <a16:creationId xmlns:a16="http://schemas.microsoft.com/office/drawing/2014/main" id="{0B053D53-7E78-4A99-B5C1-964F99946F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1968" y="3606972"/>
              <a:ext cx="914400" cy="914400"/>
            </a:xfrm>
            <a:prstGeom prst="rect">
              <a:avLst/>
            </a:prstGeom>
          </p:spPr>
        </p:pic>
      </p:grpSp>
      <p:sp>
        <p:nvSpPr>
          <p:cNvPr id="15" name="TextBox 14">
            <a:extLst>
              <a:ext uri="{FF2B5EF4-FFF2-40B4-BE49-F238E27FC236}">
                <a16:creationId xmlns:a16="http://schemas.microsoft.com/office/drawing/2014/main" id="{CEDEE7B9-D6F6-4814-9EE5-87E9E28F0666}"/>
              </a:ext>
            </a:extLst>
          </p:cNvPr>
          <p:cNvSpPr txBox="1"/>
          <p:nvPr/>
        </p:nvSpPr>
        <p:spPr>
          <a:xfrm>
            <a:off x="1227413" y="180161"/>
            <a:ext cx="6127954" cy="1015663"/>
          </a:xfrm>
          <a:prstGeom prst="rect">
            <a:avLst/>
          </a:prstGeom>
          <a:noFill/>
        </p:spPr>
        <p:txBody>
          <a:bodyPr wrap="square">
            <a:spAutoFit/>
          </a:bodyPr>
          <a:lstStyle/>
          <a:p>
            <a:r>
              <a:rPr lang="en-US" sz="2000" b="1" dirty="0">
                <a:solidFill>
                  <a:srgbClr val="FFC000"/>
                </a:solidFill>
              </a:rPr>
              <a:t>4</a:t>
            </a:r>
            <a:r>
              <a:rPr lang="en-US" sz="2000" b="1" baseline="30000" dirty="0">
                <a:solidFill>
                  <a:srgbClr val="FFC000"/>
                </a:solidFill>
              </a:rPr>
              <a:t>th</a:t>
            </a:r>
            <a:r>
              <a:rPr lang="en-US" sz="2000" b="1" dirty="0">
                <a:solidFill>
                  <a:srgbClr val="FFC000"/>
                </a:solidFill>
              </a:rPr>
              <a:t> Current Business Issues </a:t>
            </a:r>
          </a:p>
          <a:p>
            <a:r>
              <a:rPr lang="en-US" sz="2000" b="1" dirty="0">
                <a:solidFill>
                  <a:srgbClr val="FFC000"/>
                </a:solidFill>
              </a:rPr>
              <a:t>in African Countries</a:t>
            </a:r>
          </a:p>
          <a:p>
            <a:r>
              <a:rPr lang="en-US" sz="2000" b="1" dirty="0">
                <a:solidFill>
                  <a:srgbClr val="FFC000"/>
                </a:solidFill>
              </a:rPr>
              <a:t>2023</a:t>
            </a:r>
          </a:p>
        </p:txBody>
      </p:sp>
      <p:pic>
        <p:nvPicPr>
          <p:cNvPr id="16" name="Picture 15">
            <a:extLst>
              <a:ext uri="{FF2B5EF4-FFF2-40B4-BE49-F238E27FC236}">
                <a16:creationId xmlns:a16="http://schemas.microsoft.com/office/drawing/2014/main" id="{5CD95CE5-9AA3-483C-A6BD-0C4E9782CD03}"/>
              </a:ext>
            </a:extLst>
          </p:cNvPr>
          <p:cNvPicPr>
            <a:picLocks noChangeAspect="1"/>
          </p:cNvPicPr>
          <p:nvPr/>
        </p:nvPicPr>
        <p:blipFill>
          <a:blip r:embed="rId4"/>
          <a:stretch>
            <a:fillRect/>
          </a:stretch>
        </p:blipFill>
        <p:spPr>
          <a:xfrm>
            <a:off x="-20272" y="5860646"/>
            <a:ext cx="1614488" cy="611981"/>
          </a:xfrm>
          <a:prstGeom prst="rect">
            <a:avLst/>
          </a:prstGeom>
        </p:spPr>
      </p:pic>
      <p:sp>
        <p:nvSpPr>
          <p:cNvPr id="18" name="TextBox 17">
            <a:extLst>
              <a:ext uri="{FF2B5EF4-FFF2-40B4-BE49-F238E27FC236}">
                <a16:creationId xmlns:a16="http://schemas.microsoft.com/office/drawing/2014/main" id="{A0651FE2-9273-4BCD-862E-6C55365B7D2F}"/>
              </a:ext>
            </a:extLst>
          </p:cNvPr>
          <p:cNvSpPr txBox="1"/>
          <p:nvPr/>
        </p:nvSpPr>
        <p:spPr>
          <a:xfrm>
            <a:off x="-1" y="6493173"/>
            <a:ext cx="8878529" cy="369332"/>
          </a:xfrm>
          <a:prstGeom prst="rect">
            <a:avLst/>
          </a:prstGeom>
          <a:solidFill>
            <a:srgbClr val="FFC000"/>
          </a:solidFill>
        </p:spPr>
        <p:txBody>
          <a:bodyPr wrap="square">
            <a:spAutoFit/>
          </a:bodyPr>
          <a:lstStyle/>
          <a:p>
            <a:r>
              <a:rPr lang="en-US" sz="1800" b="1" dirty="0">
                <a:solidFill>
                  <a:srgbClr val="052C34"/>
                </a:solidFill>
              </a:rPr>
              <a:t>April 27 – 28, 2023                 WWW.</a:t>
            </a:r>
            <a:r>
              <a:rPr lang="en-US" sz="1800" b="1" dirty="0">
                <a:solidFill>
                  <a:srgbClr val="052C34"/>
                </a:solidFill>
                <a:highlight>
                  <a:srgbClr val="FFC000"/>
                </a:highlight>
              </a:rPr>
              <a:t>CBIAC.NET</a:t>
            </a:r>
          </a:p>
        </p:txBody>
      </p:sp>
      <p:pic>
        <p:nvPicPr>
          <p:cNvPr id="14" name="Image 4" descr="Une image contenant texte&#10;&#10;Description générée automatiquement">
            <a:extLst>
              <a:ext uri="{FF2B5EF4-FFF2-40B4-BE49-F238E27FC236}">
                <a16:creationId xmlns:a16="http://schemas.microsoft.com/office/drawing/2014/main" id="{65778D19-2F77-AB27-E36E-DF475CC52D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2529" y="5709910"/>
            <a:ext cx="2708241" cy="762717"/>
          </a:xfrm>
          <a:prstGeom prst="rect">
            <a:avLst/>
          </a:prstGeom>
        </p:spPr>
      </p:pic>
    </p:spTree>
    <p:extLst>
      <p:ext uri="{BB962C8B-B14F-4D97-AF65-F5344CB8AC3E}">
        <p14:creationId xmlns:p14="http://schemas.microsoft.com/office/powerpoint/2010/main" val="4988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normAutofit fontScale="90000"/>
          </a:bodyPr>
          <a:lstStyle/>
          <a:p>
            <a:pPr algn="ctr"/>
            <a:r>
              <a:rPr lang="fr-FR" sz="4000" b="1"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Sensibilisation &amp; Education</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u="sng" dirty="0"/>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745674"/>
            <a:ext cx="10992152" cy="4862944"/>
          </a:xfrm>
        </p:spPr>
        <p:txBody>
          <a:bodyPr>
            <a:noAutofit/>
          </a:bodyPr>
          <a:lstStyle/>
          <a:p>
            <a:pPr marL="0" marR="0" indent="0" algn="l">
              <a:spcBef>
                <a:spcPts val="0"/>
              </a:spcBef>
              <a:spcAft>
                <a:spcPts val="0"/>
              </a:spcAft>
              <a:buNone/>
            </a:pP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fr-FR" sz="3600" b="1"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L'engagement communautaire est un moyen important de sensibiliser les gens aux enjeux du développement durable et de les éduquer sur les moyens de contribuer au changement. Cela peut aider à créer une culture de durabilité dans la communauté, ce qui peut avoir des répercussions positives à long terme.</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488232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pPr algn="ctr"/>
            <a:r>
              <a:rPr lang="fr-FR" sz="3600" b="1"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Sensibilisation &amp; Education </a:t>
            </a:r>
            <a:endParaRPr lang="en-US" u="sng" dirty="0"/>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745674"/>
            <a:ext cx="10992152" cy="4862944"/>
          </a:xfrm>
        </p:spPr>
        <p:txBody>
          <a:bodyPr>
            <a:noAutofit/>
          </a:bodyPr>
          <a:lstStyle/>
          <a:p>
            <a:pPr marL="0" marR="0" algn="l">
              <a:spcBef>
                <a:spcPts val="0"/>
              </a:spcBef>
              <a:spcAft>
                <a:spcPts val="0"/>
              </a:spcAft>
            </a:pPr>
            <a:r>
              <a:rPr lang="fr-FR" sz="3600" b="1"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En somme, l'engagement communautaire est un élément clé pour atteindre le développement durable. Il permet de mobiliser les ressources locales, d'impliquer tous les acteurs, de renforcer la résilience, de promouvoir l'appropriation locale, et de sensibiliser et éduquer les gens sur les enjeux du développement durable.</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65997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E2E7-CC07-4576-B323-FBB580A9E9FA}"/>
              </a:ext>
            </a:extLst>
          </p:cNvPr>
          <p:cNvSpPr>
            <a:spLocks noGrp="1"/>
          </p:cNvSpPr>
          <p:nvPr>
            <p:ph type="title"/>
          </p:nvPr>
        </p:nvSpPr>
        <p:spPr>
          <a:xfrm>
            <a:off x="575734" y="0"/>
            <a:ext cx="8596668" cy="653143"/>
          </a:xfrm>
        </p:spPr>
        <p:txBody>
          <a:bodyPr/>
          <a:lstStyle/>
          <a:p>
            <a:pPr algn="ctr"/>
            <a:r>
              <a:rPr lang="en-US" b="1" dirty="0"/>
              <a:t>Conclusion</a:t>
            </a:r>
          </a:p>
        </p:txBody>
      </p:sp>
      <p:sp>
        <p:nvSpPr>
          <p:cNvPr id="3" name="Content Placeholder 2">
            <a:extLst>
              <a:ext uri="{FF2B5EF4-FFF2-40B4-BE49-F238E27FC236}">
                <a16:creationId xmlns:a16="http://schemas.microsoft.com/office/drawing/2014/main" id="{FF4A3478-7F23-4608-84E0-3DABE75CFFF3}"/>
              </a:ext>
            </a:extLst>
          </p:cNvPr>
          <p:cNvSpPr>
            <a:spLocks noGrp="1"/>
          </p:cNvSpPr>
          <p:nvPr>
            <p:ph idx="1"/>
          </p:nvPr>
        </p:nvSpPr>
        <p:spPr>
          <a:xfrm>
            <a:off x="575734" y="609600"/>
            <a:ext cx="10048723" cy="6090782"/>
          </a:xfrm>
        </p:spPr>
        <p:txBody>
          <a:bodyPr>
            <a:noAutofit/>
          </a:bodyPr>
          <a:lstStyle/>
          <a:p>
            <a:pPr marL="0" marR="0" indent="0" algn="l">
              <a:spcBef>
                <a:spcPts val="0"/>
              </a:spcBef>
              <a:spcAft>
                <a:spcPts val="0"/>
              </a:spcAft>
              <a:buNone/>
            </a:pPr>
            <a:r>
              <a:rPr lang="fr-FR" sz="3600" b="1"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En somme, l'engagement communautaire est un élément clé pour atteindre le développement durable. Il permet de mobiliser les ressources locales, d'impliquer tous les acteurs, de renforcer la résilience, de promouvoir l'appropriation locale, et de sensibiliser et éduquer les gens sur les enjeux du développement durable.</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080393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C431-2788-4046-9749-BE2DDFCFC0EB}"/>
              </a:ext>
            </a:extLst>
          </p:cNvPr>
          <p:cNvSpPr>
            <a:spLocks noGrp="1"/>
          </p:cNvSpPr>
          <p:nvPr>
            <p:ph type="title"/>
          </p:nvPr>
        </p:nvSpPr>
        <p:spPr>
          <a:xfrm>
            <a:off x="5373148" y="2609088"/>
            <a:ext cx="3737268" cy="1320800"/>
          </a:xfrm>
        </p:spPr>
        <p:txBody>
          <a:bodyPr>
            <a:normAutofit/>
          </a:bodyPr>
          <a:lstStyle/>
          <a:p>
            <a:pPr algn="ctr"/>
            <a:r>
              <a:rPr lang="en-US" sz="4000" b="1" dirty="0"/>
              <a:t>Questions ?</a:t>
            </a:r>
            <a:br>
              <a:rPr lang="en-US" sz="1800" dirty="0"/>
            </a:br>
            <a:endParaRPr lang="en-US" u="sng" dirty="0"/>
          </a:p>
        </p:txBody>
      </p:sp>
      <p:sp>
        <p:nvSpPr>
          <p:cNvPr id="5" name="Content Placeholder 2">
            <a:extLst>
              <a:ext uri="{FF2B5EF4-FFF2-40B4-BE49-F238E27FC236}">
                <a16:creationId xmlns:a16="http://schemas.microsoft.com/office/drawing/2014/main" id="{EDCB3FFE-77A2-4B18-98CD-ADA5C7879C95}"/>
              </a:ext>
            </a:extLst>
          </p:cNvPr>
          <p:cNvSpPr>
            <a:spLocks noGrp="1"/>
          </p:cNvSpPr>
          <p:nvPr>
            <p:ph idx="1"/>
          </p:nvPr>
        </p:nvSpPr>
        <p:spPr>
          <a:xfrm>
            <a:off x="5209563" y="2160589"/>
            <a:ext cx="4064439" cy="3880773"/>
          </a:xfrm>
        </p:spPr>
        <p:txBody>
          <a:bodyPr>
            <a:normAutofit/>
          </a:bodyPr>
          <a:lstStyle/>
          <a:p>
            <a:pPr marL="0" indent="0" algn="ctr">
              <a:buNone/>
            </a:pPr>
            <a:endParaRPr lang="en-US" sz="1400" dirty="0"/>
          </a:p>
          <a:p>
            <a:pPr marL="0" indent="0" algn="ctr">
              <a:buNone/>
            </a:pPr>
            <a:endParaRPr lang="en-US" sz="1400" dirty="0"/>
          </a:p>
          <a:p>
            <a:pPr marL="0" indent="0" algn="ctr">
              <a:buNone/>
            </a:pPr>
            <a:r>
              <a:rPr lang="en-US" sz="1400" dirty="0"/>
              <a:t> </a:t>
            </a:r>
          </a:p>
          <a:p>
            <a:pPr marL="0" indent="0" algn="ctr">
              <a:buNone/>
            </a:pPr>
            <a:endParaRPr lang="en-US" sz="900" dirty="0"/>
          </a:p>
        </p:txBody>
      </p:sp>
      <p:pic>
        <p:nvPicPr>
          <p:cNvPr id="7" name="Picture 6" descr="Yellow question mark">
            <a:extLst>
              <a:ext uri="{FF2B5EF4-FFF2-40B4-BE49-F238E27FC236}">
                <a16:creationId xmlns:a16="http://schemas.microsoft.com/office/drawing/2014/main" id="{B710F30E-5E46-EDE2-5511-6A54CA28FB37}"/>
              </a:ext>
            </a:extLst>
          </p:cNvPr>
          <p:cNvPicPr>
            <a:picLocks noChangeAspect="1"/>
          </p:cNvPicPr>
          <p:nvPr/>
        </p:nvPicPr>
        <p:blipFill rotWithShape="1">
          <a:blip r:embed="rId2"/>
          <a:srcRect l="43875" r="892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34599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1320800"/>
          </a:xfrm>
        </p:spPr>
        <p:txBody>
          <a:bodyPr>
            <a:normAutofit/>
          </a:bodyPr>
          <a:lstStyle/>
          <a:p>
            <a:pPr>
              <a:lnSpc>
                <a:spcPct val="90000"/>
              </a:lnSpc>
            </a:pPr>
            <a:br>
              <a:rPr lang="en-US" sz="2800">
                <a:effectLst/>
              </a:rPr>
            </a:br>
            <a:r>
              <a:rPr lang="fr-FR" sz="2800" b="1">
                <a:latin typeface="Arial" panose="020B0604020202020204" pitchFamily="34" charset="0"/>
                <a:cs typeface="Times New Roman" panose="02020603050405020304" pitchFamily="18" charset="0"/>
              </a:rPr>
              <a:t>Déroulement</a:t>
            </a:r>
            <a:r>
              <a:rPr lang="fr-FR" sz="2800" b="1">
                <a:effectLst/>
                <a:latin typeface="Arial" panose="020B0604020202020204" pitchFamily="34" charset="0"/>
                <a:ea typeface="Times New Roman" panose="02020603050405020304" pitchFamily="18" charset="0"/>
                <a:cs typeface="Times New Roman" panose="02020603050405020304" pitchFamily="18" charset="0"/>
              </a:rPr>
              <a:t> </a:t>
            </a:r>
            <a:br>
              <a:rPr lang="en-US" sz="2800"/>
            </a:br>
            <a:endParaRPr lang="en-US" sz="2800">
              <a:effectLst/>
            </a:endParaRPr>
          </a:p>
        </p:txBody>
      </p:sp>
      <p:graphicFrame>
        <p:nvGraphicFramePr>
          <p:cNvPr id="5" name="Content Placeholder 2">
            <a:extLst>
              <a:ext uri="{FF2B5EF4-FFF2-40B4-BE49-F238E27FC236}">
                <a16:creationId xmlns:a16="http://schemas.microsoft.com/office/drawing/2014/main" id="{AD6A1DA3-E4A3-6546-F34B-AE33255D58C0}"/>
              </a:ext>
            </a:extLst>
          </p:cNvPr>
          <p:cNvGraphicFramePr>
            <a:graphicFrameLocks noGrp="1"/>
          </p:cNvGraphicFramePr>
          <p:nvPr>
            <p:ph idx="1"/>
            <p:extLst>
              <p:ext uri="{D42A27DB-BD31-4B8C-83A1-F6EECF244321}">
                <p14:modId xmlns:p14="http://schemas.microsoft.com/office/powerpoint/2010/main" val="2044961323"/>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7278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235CC-8FDB-E937-2C7D-15C492617BEA}"/>
              </a:ext>
            </a:extLst>
          </p:cNvPr>
          <p:cNvSpPr>
            <a:spLocks noGrp="1"/>
          </p:cNvSpPr>
          <p:nvPr>
            <p:ph type="title"/>
          </p:nvPr>
        </p:nvSpPr>
        <p:spPr/>
        <p:txBody>
          <a:bodyPr>
            <a:normAutofit fontScale="90000"/>
          </a:bodyPr>
          <a:lstStyle/>
          <a:p>
            <a:pPr algn="ctr"/>
            <a:br>
              <a:rPr lang="fr-FR" sz="3600" b="1">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br>
            <a:r>
              <a:rPr lang="fr-FR" sz="4000" b="1">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Introduction</a:t>
            </a:r>
            <a:br>
              <a:rPr lang="fr-FR" sz="3600" b="1">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F2C7CB1-1226-CC98-D87C-E5CE40FF87E2}"/>
              </a:ext>
            </a:extLst>
          </p:cNvPr>
          <p:cNvSpPr>
            <a:spLocks noGrp="1"/>
          </p:cNvSpPr>
          <p:nvPr>
            <p:ph idx="1"/>
          </p:nvPr>
        </p:nvSpPr>
        <p:spPr>
          <a:xfrm>
            <a:off x="677334" y="2160589"/>
            <a:ext cx="8596668" cy="4087811"/>
          </a:xfrm>
        </p:spPr>
        <p:txBody>
          <a:bodyPr>
            <a:normAutofit fontScale="92500" lnSpcReduction="10000"/>
          </a:bodyPr>
          <a:lstStyle/>
          <a:p>
            <a:pPr marL="0" indent="0">
              <a:buNone/>
            </a:pPr>
            <a:br>
              <a:rPr lang="en-US" dirty="0"/>
            </a:br>
            <a:r>
              <a:rPr lang="en-US" sz="3600" b="1" i="0" u="none" strike="noStrike" dirty="0">
                <a:solidFill>
                  <a:srgbClr val="000000"/>
                </a:solidFill>
                <a:effectLst/>
                <a:latin typeface="Open Sans" panose="020B0606030504020204" pitchFamily="34" charset="0"/>
              </a:rPr>
              <a:t>L'engagement communautaire est une méthode de travail qui reconnaît et valorise les membres de la communauté en tant que partenaires égaux. Elle permet de s'assurer que leurs opinions sont entendues et utilisées pour concevoir et guider notre travail.</a:t>
            </a:r>
          </a:p>
          <a:p>
            <a:pPr marL="0" indent="0">
              <a:buNone/>
            </a:pPr>
            <a:endParaRPr lang="en-US" sz="3600" b="1" i="0" u="none" strike="noStrike" dirty="0">
              <a:solidFill>
                <a:srgbClr val="000000"/>
              </a:solidFill>
              <a:effectLst/>
              <a:latin typeface="Open Sans" panose="020B0606030504020204" pitchFamily="34" charset="0"/>
            </a:endParaRPr>
          </a:p>
          <a:p>
            <a:pPr marL="0" indent="0">
              <a:buNone/>
            </a:pPr>
            <a:endParaRPr lang="en-US" dirty="0"/>
          </a:p>
        </p:txBody>
      </p:sp>
    </p:spTree>
    <p:extLst>
      <p:ext uri="{BB962C8B-B14F-4D97-AF65-F5344CB8AC3E}">
        <p14:creationId xmlns:p14="http://schemas.microsoft.com/office/powerpoint/2010/main" val="65201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B3B98-3AC3-77ED-82ED-236E3319D4F6}"/>
              </a:ext>
            </a:extLst>
          </p:cNvPr>
          <p:cNvSpPr>
            <a:spLocks noGrp="1"/>
          </p:cNvSpPr>
          <p:nvPr>
            <p:ph type="title"/>
          </p:nvPr>
        </p:nvSpPr>
        <p:spPr/>
        <p:txBody>
          <a:bodyPr/>
          <a:lstStyle/>
          <a:p>
            <a:r>
              <a:rPr lang="en-US" dirty="0"/>
              <a:t>              </a:t>
            </a:r>
          </a:p>
        </p:txBody>
      </p:sp>
      <p:pic>
        <p:nvPicPr>
          <p:cNvPr id="1026" name="Picture 2">
            <a:extLst>
              <a:ext uri="{FF2B5EF4-FFF2-40B4-BE49-F238E27FC236}">
                <a16:creationId xmlns:a16="http://schemas.microsoft.com/office/drawing/2014/main" id="{94CDAB3D-E28F-717E-F0F8-F080C3B7C1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3222" y="928468"/>
            <a:ext cx="6725593" cy="511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08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DBA5-8D95-29FD-5BB5-1A98CE4DB998}"/>
              </a:ext>
            </a:extLst>
          </p:cNvPr>
          <p:cNvSpPr>
            <a:spLocks noGrp="1"/>
          </p:cNvSpPr>
          <p:nvPr>
            <p:ph type="title"/>
          </p:nvPr>
        </p:nvSpPr>
        <p:spPr/>
        <p:txBody>
          <a:bodyPr>
            <a:normAutofit fontScale="90000"/>
          </a:bodyPr>
          <a:lstStyle/>
          <a:p>
            <a:pPr algn="ctr">
              <a:lnSpc>
                <a:spcPct val="150000"/>
              </a:lnSpc>
            </a:pPr>
            <a:r>
              <a:rPr lang="en-US" sz="4400" b="1" dirty="0"/>
              <a:t>Con’t</a:t>
            </a:r>
            <a:br>
              <a:rPr lang="en-US" sz="1800" b="0" i="0" u="none" strike="noStrike" dirty="0">
                <a:solidFill>
                  <a:srgbClr val="000000"/>
                </a:solidFill>
                <a:effectLst/>
                <a:latin typeface="Open Sans" panose="020B0606030504020204" pitchFamily="34" charset="0"/>
              </a:rPr>
            </a:br>
            <a:endParaRPr lang="en-US" b="1" dirty="0"/>
          </a:p>
        </p:txBody>
      </p:sp>
      <p:sp>
        <p:nvSpPr>
          <p:cNvPr id="3" name="Content Placeholder 2">
            <a:extLst>
              <a:ext uri="{FF2B5EF4-FFF2-40B4-BE49-F238E27FC236}">
                <a16:creationId xmlns:a16="http://schemas.microsoft.com/office/drawing/2014/main" id="{1A23935C-11CD-8B29-E0E4-8FE9FC037D12}"/>
              </a:ext>
            </a:extLst>
          </p:cNvPr>
          <p:cNvSpPr>
            <a:spLocks noGrp="1"/>
          </p:cNvSpPr>
          <p:nvPr>
            <p:ph idx="1"/>
          </p:nvPr>
        </p:nvSpPr>
        <p:spPr/>
        <p:txBody>
          <a:bodyPr/>
          <a:lstStyle/>
          <a:p>
            <a:pPr marL="0" indent="0">
              <a:buNone/>
            </a:pPr>
            <a:r>
              <a:rPr lang="en-US" sz="3600" b="1" i="0" u="none" strike="noStrike" dirty="0">
                <a:solidFill>
                  <a:srgbClr val="000000"/>
                </a:solidFill>
                <a:effectLst/>
                <a:latin typeface="Open Sans" panose="020B0606030504020204" pitchFamily="34" charset="0"/>
              </a:rPr>
              <a:t>L'engagement communautaire est essentiels pour nous aider à obtenir l'acceptation et la confiance dont nous avons besoin pour atteindre nos objectifs. </a:t>
            </a:r>
            <a:endParaRPr lang="en-US" sz="3600" b="0" i="0" u="none" strike="noStrike" dirty="0">
              <a:solidFill>
                <a:srgbClr val="000000"/>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349311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normAutofit fontScale="90000"/>
          </a:bodyPr>
          <a:lstStyle/>
          <a:p>
            <a:pPr algn="ctr"/>
            <a:r>
              <a:rPr lang="fr-FR" sz="4000" b="1">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Mobilisation des ressources locales</a:t>
            </a:r>
            <a:br>
              <a:rPr lang="en-US" sz="3600">
                <a:effectLst/>
                <a:latin typeface="Calibri" panose="020F0502020204030204" pitchFamily="34" charset="0"/>
                <a:ea typeface="Calibri" panose="020F0502020204030204" pitchFamily="34" charset="0"/>
                <a:cs typeface="Times New Roman" panose="02020603050405020304" pitchFamily="18" charset="0"/>
              </a:rPr>
            </a:br>
            <a:endParaRPr lang="en-US" u="sng" dirty="0"/>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745674"/>
            <a:ext cx="10992152" cy="4862944"/>
          </a:xfrm>
        </p:spPr>
        <p:txBody>
          <a:bodyPr>
            <a:noAutofit/>
          </a:bodyPr>
          <a:lstStyle/>
          <a:p>
            <a:pPr marL="0" marR="0" indent="0" algn="l">
              <a:spcBef>
                <a:spcPts val="0"/>
              </a:spcBef>
              <a:spcAft>
                <a:spcPts val="0"/>
              </a:spcAft>
              <a:buNone/>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fr-FR" sz="3600" b="1">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Les communautés locales ont souvent des ressources naturelles, sociales et économiques précieuses qui peuvent être utilisées pour le développement durable. L'engagement communautaire permet de mobiliser ces ressources et de les mettre au service du développement local</a:t>
            </a:r>
            <a:r>
              <a:rPr lang="fr-FR" sz="360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a:solidFill>
                <a:schemeClr val="accent1">
                  <a:lumMod val="50000"/>
                </a:schemeClr>
              </a:solidFill>
            </a:endParaRPr>
          </a:p>
          <a:p>
            <a:pPr marL="0" indent="0">
              <a:buNone/>
            </a:pPr>
            <a:endParaRPr lang="en-US" sz="2400" dirty="0"/>
          </a:p>
        </p:txBody>
      </p:sp>
    </p:spTree>
    <p:extLst>
      <p:ext uri="{BB962C8B-B14F-4D97-AF65-F5344CB8AC3E}">
        <p14:creationId xmlns:p14="http://schemas.microsoft.com/office/powerpoint/2010/main" val="224355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F6E96-3BBA-C37E-A19B-25B57592D4C9}"/>
              </a:ext>
            </a:extLst>
          </p:cNvPr>
          <p:cNvSpPr>
            <a:spLocks noGrp="1"/>
          </p:cNvSpPr>
          <p:nvPr>
            <p:ph type="title"/>
          </p:nvPr>
        </p:nvSpPr>
        <p:spPr/>
        <p:txBody>
          <a:bodyPr/>
          <a:lstStyle/>
          <a:p>
            <a:r>
              <a:rPr lang="fr-FR" sz="3600" b="1"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Mobilisation des ressources locales</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70C3A35-1BF2-8E3C-8A0A-B3C6468FD3BD}"/>
              </a:ext>
            </a:extLst>
          </p:cNvPr>
          <p:cNvSpPr>
            <a:spLocks noGrp="1"/>
          </p:cNvSpPr>
          <p:nvPr>
            <p:ph idx="1"/>
          </p:nvPr>
        </p:nvSpPr>
        <p:spPr/>
        <p:txBody>
          <a:bodyPr>
            <a:normAutofit fontScale="92500" lnSpcReduction="10000"/>
          </a:bodyPr>
          <a:lstStyle/>
          <a:p>
            <a:pPr marL="0" marR="0" algn="l">
              <a:spcBef>
                <a:spcPts val="0"/>
              </a:spcBef>
              <a:spcAft>
                <a:spcPts val="0"/>
              </a:spcAft>
            </a:pPr>
            <a:r>
              <a:rPr lang="fr-FR" sz="3600" b="1"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Renforcement de la résilience</a:t>
            </a:r>
          </a:p>
          <a:p>
            <a:pPr marL="0" marR="0" indent="0" algn="l">
              <a:spcBef>
                <a:spcPts val="0"/>
              </a:spcBef>
              <a:spcAft>
                <a:spcPts val="0"/>
              </a:spcAft>
              <a:buNone/>
            </a:pPr>
            <a:r>
              <a:rPr lang="fr-FR" sz="3600" b="1"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 Les communautés engagées dans le développement durable sont souvent plus résilientes face aux changements environnementaux, économiques et sociaux. Elles sont mieux préparées à faire face aux défis et à trouver des solutions durables à long terme.</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76861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normAutofit fontScale="90000"/>
          </a:bodyPr>
          <a:lstStyle/>
          <a:p>
            <a:r>
              <a:rPr lang="fr-FR" sz="4000" b="1"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Implication de tous les acteurs </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u="sng" dirty="0"/>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745674"/>
            <a:ext cx="10992152" cy="4862944"/>
          </a:xfrm>
        </p:spPr>
        <p:txBody>
          <a:bodyPr>
            <a:noAutofit/>
          </a:bodyPr>
          <a:lstStyle/>
          <a:p>
            <a:pPr marL="0" marR="0" indent="0" algn="l">
              <a:spcBef>
                <a:spcPts val="0"/>
              </a:spcBef>
              <a:spcAft>
                <a:spcPts val="0"/>
              </a:spcAft>
              <a:buNone/>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fr-FR" sz="3600" b="1"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Le développement durable ne peut être atteint que si tous les acteurs sont impliqués, y compris les citoyens, les organisations de la société civile, le secteur privé et le gouvernement. L'engagement communautaire permet de rassembler ces acteurs et de travailler ensemble pour atteindre des objectifs communs.</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lvl="2"/>
            <a:endParaRPr lang="en-US" sz="2400" dirty="0">
              <a:solidFill>
                <a:schemeClr val="tx1"/>
              </a:solidFill>
            </a:endParaRPr>
          </a:p>
          <a:p>
            <a:endParaRPr lang="en-US" sz="2400" dirty="0"/>
          </a:p>
        </p:txBody>
      </p:sp>
    </p:spTree>
    <p:extLst>
      <p:ext uri="{BB962C8B-B14F-4D97-AF65-F5344CB8AC3E}">
        <p14:creationId xmlns:p14="http://schemas.microsoft.com/office/powerpoint/2010/main" val="57836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normAutofit fontScale="90000"/>
          </a:bodyPr>
          <a:lstStyle/>
          <a:p>
            <a:pPr algn="ctr"/>
            <a:r>
              <a:rPr lang="fr-FR" sz="4000" b="1"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Appropriation locale </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u="sng" dirty="0"/>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745674"/>
            <a:ext cx="10992152" cy="4862944"/>
          </a:xfrm>
        </p:spPr>
        <p:txBody>
          <a:bodyPr>
            <a:noAutofit/>
          </a:bodyPr>
          <a:lstStyle/>
          <a:p>
            <a:pPr marL="0" marR="0" algn="l">
              <a:spcBef>
                <a:spcPts val="0"/>
              </a:spcBef>
              <a:spcAft>
                <a:spcPts val="0"/>
              </a:spcAft>
            </a:pPr>
            <a:r>
              <a:rPr lang="fr-FR" sz="3600" b="1" dirty="0">
                <a:solidFill>
                  <a:srgbClr val="242424"/>
                </a:solidFill>
                <a:effectLst/>
                <a:latin typeface="Arial" panose="020B0604020202020204" pitchFamily="34" charset="0"/>
                <a:ea typeface="Times New Roman" panose="02020603050405020304" pitchFamily="18" charset="0"/>
                <a:cs typeface="Times New Roman" panose="02020603050405020304" pitchFamily="18" charset="0"/>
              </a:rPr>
              <a:t>L'engagement communautaire permet aux communautés locales de prendre en charge leur propre développement. Les projets et les initiatives qui sont conçus et mis en œuvre par la communauté sont souvent mieux adaptés aux besoins et aux réalités locales, ce qui accroît leur efficacité et leur durabilité.</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p>
        </p:txBody>
      </p:sp>
    </p:spTree>
    <p:extLst>
      <p:ext uri="{BB962C8B-B14F-4D97-AF65-F5344CB8AC3E}">
        <p14:creationId xmlns:p14="http://schemas.microsoft.com/office/powerpoint/2010/main" val="367025180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625</TotalTime>
  <Words>503</Words>
  <Application>Microsoft Office PowerPoint</Application>
  <PresentationFormat>Widescreen</PresentationFormat>
  <Paragraphs>43</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Open Sans</vt:lpstr>
      <vt:lpstr>Times New Roman</vt:lpstr>
      <vt:lpstr>Trebuchet MS</vt:lpstr>
      <vt:lpstr>Wingdings 3</vt:lpstr>
      <vt:lpstr>Facet</vt:lpstr>
      <vt:lpstr>  L'engagement communautaire est essentiel pour le développement durable.</vt:lpstr>
      <vt:lpstr> Déroulement  </vt:lpstr>
      <vt:lpstr> Introduction </vt:lpstr>
      <vt:lpstr>              </vt:lpstr>
      <vt:lpstr>Con’t </vt:lpstr>
      <vt:lpstr>Mobilisation des ressources locales </vt:lpstr>
      <vt:lpstr>Mobilisation des ressources locales </vt:lpstr>
      <vt:lpstr>Implication de tous les acteurs  </vt:lpstr>
      <vt:lpstr>Appropriation locale  </vt:lpstr>
      <vt:lpstr>Sensibilisation &amp; Education </vt:lpstr>
      <vt:lpstr>Sensibilisation &amp; Education </vt:lpstr>
      <vt:lpstr>Conclusion</vt:lpstr>
      <vt:lpstr>Questions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Shani Carter</dc:creator>
  <cp:lastModifiedBy>Shani Carter</cp:lastModifiedBy>
  <cp:revision>42</cp:revision>
  <dcterms:created xsi:type="dcterms:W3CDTF">2020-02-19T16:22:48Z</dcterms:created>
  <dcterms:modified xsi:type="dcterms:W3CDTF">2023-05-02T01:38:37Z</dcterms:modified>
</cp:coreProperties>
</file>