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82" r:id="rId3"/>
    <p:sldId id="283" r:id="rId4"/>
    <p:sldId id="284" r:id="rId5"/>
    <p:sldId id="285" r:id="rId6"/>
    <p:sldId id="286" r:id="rId7"/>
    <p:sldId id="287" r:id="rId8"/>
    <p:sldId id="288" r:id="rId9"/>
    <p:sldId id="289" r:id="rId10"/>
    <p:sldId id="275" r:id="rId11"/>
    <p:sldId id="290" r:id="rId12"/>
    <p:sldId id="291" r:id="rId13"/>
    <p:sldId id="292" r:id="rId14"/>
    <p:sldId id="294" r:id="rId15"/>
    <p:sldId id="295"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5639" autoAdjust="0"/>
  </p:normalViewPr>
  <p:slideViewPr>
    <p:cSldViewPr snapToGrid="0">
      <p:cViewPr varScale="1">
        <p:scale>
          <a:sx n="60" d="100"/>
          <a:sy n="60" d="100"/>
        </p:scale>
        <p:origin x="1478" y="3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M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670782-25A2-4130-AF40-EBDDDB2F271D}" type="datetimeFigureOut">
              <a:rPr lang="fr-MA" smtClean="0"/>
              <a:t>08/05/2023</a:t>
            </a:fld>
            <a:endParaRPr lang="fr-M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M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M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M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05F5E1-8B63-45F0-AE41-DCF9F6DF0CDA}" type="slidenum">
              <a:rPr lang="fr-MA" smtClean="0"/>
              <a:t>‹#›</a:t>
            </a:fld>
            <a:endParaRPr lang="fr-MA"/>
          </a:p>
        </p:txBody>
      </p:sp>
    </p:spTree>
    <p:extLst>
      <p:ext uri="{BB962C8B-B14F-4D97-AF65-F5344CB8AC3E}">
        <p14:creationId xmlns:p14="http://schemas.microsoft.com/office/powerpoint/2010/main" val="4252361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nSpc>
                <a:spcPct val="107000"/>
              </a:lnSpc>
              <a:spcAft>
                <a:spcPts val="800"/>
              </a:spcAft>
            </a:pPr>
            <a:endParaRPr lang="fr-MA" sz="18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2</a:t>
            </a:fld>
            <a:endParaRPr lang="fr-MA"/>
          </a:p>
        </p:txBody>
      </p:sp>
    </p:spTree>
    <p:extLst>
      <p:ext uri="{BB962C8B-B14F-4D97-AF65-F5344CB8AC3E}">
        <p14:creationId xmlns:p14="http://schemas.microsoft.com/office/powerpoint/2010/main" val="2411119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en-US" b="0" i="0" dirty="0">
              <a:solidFill>
                <a:srgbClr val="374151"/>
              </a:solidFill>
              <a:effectLst/>
              <a:latin typeface="Söhne"/>
            </a:endParaRPr>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11</a:t>
            </a:fld>
            <a:endParaRPr lang="fr-MA"/>
          </a:p>
        </p:txBody>
      </p:sp>
    </p:spTree>
    <p:extLst>
      <p:ext uri="{BB962C8B-B14F-4D97-AF65-F5344CB8AC3E}">
        <p14:creationId xmlns:p14="http://schemas.microsoft.com/office/powerpoint/2010/main" val="1116614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en-US" b="0" i="0" dirty="0">
              <a:solidFill>
                <a:srgbClr val="374151"/>
              </a:solidFill>
              <a:effectLst/>
              <a:latin typeface="Söhne"/>
            </a:endParaRPr>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12</a:t>
            </a:fld>
            <a:endParaRPr lang="fr-MA"/>
          </a:p>
        </p:txBody>
      </p:sp>
    </p:spTree>
    <p:extLst>
      <p:ext uri="{BB962C8B-B14F-4D97-AF65-F5344CB8AC3E}">
        <p14:creationId xmlns:p14="http://schemas.microsoft.com/office/powerpoint/2010/main" val="1497864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en-US" sz="2800" b="0" i="0" dirty="0">
              <a:solidFill>
                <a:srgbClr val="374151"/>
              </a:solidFill>
              <a:effectLst/>
              <a:latin typeface="Söhne"/>
            </a:endParaRPr>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13</a:t>
            </a:fld>
            <a:endParaRPr lang="fr-MA"/>
          </a:p>
        </p:txBody>
      </p:sp>
    </p:spTree>
    <p:extLst>
      <p:ext uri="{BB962C8B-B14F-4D97-AF65-F5344CB8AC3E}">
        <p14:creationId xmlns:p14="http://schemas.microsoft.com/office/powerpoint/2010/main" val="19429378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en-US" b="0" i="0" dirty="0">
              <a:solidFill>
                <a:srgbClr val="374151"/>
              </a:solidFill>
              <a:effectLst/>
              <a:latin typeface="Söhne"/>
            </a:endParaRPr>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14</a:t>
            </a:fld>
            <a:endParaRPr lang="fr-MA"/>
          </a:p>
        </p:txBody>
      </p:sp>
    </p:spTree>
    <p:extLst>
      <p:ext uri="{BB962C8B-B14F-4D97-AF65-F5344CB8AC3E}">
        <p14:creationId xmlns:p14="http://schemas.microsoft.com/office/powerpoint/2010/main" val="1515924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MA" dirty="0"/>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15</a:t>
            </a:fld>
            <a:endParaRPr lang="fr-MA"/>
          </a:p>
        </p:txBody>
      </p:sp>
    </p:spTree>
    <p:extLst>
      <p:ext uri="{BB962C8B-B14F-4D97-AF65-F5344CB8AC3E}">
        <p14:creationId xmlns:p14="http://schemas.microsoft.com/office/powerpoint/2010/main" val="884203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MA" dirty="0"/>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16</a:t>
            </a:fld>
            <a:endParaRPr lang="fr-MA"/>
          </a:p>
        </p:txBody>
      </p:sp>
    </p:spTree>
    <p:extLst>
      <p:ext uri="{BB962C8B-B14F-4D97-AF65-F5344CB8AC3E}">
        <p14:creationId xmlns:p14="http://schemas.microsoft.com/office/powerpoint/2010/main" val="1908538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MA" dirty="0"/>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3</a:t>
            </a:fld>
            <a:endParaRPr lang="fr-MA"/>
          </a:p>
        </p:txBody>
      </p:sp>
    </p:spTree>
    <p:extLst>
      <p:ext uri="{BB962C8B-B14F-4D97-AF65-F5344CB8AC3E}">
        <p14:creationId xmlns:p14="http://schemas.microsoft.com/office/powerpoint/2010/main" val="1048371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MA" dirty="0"/>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4</a:t>
            </a:fld>
            <a:endParaRPr lang="fr-MA"/>
          </a:p>
        </p:txBody>
      </p:sp>
    </p:spTree>
    <p:extLst>
      <p:ext uri="{BB962C8B-B14F-4D97-AF65-F5344CB8AC3E}">
        <p14:creationId xmlns:p14="http://schemas.microsoft.com/office/powerpoint/2010/main" val="2154748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MA" dirty="0"/>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5</a:t>
            </a:fld>
            <a:endParaRPr lang="fr-MA"/>
          </a:p>
        </p:txBody>
      </p:sp>
    </p:spTree>
    <p:extLst>
      <p:ext uri="{BB962C8B-B14F-4D97-AF65-F5344CB8AC3E}">
        <p14:creationId xmlns:p14="http://schemas.microsoft.com/office/powerpoint/2010/main" val="742648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en-US" b="0" i="0" dirty="0">
              <a:solidFill>
                <a:srgbClr val="374151"/>
              </a:solidFill>
              <a:effectLst/>
              <a:latin typeface="Söhne"/>
            </a:endParaRPr>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6</a:t>
            </a:fld>
            <a:endParaRPr lang="fr-MA"/>
          </a:p>
        </p:txBody>
      </p:sp>
    </p:spTree>
    <p:extLst>
      <p:ext uri="{BB962C8B-B14F-4D97-AF65-F5344CB8AC3E}">
        <p14:creationId xmlns:p14="http://schemas.microsoft.com/office/powerpoint/2010/main" val="2235816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374151"/>
              </a:solidFill>
              <a:effectLst/>
              <a:latin typeface="Söhne"/>
            </a:endParaRPr>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7</a:t>
            </a:fld>
            <a:endParaRPr lang="fr-MA"/>
          </a:p>
        </p:txBody>
      </p:sp>
    </p:spTree>
    <p:extLst>
      <p:ext uri="{BB962C8B-B14F-4D97-AF65-F5344CB8AC3E}">
        <p14:creationId xmlns:p14="http://schemas.microsoft.com/office/powerpoint/2010/main" val="1855633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endParaRPr lang="en-US" b="0" i="0" dirty="0">
              <a:solidFill>
                <a:srgbClr val="374151"/>
              </a:solidFill>
              <a:effectLst/>
              <a:latin typeface="Söhne"/>
            </a:endParaRPr>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8</a:t>
            </a:fld>
            <a:endParaRPr lang="fr-MA"/>
          </a:p>
        </p:txBody>
      </p:sp>
    </p:spTree>
    <p:extLst>
      <p:ext uri="{BB962C8B-B14F-4D97-AF65-F5344CB8AC3E}">
        <p14:creationId xmlns:p14="http://schemas.microsoft.com/office/powerpoint/2010/main" val="28114433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en-US" b="0" i="0" dirty="0">
                <a:solidFill>
                  <a:srgbClr val="374151"/>
                </a:solidFill>
                <a:effectLst/>
                <a:latin typeface="Söhne"/>
              </a:rPr>
              <a:t>The interviews were conducted in person and were recorded with the permission of the participants. The recordings were then analyzed using thematic analysis to identify common themes and patterns in the data.</a:t>
            </a:r>
          </a:p>
          <a:p>
            <a:pPr algn="l"/>
            <a:r>
              <a:rPr lang="en-US" b="0" i="0" dirty="0">
                <a:solidFill>
                  <a:srgbClr val="374151"/>
                </a:solidFill>
                <a:effectLst/>
                <a:latin typeface="Söhne"/>
              </a:rPr>
              <a:t>Throughout the research process, ethical considerations were taken into account, including obtaining informed consent from participants, ensuring confidentiality and anonymity, and protecting the privacy of participants.</a:t>
            </a:r>
          </a:p>
          <a:p>
            <a:pPr algn="l"/>
            <a:r>
              <a:rPr lang="en-US" b="0" i="0" dirty="0">
                <a:solidFill>
                  <a:srgbClr val="374151"/>
                </a:solidFill>
                <a:effectLst/>
                <a:latin typeface="Söhne"/>
              </a:rPr>
              <a:t>Overall, the qualitative approach and the use of semi-structured interviews allowed for a comprehensive understanding of CSR practices in the agricultural sector in Morocco, with a particular focus on the Moroccan Sahara. The research findings provide valuable insights into the challenges and opportunities facing the sector and the role of CSR in promoting sustainable development in the region.</a:t>
            </a:r>
          </a:p>
          <a:p>
            <a:endParaRPr lang="fr-MA" dirty="0"/>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9</a:t>
            </a:fld>
            <a:endParaRPr lang="fr-MA"/>
          </a:p>
        </p:txBody>
      </p:sp>
    </p:spTree>
    <p:extLst>
      <p:ext uri="{BB962C8B-B14F-4D97-AF65-F5344CB8AC3E}">
        <p14:creationId xmlns:p14="http://schemas.microsoft.com/office/powerpoint/2010/main" val="4249043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en-US" b="0" i="0" dirty="0">
                <a:solidFill>
                  <a:srgbClr val="374151"/>
                </a:solidFill>
                <a:effectLst/>
                <a:latin typeface="Söhne"/>
              </a:rPr>
              <a:t>Water scarcity is a pervasive issue across the globe, and it poses a significant challenge to agricultural productivity and sustainability. In the Moroccan Sahara, where the climate is arid and the water resources are limited, farmers face an even more daunting challenge. They must find ways to manage their water resources effectively to grow crops and maintain their livelihoods.</a:t>
            </a:r>
          </a:p>
          <a:p>
            <a:pPr algn="l"/>
            <a:r>
              <a:rPr lang="en-US" b="0" i="0" dirty="0">
                <a:solidFill>
                  <a:srgbClr val="374151"/>
                </a:solidFill>
                <a:effectLst/>
                <a:latin typeface="Söhne"/>
              </a:rPr>
              <a:t>One promising strategy to address water scarcity in the Moroccan Sahara is the use of rainwater harvesting techniques. These techniques can help to capture and store rainwater during the rainy season for later use during dry spells. Drip irrigation systems are another effective water management strategy that can help to reduce water usage while maintaining crop yields. By providing water directly to the plant's roots, drip irrigation systems can significantly reduce water waste and improve water-use efficiency.</a:t>
            </a:r>
          </a:p>
          <a:p>
            <a:pPr algn="l"/>
            <a:r>
              <a:rPr lang="en-US" b="0" i="0" dirty="0">
                <a:solidFill>
                  <a:srgbClr val="374151"/>
                </a:solidFill>
                <a:effectLst/>
                <a:latin typeface="Söhne"/>
              </a:rPr>
              <a:t>In addition to promoting water management strategies, the use of water-efficient crops can also be an effective solution to the water scarcity challenge. These crops are specifically designed to require less water to grow and are well-suited to arid climates like the Moroccan Sahara. By promoting the use of these crops, farmers can maximize their water usage and maintain their agricultural productivity even in the face of water scarcity.</a:t>
            </a:r>
          </a:p>
          <a:p>
            <a:pPr algn="l"/>
            <a:r>
              <a:rPr lang="en-US" b="0" i="0" dirty="0">
                <a:solidFill>
                  <a:srgbClr val="374151"/>
                </a:solidFill>
                <a:effectLst/>
                <a:latin typeface="Söhne"/>
              </a:rPr>
              <a:t>Overall, addressing the challenge of water scarcity in the Moroccan Sahara requires a multi-faceted approach. By promoting water management strategies, using water-efficient crops, and implementing other sustainable agricultural practices, we can help farmers in the region to adapt to changing weather patterns and maintain their livelihoods for years to come.</a:t>
            </a:r>
          </a:p>
        </p:txBody>
      </p:sp>
      <p:sp>
        <p:nvSpPr>
          <p:cNvPr id="4" name="Espace réservé du numéro de diapositive 3"/>
          <p:cNvSpPr>
            <a:spLocks noGrp="1"/>
          </p:cNvSpPr>
          <p:nvPr>
            <p:ph type="sldNum" sz="quarter" idx="5"/>
          </p:nvPr>
        </p:nvSpPr>
        <p:spPr/>
        <p:txBody>
          <a:bodyPr/>
          <a:lstStyle/>
          <a:p>
            <a:fld id="{C805F5E1-8B63-45F0-AE41-DCF9F6DF0CDA}" type="slidenum">
              <a:rPr lang="fr-MA" smtClean="0"/>
              <a:t>10</a:t>
            </a:fld>
            <a:endParaRPr lang="fr-MA"/>
          </a:p>
        </p:txBody>
      </p:sp>
    </p:spTree>
    <p:extLst>
      <p:ext uri="{BB962C8B-B14F-4D97-AF65-F5344CB8AC3E}">
        <p14:creationId xmlns:p14="http://schemas.microsoft.com/office/powerpoint/2010/main" val="2371469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5/8/2023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5/8/2023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149927" y="1781691"/>
            <a:ext cx="8124076" cy="1877068"/>
          </a:xfrm>
        </p:spPr>
        <p:txBody>
          <a:bodyPr/>
          <a:lstStyle/>
          <a:p>
            <a:pPr algn="l"/>
            <a:r>
              <a:rPr lang="en-US" sz="4000" dirty="0"/>
              <a:t>Corporate Social Responsibility in the Agricultural Sector in the Moroccan Sahara: Challenges and Opportunities</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rmAutofit fontScale="70000" lnSpcReduction="20000"/>
          </a:bodyPr>
          <a:lstStyle/>
          <a:p>
            <a:r>
              <a:rPr lang="en-US" sz="2800" dirty="0"/>
              <a:t>Abdelghani KARDOUD</a:t>
            </a:r>
          </a:p>
          <a:p>
            <a:r>
              <a:rPr lang="en-US" sz="2800" dirty="0" err="1"/>
              <a:t>Ibtissame</a:t>
            </a:r>
            <a:r>
              <a:rPr lang="en-US" sz="2800" dirty="0"/>
              <a:t> LAKHLILI</a:t>
            </a:r>
          </a:p>
          <a:p>
            <a:r>
              <a:rPr lang="en-US" sz="2800" dirty="0"/>
              <a:t>Sultan Moulay Slimane University</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fontScale="90000"/>
          </a:bodyPr>
          <a:lstStyle/>
          <a:p>
            <a:pPr algn="just"/>
            <a:r>
              <a:rPr lang="en-US" u="sng" dirty="0"/>
              <a:t>Main challenges faced by the Agricultural Sector in the Moroccan Sahara and CSR practices recommendations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99924" y="2340034"/>
            <a:ext cx="9016516" cy="4862944"/>
          </a:xfrm>
        </p:spPr>
        <p:txBody>
          <a:bodyPr>
            <a:noAutofit/>
          </a:bodyPr>
          <a:lstStyle/>
          <a:p>
            <a:pPr algn="just"/>
            <a:r>
              <a:rPr lang="en-US" sz="2400" dirty="0">
                <a:solidFill>
                  <a:schemeClr val="accent1">
                    <a:lumMod val="50000"/>
                  </a:schemeClr>
                </a:solidFill>
              </a:rPr>
              <a:t>Water scarcity:</a:t>
            </a:r>
          </a:p>
          <a:p>
            <a:pPr lvl="1" algn="just"/>
            <a:r>
              <a:rPr lang="en-US" sz="2200" dirty="0">
                <a:solidFill>
                  <a:schemeClr val="accent1">
                    <a:lumMod val="50000"/>
                  </a:schemeClr>
                </a:solidFill>
              </a:rPr>
              <a:t>Key Challenge: Limited water resources in the Sahara desert make it difficult for farmers to access water for irrigation.</a:t>
            </a:r>
          </a:p>
          <a:p>
            <a:pPr lvl="1" algn="just"/>
            <a:r>
              <a:rPr lang="en-US" sz="2200" dirty="0">
                <a:solidFill>
                  <a:schemeClr val="accent1">
                    <a:lumMod val="50000"/>
                  </a:schemeClr>
                </a:solidFill>
              </a:rPr>
              <a:t>Impact: Farmers struggle to maintain their livelihoods, and adapting to changing weather patterns becomes increasingly challenging.</a:t>
            </a:r>
          </a:p>
          <a:p>
            <a:pPr lvl="1" algn="just"/>
            <a:r>
              <a:rPr lang="en-US" sz="2200" dirty="0">
                <a:solidFill>
                  <a:schemeClr val="accent1">
                    <a:lumMod val="50000"/>
                  </a:schemeClr>
                </a:solidFill>
              </a:rPr>
              <a:t>Recommendation: Promote water management strategies such as rainwater harvesting, drip irrigation systems, and the use of water-efficient crops</a:t>
            </a:r>
          </a:p>
        </p:txBody>
      </p:sp>
    </p:spTree>
    <p:extLst>
      <p:ext uri="{BB962C8B-B14F-4D97-AF65-F5344CB8AC3E}">
        <p14:creationId xmlns:p14="http://schemas.microsoft.com/office/powerpoint/2010/main" val="2243559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fontScale="90000"/>
          </a:bodyPr>
          <a:lstStyle/>
          <a:p>
            <a:pPr algn="just"/>
            <a:r>
              <a:rPr lang="en-US" u="sng" dirty="0"/>
              <a:t>Main challenges faced by the Agricultural Sector in the Moroccan Sahara and CSR practices recommendations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99924" y="2340034"/>
            <a:ext cx="9016516" cy="4862944"/>
          </a:xfrm>
        </p:spPr>
        <p:txBody>
          <a:bodyPr>
            <a:noAutofit/>
          </a:bodyPr>
          <a:lstStyle/>
          <a:p>
            <a:pPr algn="just"/>
            <a:r>
              <a:rPr lang="en-US" sz="2400" dirty="0">
                <a:solidFill>
                  <a:schemeClr val="accent1">
                    <a:lumMod val="50000"/>
                  </a:schemeClr>
                </a:solidFill>
              </a:rPr>
              <a:t>Soil Degradation:</a:t>
            </a:r>
          </a:p>
          <a:p>
            <a:pPr lvl="1" algn="just"/>
            <a:r>
              <a:rPr lang="en-US" sz="2200" dirty="0">
                <a:solidFill>
                  <a:schemeClr val="accent1">
                    <a:lumMod val="50000"/>
                  </a:schemeClr>
                </a:solidFill>
              </a:rPr>
              <a:t>Key Challenge: Soil erosion caused by overuse of land, deforestation, and overgrazing by livestock has led to a decline in soil quality and reduced agricultural productivity.</a:t>
            </a:r>
          </a:p>
          <a:p>
            <a:pPr lvl="1" algn="just"/>
            <a:r>
              <a:rPr lang="en-US" sz="2200" dirty="0">
                <a:solidFill>
                  <a:schemeClr val="accent1">
                    <a:lumMod val="50000"/>
                  </a:schemeClr>
                </a:solidFill>
              </a:rPr>
              <a:t>Impact: Farmers face a daunting task of managing their land and soil, which is essential to their survival and the sustainability of their farms.</a:t>
            </a:r>
          </a:p>
          <a:p>
            <a:pPr lvl="1" algn="just"/>
            <a:r>
              <a:rPr lang="en-US" sz="2200" dirty="0">
                <a:solidFill>
                  <a:schemeClr val="accent1">
                    <a:lumMod val="50000"/>
                  </a:schemeClr>
                </a:solidFill>
              </a:rPr>
              <a:t>Recommendation: Promote sustainable land use practices that can help preserve soil quality and enhance agricultural productivity, such as conservation tillage, crop rotation, and cover cropping.</a:t>
            </a:r>
          </a:p>
        </p:txBody>
      </p:sp>
    </p:spTree>
    <p:extLst>
      <p:ext uri="{BB962C8B-B14F-4D97-AF65-F5344CB8AC3E}">
        <p14:creationId xmlns:p14="http://schemas.microsoft.com/office/powerpoint/2010/main" val="1367153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fontScale="90000"/>
          </a:bodyPr>
          <a:lstStyle/>
          <a:p>
            <a:pPr algn="just"/>
            <a:r>
              <a:rPr lang="en-US" u="sng" dirty="0"/>
              <a:t>Main challenges faced by the Agricultural Sector in the Moroccan Sahara and CSR practices recommendations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99924" y="2340034"/>
            <a:ext cx="9016516" cy="4862944"/>
          </a:xfrm>
        </p:spPr>
        <p:txBody>
          <a:bodyPr>
            <a:noAutofit/>
          </a:bodyPr>
          <a:lstStyle/>
          <a:p>
            <a:pPr algn="just"/>
            <a:r>
              <a:rPr lang="en-US" sz="2400" dirty="0">
                <a:solidFill>
                  <a:schemeClr val="accent1">
                    <a:lumMod val="50000"/>
                  </a:schemeClr>
                </a:solidFill>
              </a:rPr>
              <a:t>Distance from Markets and Transportation:</a:t>
            </a:r>
          </a:p>
          <a:p>
            <a:pPr lvl="1" algn="just"/>
            <a:r>
              <a:rPr lang="en-US" sz="2000" dirty="0">
                <a:solidFill>
                  <a:schemeClr val="accent1">
                    <a:lumMod val="50000"/>
                  </a:schemeClr>
                </a:solidFill>
              </a:rPr>
              <a:t>Key Challenge: Farmers in the Moroccan Sahara are relatively isolated, and they often have difficulty transporting their products to markets in urban areas.</a:t>
            </a:r>
          </a:p>
          <a:p>
            <a:pPr lvl="1" algn="just"/>
            <a:r>
              <a:rPr lang="en-US" sz="2000" dirty="0">
                <a:solidFill>
                  <a:schemeClr val="accent1">
                    <a:lumMod val="50000"/>
                  </a:schemeClr>
                </a:solidFill>
              </a:rPr>
              <a:t>Impact: The lack of infrastructure limits the ability of farmers to access markets and transport their products, resulting in a reduction in income for farmers.</a:t>
            </a:r>
          </a:p>
          <a:p>
            <a:pPr lvl="1" algn="just"/>
            <a:r>
              <a:rPr lang="en-US" sz="2000" dirty="0">
                <a:solidFill>
                  <a:schemeClr val="accent1">
                    <a:lumMod val="50000"/>
                  </a:schemeClr>
                </a:solidFill>
              </a:rPr>
              <a:t>Recommendation: Support the development of infrastructure and transportation to facilitate the transportation of agricultural products to markets.</a:t>
            </a:r>
            <a:endParaRPr lang="en-US" sz="2200" dirty="0">
              <a:solidFill>
                <a:schemeClr val="accent1">
                  <a:lumMod val="50000"/>
                </a:schemeClr>
              </a:solidFill>
            </a:endParaRPr>
          </a:p>
        </p:txBody>
      </p:sp>
    </p:spTree>
    <p:extLst>
      <p:ext uri="{BB962C8B-B14F-4D97-AF65-F5344CB8AC3E}">
        <p14:creationId xmlns:p14="http://schemas.microsoft.com/office/powerpoint/2010/main" val="2665685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fontScale="90000"/>
          </a:bodyPr>
          <a:lstStyle/>
          <a:p>
            <a:pPr algn="just"/>
            <a:r>
              <a:rPr lang="en-US" u="sng" dirty="0"/>
              <a:t>Main challenges faced by the Agricultural Sector in the Moroccan Sahara and CSR practices recommendations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599924" y="2340034"/>
            <a:ext cx="9016516" cy="4862944"/>
          </a:xfrm>
        </p:spPr>
        <p:txBody>
          <a:bodyPr>
            <a:noAutofit/>
          </a:bodyPr>
          <a:lstStyle/>
          <a:p>
            <a:pPr algn="just"/>
            <a:r>
              <a:rPr lang="en-US" sz="2400" dirty="0">
                <a:solidFill>
                  <a:schemeClr val="accent1">
                    <a:lumMod val="50000"/>
                  </a:schemeClr>
                </a:solidFill>
              </a:rPr>
              <a:t>Limited Access to Technology and Financial Resources:</a:t>
            </a:r>
          </a:p>
          <a:p>
            <a:pPr lvl="1" algn="just"/>
            <a:r>
              <a:rPr lang="en-US" sz="2000" dirty="0">
                <a:solidFill>
                  <a:schemeClr val="accent1">
                    <a:lumMod val="50000"/>
                  </a:schemeClr>
                </a:solidFill>
              </a:rPr>
              <a:t>Key Challenge: Many farmers in the Moroccan Sahara lack access to modern farming techniques and equipment, as well as financial resources to invest in sustainable practices.</a:t>
            </a:r>
          </a:p>
          <a:p>
            <a:pPr lvl="1" algn="just"/>
            <a:r>
              <a:rPr lang="en-US" sz="2000" dirty="0">
                <a:solidFill>
                  <a:schemeClr val="accent1">
                    <a:lumMod val="50000"/>
                  </a:schemeClr>
                </a:solidFill>
              </a:rPr>
              <a:t>Impact: Limited access to resources hinders the ability of farmers to improve their productivity and efficiency, reducing their ability to invest in their farms.</a:t>
            </a:r>
          </a:p>
          <a:p>
            <a:pPr lvl="1" algn="just"/>
            <a:r>
              <a:rPr lang="en-US" sz="2000" dirty="0">
                <a:solidFill>
                  <a:schemeClr val="accent1">
                    <a:lumMod val="50000"/>
                  </a:schemeClr>
                </a:solidFill>
              </a:rPr>
              <a:t>Recommendation: Promote access to technology and financial resources to enable farmers to invest in their farms and adopt sustainable practices.</a:t>
            </a:r>
            <a:endParaRPr lang="en-US" sz="2200" dirty="0">
              <a:solidFill>
                <a:schemeClr val="accent1">
                  <a:lumMod val="50000"/>
                </a:schemeClr>
              </a:solidFill>
            </a:endParaRPr>
          </a:p>
        </p:txBody>
      </p:sp>
    </p:spTree>
    <p:extLst>
      <p:ext uri="{BB962C8B-B14F-4D97-AF65-F5344CB8AC3E}">
        <p14:creationId xmlns:p14="http://schemas.microsoft.com/office/powerpoint/2010/main" val="3181099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en-US" u="sng" dirty="0"/>
              <a:t>Discussion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9030546" cy="4502726"/>
          </a:xfrm>
        </p:spPr>
        <p:txBody>
          <a:bodyPr>
            <a:noAutofit/>
          </a:bodyPr>
          <a:lstStyle/>
          <a:p>
            <a:pPr algn="just"/>
            <a:r>
              <a:rPr lang="en-US" sz="2400" dirty="0">
                <a:solidFill>
                  <a:schemeClr val="accent1">
                    <a:lumMod val="50000"/>
                  </a:schemeClr>
                </a:solidFill>
              </a:rPr>
              <a:t>This research suggests that CSR practices can provide critical support to farmers facing significant challenges such as water scarcity, soil degradation, and limited access to technology and financial resources.</a:t>
            </a:r>
          </a:p>
          <a:p>
            <a:pPr algn="just"/>
            <a:r>
              <a:rPr lang="en-US" sz="2400" dirty="0">
                <a:solidFill>
                  <a:schemeClr val="accent1">
                    <a:lumMod val="50000"/>
                  </a:schemeClr>
                </a:solidFill>
              </a:rPr>
              <a:t>CSR practices can support sustainable agriculture in several ways:</a:t>
            </a:r>
          </a:p>
          <a:p>
            <a:pPr lvl="1" algn="just"/>
            <a:r>
              <a:rPr lang="en-US" sz="2200" dirty="0">
                <a:solidFill>
                  <a:schemeClr val="accent1">
                    <a:lumMod val="50000"/>
                  </a:schemeClr>
                </a:solidFill>
              </a:rPr>
              <a:t>By providing financial and technical resources to farmers, such as funding for the development of sustainable irrigation systems and transportation systems that can help farmers transport their products to markets.</a:t>
            </a:r>
          </a:p>
        </p:txBody>
      </p:sp>
    </p:spTree>
    <p:extLst>
      <p:ext uri="{BB962C8B-B14F-4D97-AF65-F5344CB8AC3E}">
        <p14:creationId xmlns:p14="http://schemas.microsoft.com/office/powerpoint/2010/main" val="3977128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normAutofit/>
          </a:bodyPr>
          <a:lstStyle/>
          <a:p>
            <a:r>
              <a:rPr lang="en-US" u="sng" dirty="0"/>
              <a:t>Discussion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9030546" cy="4502726"/>
          </a:xfrm>
        </p:spPr>
        <p:txBody>
          <a:bodyPr>
            <a:noAutofit/>
          </a:bodyPr>
          <a:lstStyle/>
          <a:p>
            <a:pPr lvl="1" algn="just"/>
            <a:r>
              <a:rPr lang="en-US" sz="2200" dirty="0">
                <a:solidFill>
                  <a:schemeClr val="accent1">
                    <a:lumMod val="50000"/>
                  </a:schemeClr>
                </a:solidFill>
              </a:rPr>
              <a:t>By providing capacity-building initiatives that help farmers acquire new skills and knowledge necessary for sustainable agriculture, such as precision agriculture and crop modeling.</a:t>
            </a:r>
          </a:p>
          <a:p>
            <a:pPr lvl="1" algn="just"/>
            <a:r>
              <a:rPr lang="en-US" sz="2200" dirty="0">
                <a:solidFill>
                  <a:schemeClr val="accent1">
                    <a:lumMod val="50000"/>
                  </a:schemeClr>
                </a:solidFill>
              </a:rPr>
              <a:t>By collaborating with local communities to develop and implement sustainable agriculture practices that are culturally appropriate and environmentally sustainable.</a:t>
            </a:r>
          </a:p>
          <a:p>
            <a:pPr lvl="1" algn="just"/>
            <a:r>
              <a:rPr lang="en-US" sz="2200" dirty="0">
                <a:solidFill>
                  <a:schemeClr val="accent1">
                    <a:lumMod val="50000"/>
                  </a:schemeClr>
                </a:solidFill>
              </a:rPr>
              <a:t>By supporting research and development initiatives aimed at developing new technologies and practices that promote sustainable agriculture in the region.</a:t>
            </a:r>
          </a:p>
          <a:p>
            <a:pPr algn="just"/>
            <a:r>
              <a:rPr lang="en-US" sz="2400" dirty="0">
                <a:solidFill>
                  <a:schemeClr val="accent1">
                    <a:lumMod val="50000"/>
                  </a:schemeClr>
                </a:solidFill>
              </a:rPr>
              <a:t>By supporting farmers in adopting sustainable practices, CSR practices can contribute to the development of a more resilient and sustainable agricultural sector in the Moroccan Sahara.</a:t>
            </a:r>
            <a:endParaRPr lang="en-US" sz="2000" dirty="0">
              <a:solidFill>
                <a:schemeClr val="accent1">
                  <a:lumMod val="50000"/>
                </a:schemeClr>
              </a:solidFill>
            </a:endParaRPr>
          </a:p>
        </p:txBody>
      </p:sp>
    </p:spTree>
    <p:extLst>
      <p:ext uri="{BB962C8B-B14F-4D97-AF65-F5344CB8AC3E}">
        <p14:creationId xmlns:p14="http://schemas.microsoft.com/office/powerpoint/2010/main" val="2993729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0"/>
            <a:ext cx="8596668" cy="653143"/>
          </a:xfrm>
        </p:spPr>
        <p:txBody>
          <a:bodyPr/>
          <a:lstStyle/>
          <a:p>
            <a:r>
              <a:rPr lang="en-US" u="sng" dirty="0"/>
              <a:t>Conclusions</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575735" y="1366157"/>
            <a:ext cx="9055945" cy="2819400"/>
          </a:xfrm>
        </p:spPr>
        <p:txBody>
          <a:bodyPr>
            <a:noAutofit/>
          </a:bodyPr>
          <a:lstStyle/>
          <a:p>
            <a:pPr algn="just"/>
            <a:r>
              <a:rPr lang="en-US" sz="2400" dirty="0">
                <a:solidFill>
                  <a:schemeClr val="accent1">
                    <a:lumMod val="50000"/>
                  </a:schemeClr>
                </a:solidFill>
              </a:rPr>
              <a:t>Sustainable supply chain management practices are essential for ensuring responsible and sustainable agriculture in the Moroccan Sahara. By working with local farmers and suppliers, companies can promote sustainable agriculture practices, reduce environmental impact, and ensure fair and equitable treatment of farmers and workers in the supply chain.</a:t>
            </a:r>
          </a:p>
        </p:txBody>
      </p:sp>
    </p:spTree>
    <p:extLst>
      <p:ext uri="{BB962C8B-B14F-4D97-AF65-F5344CB8AC3E}">
        <p14:creationId xmlns:p14="http://schemas.microsoft.com/office/powerpoint/2010/main" val="3080393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B1872A-5FE7-3271-2904-1C85AA546D04}"/>
              </a:ext>
            </a:extLst>
          </p:cNvPr>
          <p:cNvSpPr>
            <a:spLocks noGrp="1"/>
          </p:cNvSpPr>
          <p:nvPr>
            <p:ph type="title"/>
          </p:nvPr>
        </p:nvSpPr>
        <p:spPr/>
        <p:txBody>
          <a:bodyPr/>
          <a:lstStyle/>
          <a:p>
            <a:r>
              <a:rPr lang="en-US" dirty="0"/>
              <a:t>Presentation</a:t>
            </a:r>
            <a:r>
              <a:rPr lang="fr-MA" dirty="0"/>
              <a:t> </a:t>
            </a:r>
            <a:r>
              <a:rPr lang="en-US" dirty="0"/>
              <a:t>Outline</a:t>
            </a:r>
            <a:r>
              <a:rPr lang="fr-MA" dirty="0"/>
              <a:t>:</a:t>
            </a:r>
          </a:p>
        </p:txBody>
      </p:sp>
      <p:sp>
        <p:nvSpPr>
          <p:cNvPr id="3" name="Espace réservé du contenu 2">
            <a:extLst>
              <a:ext uri="{FF2B5EF4-FFF2-40B4-BE49-F238E27FC236}">
                <a16:creationId xmlns:a16="http://schemas.microsoft.com/office/drawing/2014/main" id="{5DA601F6-CF2A-566F-67F3-A1D93466C897}"/>
              </a:ext>
            </a:extLst>
          </p:cNvPr>
          <p:cNvSpPr>
            <a:spLocks noGrp="1"/>
          </p:cNvSpPr>
          <p:nvPr>
            <p:ph idx="1"/>
          </p:nvPr>
        </p:nvSpPr>
        <p:spPr/>
        <p:txBody>
          <a:bodyPr vert="horz" lIns="91440" tIns="45720" rIns="91440" bIns="45720" rtlCol="0">
            <a:noAutofit/>
          </a:bodyPr>
          <a:lstStyle/>
          <a:p>
            <a:r>
              <a:rPr lang="fr-MA" sz="2400" dirty="0">
                <a:solidFill>
                  <a:schemeClr val="accent1">
                    <a:lumMod val="50000"/>
                  </a:schemeClr>
                </a:solidFill>
              </a:rPr>
              <a:t>Introduction</a:t>
            </a:r>
          </a:p>
          <a:p>
            <a:r>
              <a:rPr lang="fr-MA" sz="2400" dirty="0" err="1">
                <a:solidFill>
                  <a:schemeClr val="accent1">
                    <a:lumMod val="50000"/>
                  </a:schemeClr>
                </a:solidFill>
              </a:rPr>
              <a:t>Problematic</a:t>
            </a:r>
            <a:r>
              <a:rPr lang="fr-MA" sz="2400" dirty="0">
                <a:solidFill>
                  <a:schemeClr val="accent1">
                    <a:lumMod val="50000"/>
                  </a:schemeClr>
                </a:solidFill>
              </a:rPr>
              <a:t> of </a:t>
            </a:r>
            <a:r>
              <a:rPr lang="fr-MA" sz="2400" dirty="0" err="1">
                <a:solidFill>
                  <a:schemeClr val="accent1">
                    <a:lumMod val="50000"/>
                  </a:schemeClr>
                </a:solidFill>
              </a:rPr>
              <a:t>research</a:t>
            </a:r>
            <a:endParaRPr lang="fr-MA" sz="2400" dirty="0">
              <a:solidFill>
                <a:schemeClr val="accent1">
                  <a:lumMod val="50000"/>
                </a:schemeClr>
              </a:solidFill>
            </a:endParaRPr>
          </a:p>
          <a:p>
            <a:r>
              <a:rPr lang="fr-MA" sz="2400" dirty="0" err="1">
                <a:solidFill>
                  <a:schemeClr val="accent1">
                    <a:lumMod val="50000"/>
                  </a:schemeClr>
                </a:solidFill>
              </a:rPr>
              <a:t>Research</a:t>
            </a:r>
            <a:r>
              <a:rPr lang="fr-MA" sz="2400" dirty="0">
                <a:solidFill>
                  <a:schemeClr val="accent1">
                    <a:lumMod val="50000"/>
                  </a:schemeClr>
                </a:solidFill>
              </a:rPr>
              <a:t> </a:t>
            </a:r>
            <a:r>
              <a:rPr lang="fr-MA" sz="2400" dirty="0" err="1">
                <a:solidFill>
                  <a:schemeClr val="accent1">
                    <a:lumMod val="50000"/>
                  </a:schemeClr>
                </a:solidFill>
              </a:rPr>
              <a:t>methodology</a:t>
            </a:r>
            <a:endParaRPr lang="fr-MA" sz="2400" dirty="0">
              <a:solidFill>
                <a:schemeClr val="accent1">
                  <a:lumMod val="50000"/>
                </a:schemeClr>
              </a:solidFill>
            </a:endParaRPr>
          </a:p>
          <a:p>
            <a:r>
              <a:rPr lang="fr-MA" sz="2400" dirty="0" err="1">
                <a:solidFill>
                  <a:schemeClr val="accent1">
                    <a:lumMod val="50000"/>
                  </a:schemeClr>
                </a:solidFill>
              </a:rPr>
              <a:t>Findings</a:t>
            </a:r>
            <a:endParaRPr lang="fr-MA" sz="2400" dirty="0">
              <a:solidFill>
                <a:schemeClr val="accent1">
                  <a:lumMod val="50000"/>
                </a:schemeClr>
              </a:solidFill>
            </a:endParaRPr>
          </a:p>
          <a:p>
            <a:r>
              <a:rPr lang="fr-MA" sz="2400" dirty="0">
                <a:solidFill>
                  <a:schemeClr val="accent1">
                    <a:lumMod val="50000"/>
                  </a:schemeClr>
                </a:solidFill>
              </a:rPr>
              <a:t>Discussion</a:t>
            </a:r>
          </a:p>
          <a:p>
            <a:r>
              <a:rPr lang="fr-MA" sz="2400" dirty="0">
                <a:solidFill>
                  <a:schemeClr val="accent1">
                    <a:lumMod val="50000"/>
                  </a:schemeClr>
                </a:solidFill>
              </a:rPr>
              <a:t>Conclusion</a:t>
            </a:r>
          </a:p>
        </p:txBody>
      </p:sp>
    </p:spTree>
    <p:extLst>
      <p:ext uri="{BB962C8B-B14F-4D97-AF65-F5344CB8AC3E}">
        <p14:creationId xmlns:p14="http://schemas.microsoft.com/office/powerpoint/2010/main" val="143988548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17C9D7-885B-BEAC-6A89-D049ADDC8A09}"/>
              </a:ext>
            </a:extLst>
          </p:cNvPr>
          <p:cNvSpPr>
            <a:spLocks noGrp="1"/>
          </p:cNvSpPr>
          <p:nvPr>
            <p:ph type="title"/>
          </p:nvPr>
        </p:nvSpPr>
        <p:spPr/>
        <p:txBody>
          <a:bodyPr/>
          <a:lstStyle/>
          <a:p>
            <a:r>
              <a:rPr lang="fr-MA" dirty="0"/>
              <a:t>Introduction</a:t>
            </a:r>
          </a:p>
        </p:txBody>
      </p:sp>
      <p:sp>
        <p:nvSpPr>
          <p:cNvPr id="3" name="Espace réservé du contenu 2">
            <a:extLst>
              <a:ext uri="{FF2B5EF4-FFF2-40B4-BE49-F238E27FC236}">
                <a16:creationId xmlns:a16="http://schemas.microsoft.com/office/drawing/2014/main" id="{9BA8A7D9-46BF-8DB1-F6F4-40C58606292F}"/>
              </a:ext>
            </a:extLst>
          </p:cNvPr>
          <p:cNvSpPr>
            <a:spLocks noGrp="1"/>
          </p:cNvSpPr>
          <p:nvPr>
            <p:ph idx="1"/>
          </p:nvPr>
        </p:nvSpPr>
        <p:spPr/>
        <p:txBody>
          <a:bodyPr/>
          <a:lstStyle/>
          <a:p>
            <a:pPr algn="just"/>
            <a:r>
              <a:rPr lang="en-US" sz="2400" dirty="0">
                <a:solidFill>
                  <a:schemeClr val="accent1">
                    <a:lumMod val="50000"/>
                  </a:schemeClr>
                </a:solidFill>
              </a:rPr>
              <a:t>Understanding the current Corporate Social Responsibility (CSR) practices in the agricultural sector in Morocco, particularly in the Moroccan Sahara</a:t>
            </a:r>
          </a:p>
          <a:p>
            <a:pPr algn="just"/>
            <a:r>
              <a:rPr lang="en-US" sz="2400" dirty="0">
                <a:solidFill>
                  <a:schemeClr val="accent1">
                    <a:lumMod val="50000"/>
                  </a:schemeClr>
                </a:solidFill>
              </a:rPr>
              <a:t>Identifying the potential benefits of implementing such practices.</a:t>
            </a:r>
          </a:p>
          <a:p>
            <a:pPr algn="just"/>
            <a:r>
              <a:rPr lang="en-US" sz="2400" dirty="0">
                <a:solidFill>
                  <a:schemeClr val="accent1">
                    <a:lumMod val="50000"/>
                  </a:schemeClr>
                </a:solidFill>
              </a:rPr>
              <a:t>Implementing CSR practices is crucial for sustainable development in the sector. </a:t>
            </a:r>
          </a:p>
          <a:p>
            <a:pPr algn="just"/>
            <a:endParaRPr lang="fr-MA" dirty="0"/>
          </a:p>
        </p:txBody>
      </p:sp>
    </p:spTree>
    <p:extLst>
      <p:ext uri="{BB962C8B-B14F-4D97-AF65-F5344CB8AC3E}">
        <p14:creationId xmlns:p14="http://schemas.microsoft.com/office/powerpoint/2010/main" val="310393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1E6A-C259-98C7-947C-F3772817D5A6}"/>
              </a:ext>
            </a:extLst>
          </p:cNvPr>
          <p:cNvSpPr>
            <a:spLocks noGrp="1"/>
          </p:cNvSpPr>
          <p:nvPr>
            <p:ph type="title"/>
          </p:nvPr>
        </p:nvSpPr>
        <p:spPr/>
        <p:txBody>
          <a:bodyPr/>
          <a:lstStyle/>
          <a:p>
            <a:r>
              <a:rPr lang="fr-MA" dirty="0" err="1"/>
              <a:t>Problematic</a:t>
            </a:r>
            <a:endParaRPr lang="fr-MA" dirty="0"/>
          </a:p>
        </p:txBody>
      </p:sp>
      <p:sp>
        <p:nvSpPr>
          <p:cNvPr id="3" name="Espace réservé du contenu 2">
            <a:extLst>
              <a:ext uri="{FF2B5EF4-FFF2-40B4-BE49-F238E27FC236}">
                <a16:creationId xmlns:a16="http://schemas.microsoft.com/office/drawing/2014/main" id="{1CE26F21-B5D7-CE1A-BB24-20881B483830}"/>
              </a:ext>
            </a:extLst>
          </p:cNvPr>
          <p:cNvSpPr>
            <a:spLocks noGrp="1"/>
          </p:cNvSpPr>
          <p:nvPr>
            <p:ph idx="1"/>
          </p:nvPr>
        </p:nvSpPr>
        <p:spPr/>
        <p:txBody>
          <a:bodyPr/>
          <a:lstStyle/>
          <a:p>
            <a:pPr algn="just"/>
            <a:r>
              <a:rPr lang="en-US" sz="2400" dirty="0">
                <a:solidFill>
                  <a:schemeClr val="accent1">
                    <a:lumMod val="50000"/>
                  </a:schemeClr>
                </a:solidFill>
              </a:rPr>
              <a:t>identify the main challenges and opportunities for implementing CSR practices in the agricultural sector in Morocco, particularly in the Moroccan Sahara.</a:t>
            </a:r>
          </a:p>
          <a:p>
            <a:pPr algn="just"/>
            <a:r>
              <a:rPr lang="en-US" sz="2400" dirty="0">
                <a:solidFill>
                  <a:schemeClr val="accent1">
                    <a:lumMod val="50000"/>
                  </a:schemeClr>
                </a:solidFill>
              </a:rPr>
              <a:t>The study aims to examine the current CSR practices in the sector, the motivations for implementing CSR, and any perceived benefits or challenges.</a:t>
            </a:r>
          </a:p>
          <a:p>
            <a:pPr algn="just"/>
            <a:r>
              <a:rPr lang="en-US" sz="2400" dirty="0">
                <a:solidFill>
                  <a:schemeClr val="accent1">
                    <a:lumMod val="50000"/>
                  </a:schemeClr>
                </a:solidFill>
              </a:rPr>
              <a:t>the research aims to contribute to the understanding of CSR practices in the agricultural sector in Morocco and to promote sustainable development in the sector</a:t>
            </a:r>
            <a:r>
              <a:rPr lang="en-US" b="0" i="0" dirty="0">
                <a:solidFill>
                  <a:srgbClr val="374151"/>
                </a:solidFill>
                <a:effectLst/>
                <a:latin typeface="Söhne"/>
              </a:rPr>
              <a:t>.</a:t>
            </a:r>
            <a:endParaRPr lang="fr-MA" dirty="0"/>
          </a:p>
        </p:txBody>
      </p:sp>
    </p:spTree>
    <p:extLst>
      <p:ext uri="{BB962C8B-B14F-4D97-AF65-F5344CB8AC3E}">
        <p14:creationId xmlns:p14="http://schemas.microsoft.com/office/powerpoint/2010/main" val="1229301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42406A-4B0C-5FF6-B39F-D3E050A0549B}"/>
              </a:ext>
            </a:extLst>
          </p:cNvPr>
          <p:cNvSpPr>
            <a:spLocks noGrp="1"/>
          </p:cNvSpPr>
          <p:nvPr>
            <p:ph type="title"/>
          </p:nvPr>
        </p:nvSpPr>
        <p:spPr/>
        <p:txBody>
          <a:bodyPr/>
          <a:lstStyle/>
          <a:p>
            <a:r>
              <a:rPr lang="fr-MA" dirty="0" err="1"/>
              <a:t>Literature</a:t>
            </a:r>
            <a:r>
              <a:rPr lang="fr-MA" dirty="0"/>
              <a:t> </a:t>
            </a:r>
            <a:r>
              <a:rPr lang="fr-MA" dirty="0" err="1"/>
              <a:t>review</a:t>
            </a:r>
            <a:endParaRPr lang="fr-MA" dirty="0"/>
          </a:p>
        </p:txBody>
      </p:sp>
      <p:sp>
        <p:nvSpPr>
          <p:cNvPr id="3" name="Espace réservé du contenu 2">
            <a:extLst>
              <a:ext uri="{FF2B5EF4-FFF2-40B4-BE49-F238E27FC236}">
                <a16:creationId xmlns:a16="http://schemas.microsoft.com/office/drawing/2014/main" id="{DAFC57B1-E474-3D27-9F65-73766217EC8A}"/>
              </a:ext>
            </a:extLst>
          </p:cNvPr>
          <p:cNvSpPr>
            <a:spLocks noGrp="1"/>
          </p:cNvSpPr>
          <p:nvPr>
            <p:ph idx="1"/>
          </p:nvPr>
        </p:nvSpPr>
        <p:spPr>
          <a:xfrm>
            <a:off x="677334" y="1325880"/>
            <a:ext cx="8596668" cy="4922520"/>
          </a:xfrm>
        </p:spPr>
        <p:txBody>
          <a:bodyPr>
            <a:normAutofit fontScale="92500" lnSpcReduction="10000"/>
          </a:bodyPr>
          <a:lstStyle/>
          <a:p>
            <a:pPr algn="just"/>
            <a:r>
              <a:rPr lang="en-US" sz="2400" dirty="0">
                <a:solidFill>
                  <a:schemeClr val="accent1">
                    <a:lumMod val="50000"/>
                  </a:schemeClr>
                </a:solidFill>
              </a:rPr>
              <a:t>El Ghoul (2011) found a positive correlation between CSR and financial performance in Moroccan firms, highlighting the importance of government policies and regulations in promoting CSR practices.</a:t>
            </a:r>
          </a:p>
          <a:p>
            <a:pPr algn="just"/>
            <a:r>
              <a:rPr lang="en-US" sz="2400" dirty="0">
                <a:solidFill>
                  <a:schemeClr val="accent1">
                    <a:lumMod val="50000"/>
                  </a:schemeClr>
                </a:solidFill>
              </a:rPr>
              <a:t>El </a:t>
            </a:r>
            <a:r>
              <a:rPr lang="en-US" sz="2400" dirty="0" err="1">
                <a:solidFill>
                  <a:schemeClr val="accent1">
                    <a:lumMod val="50000"/>
                  </a:schemeClr>
                </a:solidFill>
              </a:rPr>
              <a:t>Fadil</a:t>
            </a:r>
            <a:r>
              <a:rPr lang="en-US" sz="2400" dirty="0">
                <a:solidFill>
                  <a:schemeClr val="accent1">
                    <a:lumMod val="50000"/>
                  </a:schemeClr>
                </a:solidFill>
              </a:rPr>
              <a:t> and </a:t>
            </a:r>
            <a:r>
              <a:rPr lang="en-US" sz="2400" dirty="0" err="1">
                <a:solidFill>
                  <a:schemeClr val="accent1">
                    <a:lumMod val="50000"/>
                  </a:schemeClr>
                </a:solidFill>
              </a:rPr>
              <a:t>Benlemlih</a:t>
            </a:r>
            <a:r>
              <a:rPr lang="en-US" sz="2400" dirty="0">
                <a:solidFill>
                  <a:schemeClr val="accent1">
                    <a:lumMod val="50000"/>
                  </a:schemeClr>
                </a:solidFill>
              </a:rPr>
              <a:t> (2015) highlighted a lack of awareness and understanding of CSR among companies and consumers in Morocco, and the need for more research on the impact of CSR on smallholder farmers and rural communities.</a:t>
            </a:r>
          </a:p>
          <a:p>
            <a:pPr algn="just"/>
            <a:r>
              <a:rPr lang="en-US" sz="2400" dirty="0" err="1">
                <a:solidFill>
                  <a:schemeClr val="accent1">
                    <a:lumMod val="50000"/>
                  </a:schemeClr>
                </a:solidFill>
              </a:rPr>
              <a:t>Griliches</a:t>
            </a:r>
            <a:r>
              <a:rPr lang="en-US" sz="2400" dirty="0">
                <a:solidFill>
                  <a:schemeClr val="accent1">
                    <a:lumMod val="50000"/>
                  </a:schemeClr>
                </a:solidFill>
              </a:rPr>
              <a:t> and Hausman (1986) examined the impact of agricultural research and development on productivity and sustainability in Morocco.</a:t>
            </a:r>
          </a:p>
          <a:p>
            <a:pPr lvl="1" algn="just"/>
            <a:r>
              <a:rPr lang="en-US" sz="2200" dirty="0">
                <a:solidFill>
                  <a:schemeClr val="accent1">
                    <a:lumMod val="50000"/>
                  </a:schemeClr>
                </a:solidFill>
              </a:rPr>
              <a:t>The study found that investments in research and development had a positive impact on productivity and sustainability in the agricultural sector.</a:t>
            </a:r>
          </a:p>
          <a:p>
            <a:pPr algn="just"/>
            <a:endParaRPr lang="fr-MA" dirty="0"/>
          </a:p>
        </p:txBody>
      </p:sp>
    </p:spTree>
    <p:extLst>
      <p:ext uri="{BB962C8B-B14F-4D97-AF65-F5344CB8AC3E}">
        <p14:creationId xmlns:p14="http://schemas.microsoft.com/office/powerpoint/2010/main" val="3282923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55EBA2-E66F-B034-A7D1-6D0C0A2B3993}"/>
              </a:ext>
            </a:extLst>
          </p:cNvPr>
          <p:cNvSpPr>
            <a:spLocks noGrp="1"/>
          </p:cNvSpPr>
          <p:nvPr>
            <p:ph type="title"/>
          </p:nvPr>
        </p:nvSpPr>
        <p:spPr/>
        <p:txBody>
          <a:bodyPr/>
          <a:lstStyle/>
          <a:p>
            <a:r>
              <a:rPr lang="fr-MA" dirty="0" err="1"/>
              <a:t>Literature</a:t>
            </a:r>
            <a:r>
              <a:rPr lang="fr-MA" dirty="0"/>
              <a:t> </a:t>
            </a:r>
            <a:r>
              <a:rPr lang="fr-MA" dirty="0" err="1"/>
              <a:t>review</a:t>
            </a:r>
            <a:endParaRPr lang="fr-MA" dirty="0"/>
          </a:p>
        </p:txBody>
      </p:sp>
      <p:sp>
        <p:nvSpPr>
          <p:cNvPr id="3" name="Espace réservé du contenu 2">
            <a:extLst>
              <a:ext uri="{FF2B5EF4-FFF2-40B4-BE49-F238E27FC236}">
                <a16:creationId xmlns:a16="http://schemas.microsoft.com/office/drawing/2014/main" id="{44D0546E-B88D-E6BD-FFE7-015DF3A0A2C0}"/>
              </a:ext>
            </a:extLst>
          </p:cNvPr>
          <p:cNvSpPr>
            <a:spLocks noGrp="1"/>
          </p:cNvSpPr>
          <p:nvPr>
            <p:ph idx="1"/>
          </p:nvPr>
        </p:nvSpPr>
        <p:spPr/>
        <p:txBody>
          <a:bodyPr/>
          <a:lstStyle/>
          <a:p>
            <a:pPr algn="just">
              <a:buFont typeface="Wingdings" panose="05000000000000000000" pitchFamily="2" charset="2"/>
              <a:buChar char="Ø"/>
            </a:pPr>
            <a:r>
              <a:rPr lang="en-US" sz="2200" dirty="0" err="1">
                <a:solidFill>
                  <a:schemeClr val="accent1">
                    <a:lumMod val="50000"/>
                  </a:schemeClr>
                </a:solidFill>
              </a:rPr>
              <a:t>Goussous</a:t>
            </a:r>
            <a:r>
              <a:rPr lang="en-US" sz="2200" dirty="0">
                <a:solidFill>
                  <a:schemeClr val="accent1">
                    <a:lumMod val="50000"/>
                  </a:schemeClr>
                </a:solidFill>
              </a:rPr>
              <a:t> (2019) examined the implementation of CSR practices in the olive oil sector in Morocco.</a:t>
            </a:r>
          </a:p>
          <a:p>
            <a:pPr lvl="1" algn="just"/>
            <a:r>
              <a:rPr lang="en-US" sz="2000" dirty="0">
                <a:solidFill>
                  <a:schemeClr val="accent1">
                    <a:lumMod val="50000"/>
                  </a:schemeClr>
                </a:solidFill>
              </a:rPr>
              <a:t>The study found that there was a lack of awareness and understanding of CSR among olive oil producers, and the main motivator for implementing CSR practices was to improve product quality and increase competitiveness.</a:t>
            </a:r>
          </a:p>
        </p:txBody>
      </p:sp>
    </p:spTree>
    <p:extLst>
      <p:ext uri="{BB962C8B-B14F-4D97-AF65-F5344CB8AC3E}">
        <p14:creationId xmlns:p14="http://schemas.microsoft.com/office/powerpoint/2010/main" val="3238623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28697B-B599-3FAA-9A29-DDD98E1468D3}"/>
              </a:ext>
            </a:extLst>
          </p:cNvPr>
          <p:cNvSpPr>
            <a:spLocks noGrp="1"/>
          </p:cNvSpPr>
          <p:nvPr>
            <p:ph type="title"/>
          </p:nvPr>
        </p:nvSpPr>
        <p:spPr/>
        <p:txBody>
          <a:bodyPr/>
          <a:lstStyle/>
          <a:p>
            <a:r>
              <a:rPr lang="fr-MA" dirty="0" err="1"/>
              <a:t>Literature</a:t>
            </a:r>
            <a:r>
              <a:rPr lang="fr-MA" dirty="0"/>
              <a:t> </a:t>
            </a:r>
            <a:r>
              <a:rPr lang="fr-MA" dirty="0" err="1"/>
              <a:t>review</a:t>
            </a:r>
            <a:endParaRPr lang="fr-MA" dirty="0"/>
          </a:p>
        </p:txBody>
      </p:sp>
      <p:sp>
        <p:nvSpPr>
          <p:cNvPr id="3" name="Espace réservé du contenu 2">
            <a:extLst>
              <a:ext uri="{FF2B5EF4-FFF2-40B4-BE49-F238E27FC236}">
                <a16:creationId xmlns:a16="http://schemas.microsoft.com/office/drawing/2014/main" id="{6DB6A4F8-6328-DEB5-3518-076BE659CDDC}"/>
              </a:ext>
            </a:extLst>
          </p:cNvPr>
          <p:cNvSpPr>
            <a:spLocks noGrp="1"/>
          </p:cNvSpPr>
          <p:nvPr>
            <p:ph idx="1"/>
          </p:nvPr>
        </p:nvSpPr>
        <p:spPr/>
        <p:txBody>
          <a:bodyPr>
            <a:normAutofit/>
          </a:bodyPr>
          <a:lstStyle/>
          <a:p>
            <a:pPr algn="just">
              <a:buFont typeface="Wingdings" panose="05000000000000000000" pitchFamily="2" charset="2"/>
              <a:buChar char="Ø"/>
            </a:pPr>
            <a:r>
              <a:rPr lang="fr-MA" sz="2200" dirty="0">
                <a:solidFill>
                  <a:schemeClr val="accent1">
                    <a:lumMod val="50000"/>
                  </a:schemeClr>
                </a:solidFill>
              </a:rPr>
              <a:t>Conclusion of the </a:t>
            </a:r>
            <a:r>
              <a:rPr lang="fr-MA" sz="2200" dirty="0" err="1">
                <a:solidFill>
                  <a:schemeClr val="accent1">
                    <a:lumMod val="50000"/>
                  </a:schemeClr>
                </a:solidFill>
              </a:rPr>
              <a:t>literature</a:t>
            </a:r>
            <a:r>
              <a:rPr lang="fr-MA" sz="2200" dirty="0">
                <a:solidFill>
                  <a:schemeClr val="accent1">
                    <a:lumMod val="50000"/>
                  </a:schemeClr>
                </a:solidFill>
              </a:rPr>
              <a:t> </a:t>
            </a:r>
            <a:r>
              <a:rPr lang="fr-MA" sz="2200" dirty="0" err="1">
                <a:solidFill>
                  <a:schemeClr val="accent1">
                    <a:lumMod val="50000"/>
                  </a:schemeClr>
                </a:solidFill>
              </a:rPr>
              <a:t>review</a:t>
            </a:r>
            <a:r>
              <a:rPr lang="fr-MA" sz="2200" dirty="0">
                <a:solidFill>
                  <a:schemeClr val="accent1">
                    <a:lumMod val="50000"/>
                  </a:schemeClr>
                </a:solidFill>
              </a:rPr>
              <a:t>:</a:t>
            </a:r>
          </a:p>
          <a:p>
            <a:pPr lvl="1" algn="just">
              <a:buFont typeface="Wingdings" panose="05000000000000000000" pitchFamily="2" charset="2"/>
              <a:buChar char="Ø"/>
            </a:pPr>
            <a:r>
              <a:rPr lang="en-US" sz="2000" dirty="0">
                <a:solidFill>
                  <a:schemeClr val="accent1">
                    <a:lumMod val="50000"/>
                  </a:schemeClr>
                </a:solidFill>
              </a:rPr>
              <a:t>The literature highlights the importance of CSR practices in promoting sustainable development and improving the livelihoods of smallholder farmers and rural communities.</a:t>
            </a:r>
          </a:p>
          <a:p>
            <a:pPr lvl="1" algn="just">
              <a:buFont typeface="Wingdings" panose="05000000000000000000" pitchFamily="2" charset="2"/>
              <a:buChar char="Ø"/>
            </a:pPr>
            <a:r>
              <a:rPr lang="en-US" sz="2000" dirty="0">
                <a:solidFill>
                  <a:schemeClr val="accent1">
                    <a:lumMod val="50000"/>
                  </a:schemeClr>
                </a:solidFill>
              </a:rPr>
              <a:t>There is a need for more empirical research on the impact of CSR practices on smallholder farmers and rural communities in Morocco, particularly in light of the marginalized status of these communities.</a:t>
            </a:r>
          </a:p>
          <a:p>
            <a:pPr lvl="1" algn="just">
              <a:buFont typeface="Wingdings" panose="05000000000000000000" pitchFamily="2" charset="2"/>
              <a:buChar char="Ø"/>
            </a:pPr>
            <a:r>
              <a:rPr lang="en-US" sz="2000" dirty="0">
                <a:solidFill>
                  <a:schemeClr val="accent1">
                    <a:lumMod val="50000"/>
                  </a:schemeClr>
                </a:solidFill>
              </a:rPr>
              <a:t>Additionally, there is a need to examine the role of government and other stakeholders in promoting and regulating CSR in the agricultural sector, particularly in the Moroccan Sahara</a:t>
            </a:r>
            <a:r>
              <a:rPr lang="en-US" b="0" i="0" dirty="0">
                <a:solidFill>
                  <a:srgbClr val="374151"/>
                </a:solidFill>
                <a:effectLst/>
                <a:latin typeface="Söhne"/>
              </a:rPr>
              <a:t>.</a:t>
            </a:r>
          </a:p>
        </p:txBody>
      </p:sp>
    </p:spTree>
    <p:extLst>
      <p:ext uri="{BB962C8B-B14F-4D97-AF65-F5344CB8AC3E}">
        <p14:creationId xmlns:p14="http://schemas.microsoft.com/office/powerpoint/2010/main" val="4129308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0E8DA2-350C-2F79-62FC-0D05E5DC5D1F}"/>
              </a:ext>
            </a:extLst>
          </p:cNvPr>
          <p:cNvSpPr>
            <a:spLocks noGrp="1"/>
          </p:cNvSpPr>
          <p:nvPr>
            <p:ph type="title"/>
          </p:nvPr>
        </p:nvSpPr>
        <p:spPr/>
        <p:txBody>
          <a:bodyPr/>
          <a:lstStyle/>
          <a:p>
            <a:r>
              <a:rPr lang="fr-MA" b="0" i="0" dirty="0" err="1">
                <a:solidFill>
                  <a:srgbClr val="374151"/>
                </a:solidFill>
                <a:effectLst/>
                <a:latin typeface="Söhne"/>
              </a:rPr>
              <a:t>Research</a:t>
            </a:r>
            <a:r>
              <a:rPr lang="fr-MA" b="0" i="0" dirty="0">
                <a:solidFill>
                  <a:srgbClr val="374151"/>
                </a:solidFill>
                <a:effectLst/>
                <a:latin typeface="Söhne"/>
              </a:rPr>
              <a:t> </a:t>
            </a:r>
            <a:r>
              <a:rPr lang="fr-MA" b="0" i="0" dirty="0" err="1">
                <a:solidFill>
                  <a:srgbClr val="374151"/>
                </a:solidFill>
                <a:effectLst/>
                <a:latin typeface="Söhne"/>
              </a:rPr>
              <a:t>Methodology</a:t>
            </a:r>
            <a:endParaRPr lang="fr-MA" dirty="0"/>
          </a:p>
        </p:txBody>
      </p:sp>
      <p:sp>
        <p:nvSpPr>
          <p:cNvPr id="3" name="Espace réservé du contenu 2">
            <a:extLst>
              <a:ext uri="{FF2B5EF4-FFF2-40B4-BE49-F238E27FC236}">
                <a16:creationId xmlns:a16="http://schemas.microsoft.com/office/drawing/2014/main" id="{DE1442D9-F275-3A10-C305-9D615B1F22B0}"/>
              </a:ext>
            </a:extLst>
          </p:cNvPr>
          <p:cNvSpPr>
            <a:spLocks noGrp="1"/>
          </p:cNvSpPr>
          <p:nvPr>
            <p:ph idx="1"/>
          </p:nvPr>
        </p:nvSpPr>
        <p:spPr/>
        <p:txBody>
          <a:bodyPr>
            <a:normAutofit fontScale="92500" lnSpcReduction="10000"/>
          </a:bodyPr>
          <a:lstStyle/>
          <a:p>
            <a:r>
              <a:rPr lang="en-US" sz="2000" dirty="0">
                <a:solidFill>
                  <a:schemeClr val="accent1">
                    <a:lumMod val="50000"/>
                  </a:schemeClr>
                </a:solidFill>
              </a:rPr>
              <a:t>Research Objective: To explore the current state of CSR practices in the agricultural sector in Moroccan Sahara and their impact on smallholder farmers and rural communities.</a:t>
            </a:r>
          </a:p>
          <a:p>
            <a:r>
              <a:rPr lang="en-US" sz="2000" dirty="0">
                <a:solidFill>
                  <a:schemeClr val="accent1">
                    <a:lumMod val="50000"/>
                  </a:schemeClr>
                </a:solidFill>
              </a:rPr>
              <a:t>Research Design: Qualitative research design using semi-structured interviews with key stakeholders, including smallholder farmers, agricultural cooperatives, government officials, and NGOs.</a:t>
            </a:r>
          </a:p>
          <a:p>
            <a:r>
              <a:rPr lang="fr-MA" sz="2000" dirty="0">
                <a:solidFill>
                  <a:schemeClr val="accent1">
                    <a:lumMod val="50000"/>
                  </a:schemeClr>
                </a:solidFill>
              </a:rPr>
              <a:t>Sampling:</a:t>
            </a:r>
          </a:p>
          <a:p>
            <a:pPr lvl="1">
              <a:buFont typeface="Wingdings" panose="05000000000000000000" pitchFamily="2" charset="2"/>
              <a:buChar char="Ø"/>
            </a:pPr>
            <a:r>
              <a:rPr lang="en-US" sz="1800" dirty="0">
                <a:solidFill>
                  <a:schemeClr val="accent1">
                    <a:lumMod val="50000"/>
                  </a:schemeClr>
                </a:solidFill>
              </a:rPr>
              <a:t>Purposeful sampling was used to select participants based on their involvement in the agricultural sector and their knowledge of CSR practices.</a:t>
            </a:r>
          </a:p>
          <a:p>
            <a:pPr lvl="1">
              <a:buFont typeface="Wingdings" panose="05000000000000000000" pitchFamily="2" charset="2"/>
              <a:buChar char="Ø"/>
            </a:pPr>
            <a:r>
              <a:rPr lang="en-US" sz="1800" dirty="0">
                <a:solidFill>
                  <a:schemeClr val="accent1">
                    <a:lumMod val="50000"/>
                  </a:schemeClr>
                </a:solidFill>
              </a:rPr>
              <a:t>The sample consisted of 20 participants, including 10 smallholder farmers, 5 representatives from agricultural cooperatives, 3 government officials, and 2 NGOs</a:t>
            </a:r>
            <a:r>
              <a:rPr lang="en-US" b="0" i="0" dirty="0">
                <a:solidFill>
                  <a:srgbClr val="374151"/>
                </a:solidFill>
                <a:effectLst/>
                <a:latin typeface="Söhne"/>
              </a:rPr>
              <a:t>.</a:t>
            </a:r>
          </a:p>
          <a:p>
            <a:endParaRPr lang="fr-MA" dirty="0"/>
          </a:p>
        </p:txBody>
      </p:sp>
    </p:spTree>
    <p:extLst>
      <p:ext uri="{BB962C8B-B14F-4D97-AF65-F5344CB8AC3E}">
        <p14:creationId xmlns:p14="http://schemas.microsoft.com/office/powerpoint/2010/main" val="762244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F56330-E7E2-1D37-2527-D57AE49A5223}"/>
              </a:ext>
            </a:extLst>
          </p:cNvPr>
          <p:cNvSpPr>
            <a:spLocks noGrp="1"/>
          </p:cNvSpPr>
          <p:nvPr>
            <p:ph type="title"/>
          </p:nvPr>
        </p:nvSpPr>
        <p:spPr/>
        <p:txBody>
          <a:bodyPr/>
          <a:lstStyle/>
          <a:p>
            <a:r>
              <a:rPr lang="fr-MA" b="0" i="0" dirty="0" err="1">
                <a:solidFill>
                  <a:srgbClr val="374151"/>
                </a:solidFill>
                <a:effectLst/>
                <a:latin typeface="Söhne"/>
              </a:rPr>
              <a:t>Research</a:t>
            </a:r>
            <a:r>
              <a:rPr lang="fr-MA" b="0" i="0" dirty="0">
                <a:solidFill>
                  <a:srgbClr val="374151"/>
                </a:solidFill>
                <a:effectLst/>
                <a:latin typeface="Söhne"/>
              </a:rPr>
              <a:t> </a:t>
            </a:r>
            <a:r>
              <a:rPr lang="fr-MA" b="0" i="0" dirty="0" err="1">
                <a:solidFill>
                  <a:srgbClr val="374151"/>
                </a:solidFill>
                <a:effectLst/>
                <a:latin typeface="Söhne"/>
              </a:rPr>
              <a:t>Methodology</a:t>
            </a:r>
            <a:endParaRPr lang="fr-MA" dirty="0"/>
          </a:p>
        </p:txBody>
      </p:sp>
      <p:sp>
        <p:nvSpPr>
          <p:cNvPr id="3" name="Espace réservé du contenu 2">
            <a:extLst>
              <a:ext uri="{FF2B5EF4-FFF2-40B4-BE49-F238E27FC236}">
                <a16:creationId xmlns:a16="http://schemas.microsoft.com/office/drawing/2014/main" id="{668D4BBA-87C0-EA13-4E94-15F06C3FA30B}"/>
              </a:ext>
            </a:extLst>
          </p:cNvPr>
          <p:cNvSpPr>
            <a:spLocks noGrp="1"/>
          </p:cNvSpPr>
          <p:nvPr>
            <p:ph idx="1"/>
          </p:nvPr>
        </p:nvSpPr>
        <p:spPr>
          <a:xfrm>
            <a:off x="677334" y="1600199"/>
            <a:ext cx="8596668" cy="4441163"/>
          </a:xfrm>
        </p:spPr>
        <p:txBody>
          <a:bodyPr>
            <a:normAutofit/>
          </a:bodyPr>
          <a:lstStyle/>
          <a:p>
            <a:pPr algn="just">
              <a:lnSpc>
                <a:spcPct val="90000"/>
              </a:lnSpc>
            </a:pPr>
            <a:r>
              <a:rPr lang="fr-MA" sz="2400" dirty="0">
                <a:solidFill>
                  <a:schemeClr val="accent1">
                    <a:lumMod val="50000"/>
                  </a:schemeClr>
                </a:solidFill>
              </a:rPr>
              <a:t>Data Collection:</a:t>
            </a:r>
          </a:p>
          <a:p>
            <a:pPr marL="742950" lvl="2" indent="-342900" algn="just">
              <a:lnSpc>
                <a:spcPct val="90000"/>
              </a:lnSpc>
            </a:pPr>
            <a:r>
              <a:rPr lang="en-US" sz="2000" dirty="0">
                <a:solidFill>
                  <a:schemeClr val="accent1">
                    <a:lumMod val="50000"/>
                  </a:schemeClr>
                </a:solidFill>
              </a:rPr>
              <a:t>Data was collected through face-to-face semi-structured interviews.</a:t>
            </a:r>
          </a:p>
          <a:p>
            <a:pPr marL="742950" lvl="2" indent="-342900" algn="just">
              <a:lnSpc>
                <a:spcPct val="90000"/>
              </a:lnSpc>
            </a:pPr>
            <a:r>
              <a:rPr lang="en-US" sz="2000" dirty="0">
                <a:solidFill>
                  <a:schemeClr val="accent1">
                    <a:lumMod val="50000"/>
                  </a:schemeClr>
                </a:solidFill>
              </a:rPr>
              <a:t>The interviews were conducted in Arabic or French, depending on the participants' preference.</a:t>
            </a:r>
          </a:p>
          <a:p>
            <a:pPr marL="742950" lvl="2" indent="-342900" algn="just">
              <a:lnSpc>
                <a:spcPct val="90000"/>
              </a:lnSpc>
            </a:pPr>
            <a:r>
              <a:rPr lang="en-US" sz="2000" dirty="0">
                <a:solidFill>
                  <a:schemeClr val="accent1">
                    <a:lumMod val="50000"/>
                  </a:schemeClr>
                </a:solidFill>
              </a:rPr>
              <a:t>The interviews were audio-recorded and transcribed for analysis.</a:t>
            </a:r>
            <a:endParaRPr lang="fr-MA" sz="2000" dirty="0">
              <a:solidFill>
                <a:schemeClr val="accent1">
                  <a:lumMod val="50000"/>
                </a:schemeClr>
              </a:solidFill>
            </a:endParaRPr>
          </a:p>
          <a:p>
            <a:pPr marL="342900" lvl="1" indent="-342900" algn="just">
              <a:lnSpc>
                <a:spcPct val="90000"/>
              </a:lnSpc>
            </a:pPr>
            <a:r>
              <a:rPr lang="fr-MA" sz="2200" dirty="0">
                <a:solidFill>
                  <a:schemeClr val="accent1">
                    <a:lumMod val="50000"/>
                  </a:schemeClr>
                </a:solidFill>
              </a:rPr>
              <a:t>Data </a:t>
            </a:r>
            <a:r>
              <a:rPr lang="fr-MA" sz="2200" dirty="0" err="1">
                <a:solidFill>
                  <a:schemeClr val="accent1">
                    <a:lumMod val="50000"/>
                  </a:schemeClr>
                </a:solidFill>
              </a:rPr>
              <a:t>Analysis</a:t>
            </a:r>
            <a:r>
              <a:rPr lang="fr-MA" sz="2200" dirty="0">
                <a:solidFill>
                  <a:schemeClr val="accent1">
                    <a:lumMod val="50000"/>
                  </a:schemeClr>
                </a:solidFill>
              </a:rPr>
              <a:t>:</a:t>
            </a:r>
          </a:p>
          <a:p>
            <a:pPr marL="742950" lvl="2" indent="-342900" algn="just">
              <a:lnSpc>
                <a:spcPct val="90000"/>
              </a:lnSpc>
            </a:pPr>
            <a:r>
              <a:rPr lang="en-US" sz="2000" dirty="0">
                <a:solidFill>
                  <a:schemeClr val="accent1">
                    <a:lumMod val="50000"/>
                  </a:schemeClr>
                </a:solidFill>
              </a:rPr>
              <a:t>Thematic analysis was used to identify key themes and patterns in the data.</a:t>
            </a:r>
          </a:p>
          <a:p>
            <a:pPr marL="742950" lvl="2" indent="-342900" algn="just">
              <a:lnSpc>
                <a:spcPct val="90000"/>
              </a:lnSpc>
            </a:pPr>
            <a:r>
              <a:rPr lang="en-US" sz="2000" dirty="0">
                <a:solidFill>
                  <a:schemeClr val="accent1">
                    <a:lumMod val="50000"/>
                  </a:schemeClr>
                </a:solidFill>
              </a:rPr>
              <a:t>The analysis process involved coding the data, identifying key themes, and interpreting the findings</a:t>
            </a:r>
            <a:r>
              <a:rPr lang="en-US" sz="1800" b="0" i="0" dirty="0">
                <a:solidFill>
                  <a:srgbClr val="374151"/>
                </a:solidFill>
                <a:effectLst/>
                <a:latin typeface="Söhne"/>
              </a:rPr>
              <a:t>.</a:t>
            </a:r>
          </a:p>
        </p:txBody>
      </p:sp>
    </p:spTree>
    <p:extLst>
      <p:ext uri="{BB962C8B-B14F-4D97-AF65-F5344CB8AC3E}">
        <p14:creationId xmlns:p14="http://schemas.microsoft.com/office/powerpoint/2010/main" val="31116035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3472</TotalTime>
  <Words>1642</Words>
  <Application>Microsoft Office PowerPoint</Application>
  <PresentationFormat>Widescreen</PresentationFormat>
  <Paragraphs>103</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Söhne</vt:lpstr>
      <vt:lpstr>Trebuchet MS</vt:lpstr>
      <vt:lpstr>Wingdings</vt:lpstr>
      <vt:lpstr>Wingdings 3</vt:lpstr>
      <vt:lpstr>Facet</vt:lpstr>
      <vt:lpstr>Corporate Social Responsibility in the Agricultural Sector in the Moroccan Sahara: Challenges and Opportunities</vt:lpstr>
      <vt:lpstr>Presentation Outline:</vt:lpstr>
      <vt:lpstr>Introduction</vt:lpstr>
      <vt:lpstr>Problematic</vt:lpstr>
      <vt:lpstr>Literature review</vt:lpstr>
      <vt:lpstr>Literature review</vt:lpstr>
      <vt:lpstr>Literature review</vt:lpstr>
      <vt:lpstr>Research Methodology</vt:lpstr>
      <vt:lpstr>Research Methodology</vt:lpstr>
      <vt:lpstr>Main challenges faced by the Agricultural Sector in the Moroccan Sahara and CSR practices recommendations</vt:lpstr>
      <vt:lpstr>Main challenges faced by the Agricultural Sector in the Moroccan Sahara and CSR practices recommendations</vt:lpstr>
      <vt:lpstr>Main challenges faced by the Agricultural Sector in the Moroccan Sahara and CSR practices recommendations</vt:lpstr>
      <vt:lpstr>Main challenges faced by the Agricultural Sector in the Moroccan Sahara and CSR practices recommendations</vt:lpstr>
      <vt:lpstr>Discussion</vt:lpstr>
      <vt:lpstr>Discussion</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43</cp:revision>
  <dcterms:created xsi:type="dcterms:W3CDTF">2020-02-19T16:22:48Z</dcterms:created>
  <dcterms:modified xsi:type="dcterms:W3CDTF">2023-05-09T02:43:26Z</dcterms:modified>
</cp:coreProperties>
</file>