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8" r:id="rId3"/>
    <p:sldId id="275" r:id="rId4"/>
    <p:sldId id="276" r:id="rId5"/>
    <p:sldId id="277" r:id="rId6"/>
    <p:sldId id="278" r:id="rId7"/>
    <p:sldId id="279" r:id="rId8"/>
    <p:sldId id="27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4040"/>
    <a:srgbClr val="486113"/>
    <a:srgbClr val="FFC000"/>
    <a:srgbClr val="052C34"/>
    <a:srgbClr val="0844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4473" autoAdjust="0"/>
  </p:normalViewPr>
  <p:slideViewPr>
    <p:cSldViewPr snapToGrid="0">
      <p:cViewPr varScale="1">
        <p:scale>
          <a:sx n="69" d="100"/>
          <a:sy n="69" d="100"/>
        </p:scale>
        <p:origin x="1157" y="5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6EE54E-4853-4978-B34A-8484CE7621B9}" type="datetimeFigureOut">
              <a:rPr lang="fr-FR" smtClean="0"/>
              <a:t>24/04/2023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5EEF72-AC7D-401E-9DC8-9FF26FC0D463}" type="slidenum">
              <a:rPr lang="fr-FR" smtClean="0"/>
              <a:t>‹#›</a:t>
            </a:fld>
            <a:endParaRPr lang="fr-FR"/>
          </a:p>
        </p:txBody>
      </p:sp>
    </p:spTree>
    <p:extLst>
      <p:ext uri="{BB962C8B-B14F-4D97-AF65-F5344CB8AC3E}">
        <p14:creationId xmlns:p14="http://schemas.microsoft.com/office/powerpoint/2010/main" val="36972881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695EEF72-AC7D-401E-9DC8-9FF26FC0D463}" type="slidenum">
              <a:rPr lang="fr-FR" smtClean="0"/>
              <a:t>2</a:t>
            </a:fld>
            <a:endParaRPr lang="fr-FR"/>
          </a:p>
        </p:txBody>
      </p:sp>
    </p:spTree>
    <p:extLst>
      <p:ext uri="{BB962C8B-B14F-4D97-AF65-F5344CB8AC3E}">
        <p14:creationId xmlns:p14="http://schemas.microsoft.com/office/powerpoint/2010/main" val="3431675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l"/>
            <a:endParaRPr lang="en-US" b="0" i="0" dirty="0">
              <a:solidFill>
                <a:srgbClr val="D1D5DB"/>
              </a:solidFill>
              <a:effectLst/>
              <a:latin typeface="Söhne"/>
            </a:endParaRPr>
          </a:p>
        </p:txBody>
      </p:sp>
      <p:sp>
        <p:nvSpPr>
          <p:cNvPr id="4" name="Espace réservé du numéro de diapositive 3"/>
          <p:cNvSpPr>
            <a:spLocks noGrp="1"/>
          </p:cNvSpPr>
          <p:nvPr>
            <p:ph type="sldNum" sz="quarter" idx="5"/>
          </p:nvPr>
        </p:nvSpPr>
        <p:spPr/>
        <p:txBody>
          <a:bodyPr/>
          <a:lstStyle/>
          <a:p>
            <a:fld id="{695EEF72-AC7D-401E-9DC8-9FF26FC0D463}" type="slidenum">
              <a:rPr lang="fr-FR" smtClean="0"/>
              <a:t>3</a:t>
            </a:fld>
            <a:endParaRPr lang="fr-FR"/>
          </a:p>
        </p:txBody>
      </p:sp>
    </p:spTree>
    <p:extLst>
      <p:ext uri="{BB962C8B-B14F-4D97-AF65-F5344CB8AC3E}">
        <p14:creationId xmlns:p14="http://schemas.microsoft.com/office/powerpoint/2010/main" val="38142856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695EEF72-AC7D-401E-9DC8-9FF26FC0D463}" type="slidenum">
              <a:rPr lang="fr-FR" smtClean="0"/>
              <a:t>4</a:t>
            </a:fld>
            <a:endParaRPr lang="fr-FR"/>
          </a:p>
        </p:txBody>
      </p:sp>
    </p:spTree>
    <p:extLst>
      <p:ext uri="{BB962C8B-B14F-4D97-AF65-F5344CB8AC3E}">
        <p14:creationId xmlns:p14="http://schemas.microsoft.com/office/powerpoint/2010/main" val="34694698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695EEF72-AC7D-401E-9DC8-9FF26FC0D463}" type="slidenum">
              <a:rPr lang="fr-FR" smtClean="0"/>
              <a:t>5</a:t>
            </a:fld>
            <a:endParaRPr lang="fr-FR"/>
          </a:p>
        </p:txBody>
      </p:sp>
    </p:spTree>
    <p:extLst>
      <p:ext uri="{BB962C8B-B14F-4D97-AF65-F5344CB8AC3E}">
        <p14:creationId xmlns:p14="http://schemas.microsoft.com/office/powerpoint/2010/main" val="530672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695EEF72-AC7D-401E-9DC8-9FF26FC0D463}" type="slidenum">
              <a:rPr lang="fr-FR" smtClean="0"/>
              <a:t>6</a:t>
            </a:fld>
            <a:endParaRPr lang="fr-FR"/>
          </a:p>
        </p:txBody>
      </p:sp>
    </p:spTree>
    <p:extLst>
      <p:ext uri="{BB962C8B-B14F-4D97-AF65-F5344CB8AC3E}">
        <p14:creationId xmlns:p14="http://schemas.microsoft.com/office/powerpoint/2010/main" val="20066268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695EEF72-AC7D-401E-9DC8-9FF26FC0D463}" type="slidenum">
              <a:rPr lang="fr-FR" smtClean="0"/>
              <a:t>7</a:t>
            </a:fld>
            <a:endParaRPr lang="fr-FR"/>
          </a:p>
        </p:txBody>
      </p:sp>
    </p:spTree>
    <p:extLst>
      <p:ext uri="{BB962C8B-B14F-4D97-AF65-F5344CB8AC3E}">
        <p14:creationId xmlns:p14="http://schemas.microsoft.com/office/powerpoint/2010/main" val="33221387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695EEF72-AC7D-401E-9DC8-9FF26FC0D463}" type="slidenum">
              <a:rPr lang="fr-FR" smtClean="0"/>
              <a:t>8</a:t>
            </a:fld>
            <a:endParaRPr lang="fr-FR"/>
          </a:p>
        </p:txBody>
      </p:sp>
    </p:spTree>
    <p:extLst>
      <p:ext uri="{BB962C8B-B14F-4D97-AF65-F5344CB8AC3E}">
        <p14:creationId xmlns:p14="http://schemas.microsoft.com/office/powerpoint/2010/main" val="38109987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rgbClr val="084450">
              <a:alpha val="30000"/>
            </a:srgb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rgbClr val="084450">
              <a:alpha val="72000"/>
            </a:srgb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052C34">
              <a:alpha val="70000"/>
            </a:srgb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rgbClr val="084450">
              <a:alpha val="64706"/>
            </a:srgb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rgbClr val="084450">
              <a:alpha val="80000"/>
            </a:srgb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rgbClr val="052C34">
              <a:alpha val="84706"/>
            </a:srgb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1507067" y="2404534"/>
            <a:ext cx="7766936" cy="1646302"/>
          </a:xfrm>
        </p:spPr>
        <p:txBody>
          <a:bodyPr anchor="b">
            <a:noAutofit/>
          </a:bodyPr>
          <a:lstStyle>
            <a:lvl1pPr algn="r">
              <a:defRPr sz="5400">
                <a:solidFill>
                  <a:srgbClr val="052C34"/>
                </a:solidFill>
              </a:defRPr>
            </a:lvl1pPr>
          </a:lstStyle>
          <a:p>
            <a:r>
              <a:rPr lang="en-US" dirty="0"/>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rgbClr val="052C34"/>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345DEF1B-B4B9-4258-9044-B025F3EAA999}" type="datetimeFigureOut">
              <a:rPr lang="en-US" smtClean="0"/>
              <a:t>4/24/2023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751439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613175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681639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4755917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795689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12960064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5DEF1B-B4B9-4258-9044-B025F3EAA999}" type="datetimeFigureOut">
              <a:rPr lang="en-US" smtClean="0"/>
              <a:t>4/24/2023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1685475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5DEF1B-B4B9-4258-9044-B025F3EAA999}" type="datetimeFigureOut">
              <a:rPr lang="en-US" smtClean="0"/>
              <a:t>4/24/2023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04734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052C34"/>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rgbClr val="052C34"/>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345DEF1B-B4B9-4258-9044-B025F3EAA999}" type="datetimeFigureOut">
              <a:rPr lang="en-US" smtClean="0"/>
              <a:t>4/24/2023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1389644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875071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45DEF1B-B4B9-4258-9044-B025F3EAA999}" type="datetimeFigureOut">
              <a:rPr lang="en-US" smtClean="0"/>
              <a:t>4/24/2023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708127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45DEF1B-B4B9-4258-9044-B025F3EAA999}" type="datetimeFigureOut">
              <a:rPr lang="en-US" smtClean="0"/>
              <a:t>4/24/2023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49492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45DEF1B-B4B9-4258-9044-B025F3EAA999}" type="datetimeFigureOut">
              <a:rPr lang="en-US" smtClean="0"/>
              <a:t>4/24/2023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437389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5DEF1B-B4B9-4258-9044-B025F3EAA999}" type="datetimeFigureOut">
              <a:rPr lang="en-US" smtClean="0"/>
              <a:t>4/24/2023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877522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5DEF1B-B4B9-4258-9044-B025F3EAA999}" type="datetimeFigureOut">
              <a:rPr lang="en-US" smtClean="0"/>
              <a:t>4/24/2023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492969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5DEF1B-B4B9-4258-9044-B025F3EAA999}" type="datetimeFigureOut">
              <a:rPr lang="en-US" smtClean="0"/>
              <a:t>4/24/2023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577356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8"/>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rgbClr val="084450">
              <a:alpha val="30000"/>
            </a:srgb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rgbClr val="084450">
              <a:alpha val="72000"/>
            </a:srgb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rgbClr val="084450">
              <a:alpha val="65000"/>
            </a:srgb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5" y="3589867"/>
            <a:ext cx="1817159" cy="3268133"/>
          </a:xfrm>
          <a:prstGeom prst="triangle">
            <a:avLst>
              <a:gd name="adj" fmla="val 100000"/>
            </a:avLst>
          </a:prstGeom>
          <a:solidFill>
            <a:srgbClr val="084450">
              <a:alpha val="80000"/>
            </a:srgb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rgbClr val="084450">
              <a:alpha val="85000"/>
            </a:srgbClr>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45DEF1B-B4B9-4258-9044-B025F3EAA999}" type="datetimeFigureOut">
              <a:rPr lang="en-US" smtClean="0"/>
              <a:t>4/24/2023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6C4AC45-F167-457F-AF5A-70E55A853683}" type="slidenum">
              <a:rPr lang="en-US" smtClean="0"/>
              <a:t>‹#›</a:t>
            </a:fld>
            <a:endParaRPr lang="en-US" dirty="0"/>
          </a:p>
        </p:txBody>
      </p:sp>
    </p:spTree>
    <p:extLst>
      <p:ext uri="{BB962C8B-B14F-4D97-AF65-F5344CB8AC3E}">
        <p14:creationId xmlns:p14="http://schemas.microsoft.com/office/powerpoint/2010/main" val="3831677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rgbClr val="052C34"/>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rgbClr val="052C34"/>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gif"/><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52835-EF54-43E3-B71C-DF722C15A1D8}"/>
              </a:ext>
            </a:extLst>
          </p:cNvPr>
          <p:cNvSpPr>
            <a:spLocks noGrp="1"/>
          </p:cNvSpPr>
          <p:nvPr>
            <p:ph type="ctrTitle"/>
          </p:nvPr>
        </p:nvSpPr>
        <p:spPr>
          <a:xfrm>
            <a:off x="878099" y="1346894"/>
            <a:ext cx="9024871" cy="2279427"/>
          </a:xfrm>
        </p:spPr>
        <p:txBody>
          <a:bodyPr/>
          <a:lstStyle/>
          <a:p>
            <a:pPr algn="l"/>
            <a:r>
              <a:rPr lang="en-US" sz="2800" dirty="0"/>
              <a:t>THE ONGOING EFFORTS TO STRENGTHEN ETHICS AND PROFESSIONALISM IN THE ACCOUNTING INDUSTRY, INCLUDING THE IMPORTANCE OF MAINTAINING HIGH STANDARDS OF INTEGRITY AND INDEPENDENCE IN FINANCIAL REPORTING</a:t>
            </a:r>
          </a:p>
        </p:txBody>
      </p:sp>
      <p:sp>
        <p:nvSpPr>
          <p:cNvPr id="3" name="Subtitle 2">
            <a:extLst>
              <a:ext uri="{FF2B5EF4-FFF2-40B4-BE49-F238E27FC236}">
                <a16:creationId xmlns:a16="http://schemas.microsoft.com/office/drawing/2014/main" id="{8C717C95-9903-4188-8F64-626D1C4CB9CB}"/>
              </a:ext>
            </a:extLst>
          </p:cNvPr>
          <p:cNvSpPr>
            <a:spLocks noGrp="1"/>
          </p:cNvSpPr>
          <p:nvPr>
            <p:ph type="subTitle" idx="1"/>
          </p:nvPr>
        </p:nvSpPr>
        <p:spPr>
          <a:xfrm>
            <a:off x="561108" y="4050833"/>
            <a:ext cx="9024871" cy="1806780"/>
          </a:xfrm>
        </p:spPr>
        <p:txBody>
          <a:bodyPr>
            <a:normAutofit/>
          </a:bodyPr>
          <a:lstStyle/>
          <a:p>
            <a:r>
              <a:rPr lang="en-US" sz="2800" dirty="0"/>
              <a:t>SI MOHAMED BOUAZIZ ,</a:t>
            </a:r>
            <a:r>
              <a:rPr lang="en-US" sz="2800" dirty="0" err="1"/>
              <a:t>Koukkous</a:t>
            </a:r>
            <a:r>
              <a:rPr lang="en-US" sz="2800" dirty="0"/>
              <a:t> </a:t>
            </a:r>
            <a:r>
              <a:rPr lang="en-US" sz="2800" dirty="0" err="1"/>
              <a:t>abdellatif</a:t>
            </a:r>
            <a:br>
              <a:rPr lang="en-US" sz="2800" dirty="0"/>
            </a:br>
            <a:r>
              <a:rPr lang="en-US" sz="2800" dirty="0"/>
              <a:t>TARIK MAALEMI</a:t>
            </a:r>
          </a:p>
          <a:p>
            <a:r>
              <a:rPr lang="en-US" sz="2800" dirty="0"/>
              <a:t>IBN ZOHR </a:t>
            </a:r>
          </a:p>
        </p:txBody>
      </p:sp>
      <p:grpSp>
        <p:nvGrpSpPr>
          <p:cNvPr id="4" name="Group 3">
            <a:extLst>
              <a:ext uri="{FF2B5EF4-FFF2-40B4-BE49-F238E27FC236}">
                <a16:creationId xmlns:a16="http://schemas.microsoft.com/office/drawing/2014/main" id="{CB8848C2-59F6-4E68-BA29-10277D305B91}"/>
              </a:ext>
            </a:extLst>
          </p:cNvPr>
          <p:cNvGrpSpPr>
            <a:grpSpLocks noChangeAspect="1"/>
          </p:cNvGrpSpPr>
          <p:nvPr/>
        </p:nvGrpSpPr>
        <p:grpSpPr>
          <a:xfrm>
            <a:off x="-20272" y="0"/>
            <a:ext cx="1257300" cy="1226820"/>
            <a:chOff x="3736278" y="3130586"/>
            <a:chExt cx="1842894" cy="1852413"/>
          </a:xfrm>
        </p:grpSpPr>
        <p:grpSp>
          <p:nvGrpSpPr>
            <p:cNvPr id="5" name="Group 4">
              <a:extLst>
                <a:ext uri="{FF2B5EF4-FFF2-40B4-BE49-F238E27FC236}">
                  <a16:creationId xmlns:a16="http://schemas.microsoft.com/office/drawing/2014/main" id="{A37BC240-7993-412A-91E6-CF44D7F66547}"/>
                </a:ext>
              </a:extLst>
            </p:cNvPr>
            <p:cNvGrpSpPr/>
            <p:nvPr/>
          </p:nvGrpSpPr>
          <p:grpSpPr>
            <a:xfrm>
              <a:off x="3736278" y="3130586"/>
              <a:ext cx="1842894" cy="1852413"/>
              <a:chOff x="907473" y="684700"/>
              <a:chExt cx="1842894" cy="1852413"/>
            </a:xfrm>
          </p:grpSpPr>
          <p:sp>
            <p:nvSpPr>
              <p:cNvPr id="7" name="Star: 4 Points 6">
                <a:extLst>
                  <a:ext uri="{FF2B5EF4-FFF2-40B4-BE49-F238E27FC236}">
                    <a16:creationId xmlns:a16="http://schemas.microsoft.com/office/drawing/2014/main" id="{3ED85B3E-F034-4B30-88E6-E8D6B97634A3}"/>
                  </a:ext>
                </a:extLst>
              </p:cNvPr>
              <p:cNvSpPr/>
              <p:nvPr/>
            </p:nvSpPr>
            <p:spPr>
              <a:xfrm rot="3473835">
                <a:off x="921567" y="705361"/>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Star: 4 Points 7">
                <a:extLst>
                  <a:ext uri="{FF2B5EF4-FFF2-40B4-BE49-F238E27FC236}">
                    <a16:creationId xmlns:a16="http://schemas.microsoft.com/office/drawing/2014/main" id="{D0E1AF4B-A7A7-408F-BBF3-703D4169254D}"/>
                  </a:ext>
                </a:extLst>
              </p:cNvPr>
              <p:cNvSpPr/>
              <p:nvPr/>
            </p:nvSpPr>
            <p:spPr>
              <a:xfrm rot="6168132">
                <a:off x="921566" y="670845"/>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tar: 4 Points 8">
                <a:extLst>
                  <a:ext uri="{FF2B5EF4-FFF2-40B4-BE49-F238E27FC236}">
                    <a16:creationId xmlns:a16="http://schemas.microsoft.com/office/drawing/2014/main" id="{607680E3-04D7-4DA3-B98D-C5C446491FED}"/>
                  </a:ext>
                </a:extLst>
              </p:cNvPr>
              <p:cNvSpPr/>
              <p:nvPr/>
            </p:nvSpPr>
            <p:spPr>
              <a:xfrm>
                <a:off x="907473" y="694458"/>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tar: 4 Points 9">
                <a:extLst>
                  <a:ext uri="{FF2B5EF4-FFF2-40B4-BE49-F238E27FC236}">
                    <a16:creationId xmlns:a16="http://schemas.microsoft.com/office/drawing/2014/main" id="{B68F7462-56BC-4E1D-BA00-ED04C0580716}"/>
                  </a:ext>
                </a:extLst>
              </p:cNvPr>
              <p:cNvSpPr/>
              <p:nvPr/>
            </p:nvSpPr>
            <p:spPr>
              <a:xfrm rot="1649553">
                <a:off x="907473" y="694457"/>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Star: 4 Points 10">
                <a:extLst>
                  <a:ext uri="{FF2B5EF4-FFF2-40B4-BE49-F238E27FC236}">
                    <a16:creationId xmlns:a16="http://schemas.microsoft.com/office/drawing/2014/main" id="{82262F71-FE68-41B1-8054-87E2DA38AA06}"/>
                  </a:ext>
                </a:extLst>
              </p:cNvPr>
              <p:cNvSpPr/>
              <p:nvPr/>
            </p:nvSpPr>
            <p:spPr>
              <a:xfrm rot="4197730">
                <a:off x="921567" y="694456"/>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Star: 4 Points 11">
                <a:extLst>
                  <a:ext uri="{FF2B5EF4-FFF2-40B4-BE49-F238E27FC236}">
                    <a16:creationId xmlns:a16="http://schemas.microsoft.com/office/drawing/2014/main" id="{7D1C77C7-06D2-4850-AD66-4287C2C2149A}"/>
                  </a:ext>
                </a:extLst>
              </p:cNvPr>
              <p:cNvSpPr/>
              <p:nvPr/>
            </p:nvSpPr>
            <p:spPr>
              <a:xfrm rot="2751814">
                <a:off x="921566" y="670845"/>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6C8D8F6A-FD18-4D13-9A51-D43182C1106A}"/>
                  </a:ext>
                </a:extLst>
              </p:cNvPr>
              <p:cNvSpPr/>
              <p:nvPr/>
            </p:nvSpPr>
            <p:spPr>
              <a:xfrm>
                <a:off x="1316182" y="1108363"/>
                <a:ext cx="1011381" cy="98367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6" name="Graphic 5" descr="Africa">
              <a:extLst>
                <a:ext uri="{FF2B5EF4-FFF2-40B4-BE49-F238E27FC236}">
                  <a16:creationId xmlns:a16="http://schemas.microsoft.com/office/drawing/2014/main" id="{0B053D53-7E78-4A99-B5C1-964F99946F6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41968" y="3606972"/>
              <a:ext cx="914400" cy="914400"/>
            </a:xfrm>
            <a:prstGeom prst="rect">
              <a:avLst/>
            </a:prstGeom>
          </p:spPr>
        </p:pic>
      </p:grpSp>
      <p:sp>
        <p:nvSpPr>
          <p:cNvPr id="15" name="TextBox 14">
            <a:extLst>
              <a:ext uri="{FF2B5EF4-FFF2-40B4-BE49-F238E27FC236}">
                <a16:creationId xmlns:a16="http://schemas.microsoft.com/office/drawing/2014/main" id="{CEDEE7B9-D6F6-4814-9EE5-87E9E28F0666}"/>
              </a:ext>
            </a:extLst>
          </p:cNvPr>
          <p:cNvSpPr txBox="1"/>
          <p:nvPr/>
        </p:nvSpPr>
        <p:spPr>
          <a:xfrm>
            <a:off x="1227413" y="180161"/>
            <a:ext cx="6127954" cy="1015663"/>
          </a:xfrm>
          <a:prstGeom prst="rect">
            <a:avLst/>
          </a:prstGeom>
          <a:noFill/>
        </p:spPr>
        <p:txBody>
          <a:bodyPr wrap="square">
            <a:spAutoFit/>
          </a:bodyPr>
          <a:lstStyle/>
          <a:p>
            <a:r>
              <a:rPr lang="en-US" sz="2000" b="1" dirty="0">
                <a:solidFill>
                  <a:srgbClr val="FFC000"/>
                </a:solidFill>
              </a:rPr>
              <a:t>4</a:t>
            </a:r>
            <a:r>
              <a:rPr lang="en-US" sz="2000" b="1" baseline="30000" dirty="0">
                <a:solidFill>
                  <a:srgbClr val="FFC000"/>
                </a:solidFill>
              </a:rPr>
              <a:t>th</a:t>
            </a:r>
            <a:r>
              <a:rPr lang="en-US" sz="2000" b="1" dirty="0">
                <a:solidFill>
                  <a:srgbClr val="FFC000"/>
                </a:solidFill>
              </a:rPr>
              <a:t> Current Business Issues </a:t>
            </a:r>
          </a:p>
          <a:p>
            <a:r>
              <a:rPr lang="en-US" sz="2000" b="1" dirty="0">
                <a:solidFill>
                  <a:srgbClr val="FFC000"/>
                </a:solidFill>
              </a:rPr>
              <a:t>in African Countries</a:t>
            </a:r>
          </a:p>
          <a:p>
            <a:r>
              <a:rPr lang="en-US" sz="2000" b="1" dirty="0">
                <a:solidFill>
                  <a:srgbClr val="FFC000"/>
                </a:solidFill>
              </a:rPr>
              <a:t>2023</a:t>
            </a:r>
          </a:p>
        </p:txBody>
      </p:sp>
      <p:pic>
        <p:nvPicPr>
          <p:cNvPr id="16" name="Picture 15">
            <a:extLst>
              <a:ext uri="{FF2B5EF4-FFF2-40B4-BE49-F238E27FC236}">
                <a16:creationId xmlns:a16="http://schemas.microsoft.com/office/drawing/2014/main" id="{5CD95CE5-9AA3-483C-A6BD-0C4E9782CD03}"/>
              </a:ext>
            </a:extLst>
          </p:cNvPr>
          <p:cNvPicPr>
            <a:picLocks noChangeAspect="1"/>
          </p:cNvPicPr>
          <p:nvPr/>
        </p:nvPicPr>
        <p:blipFill>
          <a:blip r:embed="rId4"/>
          <a:stretch>
            <a:fillRect/>
          </a:stretch>
        </p:blipFill>
        <p:spPr>
          <a:xfrm>
            <a:off x="-20272" y="5860646"/>
            <a:ext cx="1614488" cy="611981"/>
          </a:xfrm>
          <a:prstGeom prst="rect">
            <a:avLst/>
          </a:prstGeom>
        </p:spPr>
      </p:pic>
      <p:sp>
        <p:nvSpPr>
          <p:cNvPr id="18" name="TextBox 17">
            <a:extLst>
              <a:ext uri="{FF2B5EF4-FFF2-40B4-BE49-F238E27FC236}">
                <a16:creationId xmlns:a16="http://schemas.microsoft.com/office/drawing/2014/main" id="{A0651FE2-9273-4BCD-862E-6C55365B7D2F}"/>
              </a:ext>
            </a:extLst>
          </p:cNvPr>
          <p:cNvSpPr txBox="1"/>
          <p:nvPr/>
        </p:nvSpPr>
        <p:spPr>
          <a:xfrm>
            <a:off x="-1" y="6493173"/>
            <a:ext cx="8878529" cy="369332"/>
          </a:xfrm>
          <a:prstGeom prst="rect">
            <a:avLst/>
          </a:prstGeom>
          <a:solidFill>
            <a:srgbClr val="FFC000"/>
          </a:solidFill>
        </p:spPr>
        <p:txBody>
          <a:bodyPr wrap="square">
            <a:spAutoFit/>
          </a:bodyPr>
          <a:lstStyle/>
          <a:p>
            <a:r>
              <a:rPr lang="en-US" sz="1800" b="1" dirty="0">
                <a:solidFill>
                  <a:srgbClr val="052C34"/>
                </a:solidFill>
              </a:rPr>
              <a:t>April 27 – 28, 2023                 WWW.</a:t>
            </a:r>
            <a:r>
              <a:rPr lang="en-US" sz="1800" b="1" dirty="0">
                <a:solidFill>
                  <a:srgbClr val="052C34"/>
                </a:solidFill>
                <a:highlight>
                  <a:srgbClr val="FFC000"/>
                </a:highlight>
              </a:rPr>
              <a:t>CBIAC.NET</a:t>
            </a:r>
          </a:p>
        </p:txBody>
      </p:sp>
      <p:pic>
        <p:nvPicPr>
          <p:cNvPr id="14" name="Image 4" descr="Une image contenant texte&#10;&#10;Description générée automatiquement">
            <a:extLst>
              <a:ext uri="{FF2B5EF4-FFF2-40B4-BE49-F238E27FC236}">
                <a16:creationId xmlns:a16="http://schemas.microsoft.com/office/drawing/2014/main" id="{65778D19-2F77-AB27-E36E-DF475CC52DE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982529" y="5709910"/>
            <a:ext cx="2708241" cy="762717"/>
          </a:xfrm>
          <a:prstGeom prst="rect">
            <a:avLst/>
          </a:prstGeom>
        </p:spPr>
      </p:pic>
    </p:spTree>
    <p:extLst>
      <p:ext uri="{BB962C8B-B14F-4D97-AF65-F5344CB8AC3E}">
        <p14:creationId xmlns:p14="http://schemas.microsoft.com/office/powerpoint/2010/main" val="498872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484829" y="633663"/>
            <a:ext cx="8596668" cy="831273"/>
          </a:xfrm>
        </p:spPr>
        <p:txBody>
          <a:bodyPr/>
          <a:lstStyle/>
          <a:p>
            <a:r>
              <a:rPr lang="en-US" u="sng" dirty="0"/>
              <a:t>Introduction</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244196" y="1647234"/>
            <a:ext cx="9766077" cy="4862944"/>
          </a:xfrm>
        </p:spPr>
        <p:txBody>
          <a:bodyPr>
            <a:noAutofit/>
          </a:bodyPr>
          <a:lstStyle/>
          <a:p>
            <a:pPr marL="290513" lvl="1"/>
            <a:r>
              <a:rPr lang="en-US" sz="2400" dirty="0">
                <a:solidFill>
                  <a:schemeClr val="accent1">
                    <a:lumMod val="50000"/>
                  </a:schemeClr>
                </a:solidFill>
              </a:rPr>
              <a:t>The significance of ethics and professionalism in the accounting industry</a:t>
            </a:r>
          </a:p>
          <a:p>
            <a:pPr marL="290513" lvl="1"/>
            <a:r>
              <a:rPr lang="en-US" sz="2400" dirty="0">
                <a:solidFill>
                  <a:schemeClr val="accent1">
                    <a:lumMod val="50000"/>
                  </a:schemeClr>
                </a:solidFill>
              </a:rPr>
              <a:t>The regulatory bodies responsible for overseeing the accounting profession</a:t>
            </a:r>
          </a:p>
          <a:p>
            <a:pPr marL="290513" lvl="1"/>
            <a:r>
              <a:rPr lang="en-US" sz="2400" dirty="0">
                <a:solidFill>
                  <a:schemeClr val="accent1">
                    <a:lumMod val="50000"/>
                  </a:schemeClr>
                </a:solidFill>
              </a:rPr>
              <a:t>Professional organizations that support and promote ethical</a:t>
            </a:r>
          </a:p>
          <a:p>
            <a:pPr marL="290513" lvl="1"/>
            <a:r>
              <a:rPr lang="en-US" sz="2400" dirty="0">
                <a:solidFill>
                  <a:schemeClr val="accent1">
                    <a:lumMod val="50000"/>
                  </a:schemeClr>
                </a:solidFill>
              </a:rPr>
              <a:t>The impact of technology on the accounting profession</a:t>
            </a:r>
          </a:p>
          <a:p>
            <a:pPr marL="290513" lvl="1"/>
            <a:r>
              <a:rPr lang="en-US" sz="2400" dirty="0">
                <a:solidFill>
                  <a:schemeClr val="accent1">
                    <a:lumMod val="50000"/>
                  </a:schemeClr>
                </a:solidFill>
              </a:rPr>
              <a:t>Future trends and challenges in the accounting industry regarding ethics</a:t>
            </a:r>
          </a:p>
          <a:p>
            <a:pPr marL="4763" lvl="1" indent="0">
              <a:buNone/>
            </a:pPr>
            <a:endParaRPr lang="en-US" sz="2400" dirty="0">
              <a:solidFill>
                <a:schemeClr val="accent1">
                  <a:lumMod val="50000"/>
                </a:schemeClr>
              </a:solidFill>
            </a:endParaRPr>
          </a:p>
        </p:txBody>
      </p:sp>
    </p:spTree>
    <p:extLst>
      <p:ext uri="{BB962C8B-B14F-4D97-AF65-F5344CB8AC3E}">
        <p14:creationId xmlns:p14="http://schemas.microsoft.com/office/powerpoint/2010/main" val="1977278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385011" y="249382"/>
            <a:ext cx="8888991" cy="1314723"/>
          </a:xfrm>
        </p:spPr>
        <p:txBody>
          <a:bodyPr>
            <a:normAutofit/>
          </a:bodyPr>
          <a:lstStyle/>
          <a:p>
            <a:r>
              <a:rPr lang="en-US" u="sng" dirty="0"/>
              <a:t>The significance of ethics and professionalism in the accounting industry</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385011" y="1995056"/>
            <a:ext cx="9187614" cy="4862944"/>
          </a:xfrm>
        </p:spPr>
        <p:txBody>
          <a:bodyPr>
            <a:noAutofit/>
          </a:bodyPr>
          <a:lstStyle/>
          <a:p>
            <a:r>
              <a:rPr lang="en-US" sz="2400" dirty="0">
                <a:solidFill>
                  <a:schemeClr val="accent1">
                    <a:lumMod val="50000"/>
                  </a:schemeClr>
                </a:solidFill>
              </a:rPr>
              <a:t>The accounting industry plays a critical role in ensuring that financial information is accurate and reliable. To fulfill this role, accountants must uphold high standards of ethics and professionalism</a:t>
            </a:r>
          </a:p>
          <a:p>
            <a:pPr marL="0" indent="0">
              <a:buNone/>
            </a:pPr>
            <a:endParaRPr lang="en-US" sz="2400" dirty="0">
              <a:solidFill>
                <a:schemeClr val="tx1"/>
              </a:solidFill>
            </a:endParaRPr>
          </a:p>
          <a:p>
            <a:pPr marL="290513" lvl="1"/>
            <a:r>
              <a:rPr lang="en-US" sz="2400" dirty="0">
                <a:solidFill>
                  <a:schemeClr val="accent1">
                    <a:lumMod val="50000"/>
                  </a:schemeClr>
                </a:solidFill>
              </a:rPr>
              <a:t>High standards of integrity and independence in financial reporting is essential for several reasons. </a:t>
            </a:r>
            <a:endParaRPr lang="en-US" sz="2400" dirty="0"/>
          </a:p>
        </p:txBody>
      </p:sp>
    </p:spTree>
    <p:extLst>
      <p:ext uri="{BB962C8B-B14F-4D97-AF65-F5344CB8AC3E}">
        <p14:creationId xmlns:p14="http://schemas.microsoft.com/office/powerpoint/2010/main" val="2243559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216568" y="249382"/>
            <a:ext cx="9057434" cy="1496292"/>
          </a:xfrm>
        </p:spPr>
        <p:txBody>
          <a:bodyPr>
            <a:normAutofit/>
          </a:bodyPr>
          <a:lstStyle/>
          <a:p>
            <a:r>
              <a:rPr lang="en-US" u="sng" dirty="0"/>
              <a:t>The regulatory bodies responsible for overseeing the accounting profession</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597676" y="2345749"/>
            <a:ext cx="8676325" cy="4862944"/>
          </a:xfrm>
        </p:spPr>
        <p:txBody>
          <a:bodyPr>
            <a:noAutofit/>
          </a:bodyPr>
          <a:lstStyle/>
          <a:p>
            <a:r>
              <a:rPr lang="en-US" sz="2400" dirty="0">
                <a:solidFill>
                  <a:schemeClr val="accent1">
                    <a:lumMod val="50000"/>
                  </a:schemeClr>
                </a:solidFill>
              </a:rPr>
              <a:t>The Securities and Exchange Commission (SEC) and the Public Company Accounting Oversight Board (PCAOB)</a:t>
            </a:r>
            <a:r>
              <a:rPr lang="en-US" sz="1600" b="0" i="0" dirty="0">
                <a:solidFill>
                  <a:srgbClr val="D1D5DB"/>
                </a:solidFill>
                <a:effectLst/>
                <a:latin typeface="Söhne"/>
              </a:rPr>
              <a:t> </a:t>
            </a:r>
            <a:r>
              <a:rPr lang="en-US" sz="2400" dirty="0">
                <a:solidFill>
                  <a:schemeClr val="accent1">
                    <a:lumMod val="50000"/>
                  </a:schemeClr>
                </a:solidFill>
              </a:rPr>
              <a:t>are two of the main regulatory bodies responsible for overseeing the accounting profession and enforcing ethical and professional standards.</a:t>
            </a:r>
            <a:endParaRPr lang="en-US" sz="2400" dirty="0">
              <a:solidFill>
                <a:schemeClr val="tx1"/>
              </a:solidFill>
            </a:endParaRPr>
          </a:p>
          <a:p>
            <a:endParaRPr lang="en-US" sz="2400" dirty="0"/>
          </a:p>
        </p:txBody>
      </p:sp>
    </p:spTree>
    <p:extLst>
      <p:ext uri="{BB962C8B-B14F-4D97-AF65-F5344CB8AC3E}">
        <p14:creationId xmlns:p14="http://schemas.microsoft.com/office/powerpoint/2010/main" val="578365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240632" y="249382"/>
            <a:ext cx="9033370" cy="1440873"/>
          </a:xfrm>
        </p:spPr>
        <p:txBody>
          <a:bodyPr>
            <a:normAutofit/>
          </a:bodyPr>
          <a:lstStyle/>
          <a:p>
            <a:r>
              <a:rPr lang="en-US" u="sng" dirty="0"/>
              <a:t>Professional organizations that support and promote ethical</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866884" y="2374324"/>
            <a:ext cx="7780866" cy="4862944"/>
          </a:xfrm>
        </p:spPr>
        <p:txBody>
          <a:bodyPr>
            <a:noAutofit/>
          </a:bodyPr>
          <a:lstStyle/>
          <a:p>
            <a:r>
              <a:rPr lang="en-US" sz="2400" dirty="0">
                <a:solidFill>
                  <a:schemeClr val="accent1">
                    <a:lumMod val="50000"/>
                  </a:schemeClr>
                </a:solidFill>
              </a:rPr>
              <a:t>There are several professional organizations that support and promote ethical and professional behavior in the accounting industry. Two of the most prominent organizations are the American Institute of Certified Public Accountants (AICPA) and the Institute of Management Accountants (IMA).</a:t>
            </a:r>
          </a:p>
          <a:p>
            <a:endParaRPr lang="en-US" sz="2400" dirty="0">
              <a:solidFill>
                <a:schemeClr val="accent1">
                  <a:lumMod val="50000"/>
                </a:schemeClr>
              </a:solidFill>
            </a:endParaRPr>
          </a:p>
          <a:p>
            <a:pPr marL="457200" lvl="1" indent="0">
              <a:buNone/>
            </a:pPr>
            <a:endParaRPr lang="en-US" sz="2400" dirty="0">
              <a:solidFill>
                <a:schemeClr val="tx1"/>
              </a:solidFill>
            </a:endParaRPr>
          </a:p>
          <a:p>
            <a:endParaRPr lang="en-US" sz="2400" dirty="0"/>
          </a:p>
        </p:txBody>
      </p:sp>
    </p:spTree>
    <p:extLst>
      <p:ext uri="{BB962C8B-B14F-4D97-AF65-F5344CB8AC3E}">
        <p14:creationId xmlns:p14="http://schemas.microsoft.com/office/powerpoint/2010/main" val="3670251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240632" y="249382"/>
            <a:ext cx="9033370" cy="1844113"/>
          </a:xfrm>
        </p:spPr>
        <p:txBody>
          <a:bodyPr>
            <a:normAutofit/>
          </a:bodyPr>
          <a:lstStyle/>
          <a:p>
            <a:pPr marL="290513" lvl="1"/>
            <a:r>
              <a:rPr lang="en-US" sz="3600" u="sng" kern="1200" dirty="0">
                <a:solidFill>
                  <a:srgbClr val="052C34"/>
                </a:solidFill>
                <a:latin typeface="+mj-lt"/>
                <a:ea typeface="+mj-ea"/>
                <a:cs typeface="+mj-cs"/>
              </a:rPr>
              <a:t>The impact of technology on the accounting profession</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677334" y="2334126"/>
            <a:ext cx="8596668" cy="4274492"/>
          </a:xfrm>
        </p:spPr>
        <p:txBody>
          <a:bodyPr>
            <a:noAutofit/>
          </a:bodyPr>
          <a:lstStyle/>
          <a:p>
            <a:pPr algn="l"/>
            <a:r>
              <a:rPr lang="en-US" sz="2400" dirty="0">
                <a:solidFill>
                  <a:schemeClr val="accent1">
                    <a:lumMod val="50000"/>
                  </a:schemeClr>
                </a:solidFill>
              </a:rPr>
              <a:t>The impact of technology on the accounting profession has been significant in recent years. The increasing use of technology in accounting has streamlined many processes and has allowed accountants to focus on higher-value tasks, such as analyzing financial data and providing strategic advice to clients. However, it has also created new challenges that accountants must be aware of to maintain their professional standards.</a:t>
            </a:r>
          </a:p>
          <a:p>
            <a:endParaRPr lang="en-US" sz="2400" dirty="0"/>
          </a:p>
        </p:txBody>
      </p:sp>
    </p:spTree>
    <p:extLst>
      <p:ext uri="{BB962C8B-B14F-4D97-AF65-F5344CB8AC3E}">
        <p14:creationId xmlns:p14="http://schemas.microsoft.com/office/powerpoint/2010/main" val="488232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360947" y="249382"/>
            <a:ext cx="8913055" cy="1868176"/>
          </a:xfrm>
        </p:spPr>
        <p:txBody>
          <a:bodyPr>
            <a:normAutofit/>
          </a:bodyPr>
          <a:lstStyle/>
          <a:p>
            <a:pPr marL="290513" lvl="1"/>
            <a:r>
              <a:rPr lang="en-US" sz="3600" u="sng" kern="1200" dirty="0">
                <a:solidFill>
                  <a:srgbClr val="052C34"/>
                </a:solidFill>
                <a:latin typeface="+mj-lt"/>
                <a:ea typeface="+mj-ea"/>
                <a:cs typeface="+mj-cs"/>
              </a:rPr>
              <a:t>Future trends and challenges in the accounting industry regarding ethics</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677334" y="1745674"/>
            <a:ext cx="8913055" cy="4862944"/>
          </a:xfrm>
        </p:spPr>
        <p:txBody>
          <a:bodyPr>
            <a:noAutofit/>
          </a:bodyPr>
          <a:lstStyle/>
          <a:p>
            <a:pPr marL="290513" lvl="1"/>
            <a:r>
              <a:rPr lang="en-US" sz="2400" dirty="0">
                <a:solidFill>
                  <a:schemeClr val="accent1">
                    <a:lumMod val="50000"/>
                  </a:schemeClr>
                </a:solidFill>
              </a:rPr>
              <a:t>The accounting industry is constantly evolving, and future trends and challenges are likely to have an impact on ethics and professionalism. One such trend is the increasing focus on sustainability and ESG reporting.</a:t>
            </a:r>
          </a:p>
          <a:p>
            <a:pPr marL="290513" lvl="1"/>
            <a:r>
              <a:rPr lang="en-US" sz="2400" dirty="0">
                <a:solidFill>
                  <a:schemeClr val="accent1">
                    <a:lumMod val="50000"/>
                  </a:schemeClr>
                </a:solidFill>
              </a:rPr>
              <a:t>Sustainability and ESG reporting are becoming increasingly important as investors and other stakeholders seek to evaluate companies based on their environmental and social impact, as well as their financial performance. Accountants will need to understand how to incorporate these factors into financial reporting and ensure that the information provided is accurate, reliable, and transparent.</a:t>
            </a:r>
          </a:p>
          <a:p>
            <a:endParaRPr lang="en-US" sz="2400" dirty="0">
              <a:solidFill>
                <a:schemeClr val="accent1">
                  <a:lumMod val="50000"/>
                </a:schemeClr>
              </a:solidFill>
            </a:endParaRPr>
          </a:p>
          <a:p>
            <a:endParaRPr lang="en-US" sz="2400" dirty="0"/>
          </a:p>
        </p:txBody>
      </p:sp>
    </p:spTree>
    <p:extLst>
      <p:ext uri="{BB962C8B-B14F-4D97-AF65-F5344CB8AC3E}">
        <p14:creationId xmlns:p14="http://schemas.microsoft.com/office/powerpoint/2010/main" val="1659973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8E2E7-CC07-4576-B323-FBB580A9E9FA}"/>
              </a:ext>
            </a:extLst>
          </p:cNvPr>
          <p:cNvSpPr>
            <a:spLocks noGrp="1"/>
          </p:cNvSpPr>
          <p:nvPr>
            <p:ph type="title"/>
          </p:nvPr>
        </p:nvSpPr>
        <p:spPr>
          <a:xfrm>
            <a:off x="575734" y="0"/>
            <a:ext cx="8596668" cy="653143"/>
          </a:xfrm>
        </p:spPr>
        <p:txBody>
          <a:bodyPr/>
          <a:lstStyle/>
          <a:p>
            <a:r>
              <a:rPr lang="en-US" u="sng" dirty="0"/>
              <a:t>Conclusions</a:t>
            </a:r>
          </a:p>
        </p:txBody>
      </p:sp>
      <p:sp>
        <p:nvSpPr>
          <p:cNvPr id="3" name="Content Placeholder 2">
            <a:extLst>
              <a:ext uri="{FF2B5EF4-FFF2-40B4-BE49-F238E27FC236}">
                <a16:creationId xmlns:a16="http://schemas.microsoft.com/office/drawing/2014/main" id="{FF4A3478-7F23-4608-84E0-3DABE75CFFF3}"/>
              </a:ext>
            </a:extLst>
          </p:cNvPr>
          <p:cNvSpPr>
            <a:spLocks noGrp="1"/>
          </p:cNvSpPr>
          <p:nvPr>
            <p:ph idx="1"/>
          </p:nvPr>
        </p:nvSpPr>
        <p:spPr>
          <a:xfrm>
            <a:off x="347134" y="1352550"/>
            <a:ext cx="9053868" cy="6090782"/>
          </a:xfrm>
        </p:spPr>
        <p:txBody>
          <a:bodyPr>
            <a:noAutofit/>
          </a:bodyPr>
          <a:lstStyle/>
          <a:p>
            <a:pPr algn="l"/>
            <a:r>
              <a:rPr lang="en-US" sz="2400" dirty="0">
                <a:solidFill>
                  <a:schemeClr val="accent1">
                    <a:lumMod val="50000"/>
                  </a:schemeClr>
                </a:solidFill>
              </a:rPr>
              <a:t>Ethics and professionalism are essential components of the accounting industry, and maintaining high standards of integrity and independence in financial reporting is crucial for maintaining trust and credibility with stakeholders. The accounting profession is subject to regulatory oversight from organizations such as the SEC and PCAOB, and professional organizations like the AICPA and IMA also play a significant role in promoting ethical behavior.</a:t>
            </a:r>
          </a:p>
          <a:p>
            <a:endParaRPr lang="en-US" sz="2400" dirty="0"/>
          </a:p>
        </p:txBody>
      </p:sp>
    </p:spTree>
    <p:extLst>
      <p:ext uri="{BB962C8B-B14F-4D97-AF65-F5344CB8AC3E}">
        <p14:creationId xmlns:p14="http://schemas.microsoft.com/office/powerpoint/2010/main" val="308039393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1060</TotalTime>
  <Words>512</Words>
  <Application>Microsoft Office PowerPoint</Application>
  <PresentationFormat>Widescreen</PresentationFormat>
  <Paragraphs>36</Paragraphs>
  <Slides>8</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Söhne</vt:lpstr>
      <vt:lpstr>Trebuchet MS</vt:lpstr>
      <vt:lpstr>Wingdings 3</vt:lpstr>
      <vt:lpstr>Facet</vt:lpstr>
      <vt:lpstr>THE ONGOING EFFORTS TO STRENGTHEN ETHICS AND PROFESSIONALISM IN THE ACCOUNTING INDUSTRY, INCLUDING THE IMPORTANCE OF MAINTAINING HIGH STANDARDS OF INTEGRITY AND INDEPENDENCE IN FINANCIAL REPORTING</vt:lpstr>
      <vt:lpstr>Introduction</vt:lpstr>
      <vt:lpstr>The significance of ethics and professionalism in the accounting industry</vt:lpstr>
      <vt:lpstr>The regulatory bodies responsible for overseeing the accounting profession</vt:lpstr>
      <vt:lpstr>Professional organizations that support and promote ethical</vt:lpstr>
      <vt:lpstr>The impact of technology on the accounting profession</vt:lpstr>
      <vt:lpstr>Future trends and challenges in the accounting industry regarding ethics</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Shani Carter</dc:creator>
  <cp:lastModifiedBy>Shani Carter</cp:lastModifiedBy>
  <cp:revision>36</cp:revision>
  <dcterms:created xsi:type="dcterms:W3CDTF">2020-02-19T16:22:48Z</dcterms:created>
  <dcterms:modified xsi:type="dcterms:W3CDTF">2023-04-25T00:28:51Z</dcterms:modified>
</cp:coreProperties>
</file>